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</p:sldIdLst>
  <p:sldSz cx="14630400" cy="8229600"/>
  <p:notesSz cx="14630400" cy="8229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403BCF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48485A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403BCF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48485A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403BCF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81684" y="2155190"/>
            <a:ext cx="6343015" cy="519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rgbClr val="403BCF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544181" y="2234628"/>
            <a:ext cx="6300469" cy="5201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3BCF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AF9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403BCF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AF9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8384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AF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1684" y="548004"/>
            <a:ext cx="13067030" cy="14566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403BCF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5169" y="1999297"/>
            <a:ext cx="13130212" cy="5606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48485A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jpg"/><Relationship Id="rId3" Type="http://schemas.openxmlformats.org/officeDocument/2006/relationships/image" Target="../media/image64.png"/><Relationship Id="rId4" Type="http://schemas.openxmlformats.org/officeDocument/2006/relationships/image" Target="../media/image65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5.pn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g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Relationship Id="rId3" Type="http://schemas.openxmlformats.org/officeDocument/2006/relationships/image" Target="../media/image100.png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jpg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3.jpg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jpg"/><Relationship Id="rId3" Type="http://schemas.openxmlformats.org/officeDocument/2006/relationships/image" Target="../media/image115.png"/><Relationship Id="rId4" Type="http://schemas.openxmlformats.org/officeDocument/2006/relationships/image" Target="../media/image116.png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7.jpg"/><Relationship Id="rId3" Type="http://schemas.openxmlformats.org/officeDocument/2006/relationships/image" Target="../media/image118.png"/><Relationship Id="rId4" Type="http://schemas.openxmlformats.org/officeDocument/2006/relationships/image" Target="../media/image11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84" y="2976245"/>
            <a:ext cx="4511040" cy="14566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0"/>
              </a:spcBef>
            </a:pPr>
            <a:r>
              <a:rPr dirty="0" sz="4400"/>
              <a:t>Закупки</a:t>
            </a:r>
            <a:r>
              <a:rPr dirty="0" sz="4400" spc="330"/>
              <a:t> </a:t>
            </a:r>
            <a:r>
              <a:rPr dirty="0" sz="4400"/>
              <a:t>в</a:t>
            </a:r>
            <a:r>
              <a:rPr dirty="0" sz="4400" spc="335"/>
              <a:t> </a:t>
            </a:r>
            <a:r>
              <a:rPr dirty="0" sz="4400" spc="-10"/>
              <a:t>сфере здравоохранения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1981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684" y="2614294"/>
            <a:ext cx="8481695" cy="4953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50"/>
              <a:t>Федеральный</a:t>
            </a:r>
            <a:r>
              <a:rPr dirty="0" sz="3050" spc="250"/>
              <a:t> </a:t>
            </a:r>
            <a:r>
              <a:rPr dirty="0" sz="3050"/>
              <a:t>закон</a:t>
            </a:r>
            <a:r>
              <a:rPr dirty="0" sz="3050" spc="290"/>
              <a:t> </a:t>
            </a:r>
            <a:r>
              <a:rPr dirty="0" sz="3050"/>
              <a:t>от</a:t>
            </a:r>
            <a:r>
              <a:rPr dirty="0" sz="3050" spc="310"/>
              <a:t> </a:t>
            </a:r>
            <a:r>
              <a:rPr dirty="0" sz="3050" spc="265"/>
              <a:t>29.05.2023</a:t>
            </a:r>
            <a:r>
              <a:rPr dirty="0" sz="3050" spc="240"/>
              <a:t> </a:t>
            </a:r>
            <a:r>
              <a:rPr dirty="0" sz="3050">
                <a:latin typeface="Times New Roman"/>
                <a:cs typeface="Times New Roman"/>
              </a:rPr>
              <a:t>№</a:t>
            </a:r>
            <a:r>
              <a:rPr dirty="0" sz="3050" spc="200">
                <a:latin typeface="Times New Roman"/>
                <a:cs typeface="Times New Roman"/>
              </a:rPr>
              <a:t> </a:t>
            </a:r>
            <a:r>
              <a:rPr dirty="0" sz="3050" spc="125"/>
              <a:t>194-</a:t>
            </a:r>
            <a:r>
              <a:rPr dirty="0" sz="3050" spc="-25"/>
              <a:t>ФЗ</a:t>
            </a:r>
            <a:endParaRPr sz="305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575" y="3381375"/>
            <a:ext cx="800100" cy="375285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81684" y="3518534"/>
            <a:ext cx="13043535" cy="4043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04521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Новый</a:t>
            </a:r>
            <a:r>
              <a:rPr dirty="0" sz="1550" spc="1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вид</a:t>
            </a:r>
            <a:r>
              <a:rPr dirty="0" sz="1550" spc="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лицензируемой</a:t>
            </a:r>
            <a:r>
              <a:rPr dirty="0" sz="1550" spc="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деятельности</a:t>
            </a:r>
            <a:endParaRPr sz="1550">
              <a:latin typeface="Cambria"/>
              <a:cs typeface="Cambria"/>
            </a:endParaRPr>
          </a:p>
          <a:p>
            <a:pPr marL="1045210" marR="555625">
              <a:lnSpc>
                <a:spcPct val="135100"/>
              </a:lnSpc>
              <a:spcBef>
                <a:spcPts val="61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Включена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перечень</a:t>
            </a:r>
            <a:r>
              <a:rPr dirty="0" sz="125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лицензируемых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видов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деятельности: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dirty="0" sz="125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оказанию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услуг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дезинфекции,</a:t>
            </a:r>
            <a:r>
              <a:rPr dirty="0" sz="125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дезинсекции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дератизации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целях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обеспечения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санитарно-эпидемиологического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благополучия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населения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6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045210">
              <a:lnSpc>
                <a:spcPct val="100000"/>
              </a:lnSpc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Срок</a:t>
            </a:r>
            <a:r>
              <a:rPr dirty="0" sz="1550" spc="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получения</a:t>
            </a:r>
            <a:r>
              <a:rPr dirty="0" sz="1550" spc="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лицензии</a:t>
            </a:r>
            <a:endParaRPr sz="1550">
              <a:latin typeface="Cambria"/>
              <a:cs typeface="Cambria"/>
            </a:endParaRPr>
          </a:p>
          <a:p>
            <a:pPr marL="1045210" marR="5080">
              <a:lnSpc>
                <a:spcPct val="132600"/>
              </a:lnSpc>
              <a:spcBef>
                <a:spcPts val="660"/>
              </a:spcBef>
            </a:pP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Юридические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лица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и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индивидуальные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предприниматели,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осуществляющие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оказанию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услуг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дезинфекции,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дезинсекции</a:t>
            </a:r>
            <a:r>
              <a:rPr dirty="0" sz="1250" spc="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дератизации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целях</a:t>
            </a:r>
            <a:r>
              <a:rPr dirty="0" sz="12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обеспечения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санитарно-эпидемиологического</a:t>
            </a:r>
            <a:r>
              <a:rPr dirty="0" sz="125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благополучия</a:t>
            </a:r>
            <a:r>
              <a:rPr dirty="0" sz="1250" spc="-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населения,</a:t>
            </a:r>
            <a:r>
              <a:rPr dirty="0" sz="125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обязаны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получить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лицензию</a:t>
            </a:r>
            <a:r>
              <a:rPr dirty="0" sz="125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-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осуществление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указанной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позднее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марта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2025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года.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045210">
              <a:lnSpc>
                <a:spcPct val="100000"/>
              </a:lnSpc>
              <a:spcBef>
                <a:spcPts val="5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Ограничение</a:t>
            </a:r>
            <a:r>
              <a:rPr dirty="0" sz="1550" spc="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деятельности</a:t>
            </a:r>
            <a:endParaRPr sz="1550">
              <a:latin typeface="Cambria"/>
              <a:cs typeface="Cambria"/>
            </a:endParaRPr>
          </a:p>
          <a:p>
            <a:pPr marL="1045210" marR="465455">
              <a:lnSpc>
                <a:spcPct val="135100"/>
              </a:lnSpc>
              <a:spcBef>
                <a:spcPts val="615"/>
              </a:spcBef>
            </a:pPr>
            <a:r>
              <a:rPr dirty="0" sz="1250" spc="-105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марта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2025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осуществление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оказанию</a:t>
            </a:r>
            <a:r>
              <a:rPr dirty="0" sz="12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услуг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дезинфекции,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дезинсекции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дератизации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целях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обеспечения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санитарно-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эпидемиологического</a:t>
            </a:r>
            <a:r>
              <a:rPr dirty="0" sz="125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благополучия</a:t>
            </a:r>
            <a:r>
              <a:rPr dirty="0" sz="1250" spc="-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населения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без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лицензии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50" spc="-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допускается.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Закон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26.02.2024</a:t>
            </a:r>
            <a:r>
              <a:rPr dirty="0" sz="12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22-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ФЗ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84" y="774065"/>
            <a:ext cx="8899525" cy="4724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900"/>
              <a:t>Федеральный</a:t>
            </a:r>
            <a:r>
              <a:rPr dirty="0" sz="2900" spc="160"/>
              <a:t> </a:t>
            </a:r>
            <a:r>
              <a:rPr dirty="0" sz="2900"/>
              <a:t>закон</a:t>
            </a:r>
            <a:r>
              <a:rPr dirty="0" sz="2900" spc="175"/>
              <a:t> </a:t>
            </a:r>
            <a:r>
              <a:rPr dirty="0" sz="2900"/>
              <a:t>от</a:t>
            </a:r>
            <a:r>
              <a:rPr dirty="0" sz="2900" spc="145"/>
              <a:t> </a:t>
            </a:r>
            <a:r>
              <a:rPr dirty="0" sz="2900" spc="160"/>
              <a:t>8</a:t>
            </a:r>
            <a:r>
              <a:rPr dirty="0" sz="2900" spc="140"/>
              <a:t> </a:t>
            </a:r>
            <a:r>
              <a:rPr dirty="0" sz="2900"/>
              <a:t>августа</a:t>
            </a:r>
            <a:r>
              <a:rPr dirty="0" sz="2900" spc="140"/>
              <a:t> </a:t>
            </a:r>
            <a:r>
              <a:rPr dirty="0" sz="2900" spc="220"/>
              <a:t>2024</a:t>
            </a:r>
            <a:r>
              <a:rPr dirty="0" sz="2900" spc="165"/>
              <a:t> </a:t>
            </a:r>
            <a:r>
              <a:rPr dirty="0" sz="2900" spc="80"/>
              <a:t>г.</a:t>
            </a:r>
            <a:r>
              <a:rPr dirty="0" sz="2900" spc="114"/>
              <a:t> </a:t>
            </a:r>
            <a:r>
              <a:rPr dirty="0" sz="2900" spc="650"/>
              <a:t>N</a:t>
            </a:r>
            <a:r>
              <a:rPr dirty="0" sz="2900" spc="155"/>
              <a:t> </a:t>
            </a:r>
            <a:r>
              <a:rPr dirty="0" sz="2900" spc="245"/>
              <a:t>292-</a:t>
            </a:r>
            <a:r>
              <a:rPr dirty="0" sz="2900" spc="-25"/>
              <a:t>ФЗ</a:t>
            </a:r>
            <a:endParaRPr sz="2900"/>
          </a:p>
        </p:txBody>
      </p:sp>
      <p:sp>
        <p:nvSpPr>
          <p:cNvPr id="3" name="object 3" descr=""/>
          <p:cNvSpPr/>
          <p:nvPr/>
        </p:nvSpPr>
        <p:spPr>
          <a:xfrm>
            <a:off x="790575" y="1571625"/>
            <a:ext cx="4248150" cy="3762375"/>
          </a:xfrm>
          <a:custGeom>
            <a:avLst/>
            <a:gdLst/>
            <a:ahLst/>
            <a:cxnLst/>
            <a:rect l="l" t="t" r="r" b="b"/>
            <a:pathLst>
              <a:path w="4248150" h="3762375">
                <a:moveTo>
                  <a:pt x="4226052" y="0"/>
                </a:moveTo>
                <a:lnTo>
                  <a:pt x="22085" y="0"/>
                </a:lnTo>
                <a:lnTo>
                  <a:pt x="13490" y="1738"/>
                </a:lnTo>
                <a:lnTo>
                  <a:pt x="6470" y="6476"/>
                </a:lnTo>
                <a:lnTo>
                  <a:pt x="1736" y="13501"/>
                </a:lnTo>
                <a:lnTo>
                  <a:pt x="0" y="22098"/>
                </a:lnTo>
                <a:lnTo>
                  <a:pt x="0" y="3740277"/>
                </a:lnTo>
                <a:lnTo>
                  <a:pt x="1736" y="3748873"/>
                </a:lnTo>
                <a:lnTo>
                  <a:pt x="6470" y="3755898"/>
                </a:lnTo>
                <a:lnTo>
                  <a:pt x="13490" y="3760636"/>
                </a:lnTo>
                <a:lnTo>
                  <a:pt x="22085" y="3762375"/>
                </a:lnTo>
                <a:lnTo>
                  <a:pt x="4226052" y="3762375"/>
                </a:lnTo>
                <a:lnTo>
                  <a:pt x="4234648" y="3760636"/>
                </a:lnTo>
                <a:lnTo>
                  <a:pt x="4241673" y="3755898"/>
                </a:lnTo>
                <a:lnTo>
                  <a:pt x="4246411" y="3748873"/>
                </a:lnTo>
                <a:lnTo>
                  <a:pt x="4248150" y="3740277"/>
                </a:lnTo>
                <a:lnTo>
                  <a:pt x="4248150" y="22098"/>
                </a:lnTo>
                <a:lnTo>
                  <a:pt x="4246411" y="13501"/>
                </a:lnTo>
                <a:lnTo>
                  <a:pt x="4241673" y="6476"/>
                </a:lnTo>
                <a:lnTo>
                  <a:pt x="4234648" y="1738"/>
                </a:lnTo>
                <a:lnTo>
                  <a:pt x="4226052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29005" y="1685861"/>
            <a:ext cx="3787140" cy="1036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9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1400" spc="2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внесении</a:t>
            </a:r>
            <a:r>
              <a:rPr dirty="0" sz="1400" spc="18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изменения</a:t>
            </a:r>
            <a:r>
              <a:rPr dirty="0" sz="1400" spc="2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в</a:t>
            </a:r>
            <a:r>
              <a:rPr dirty="0" sz="1400" spc="2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статью</a:t>
            </a:r>
            <a:r>
              <a:rPr dirty="0" sz="1400" spc="204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Cambria"/>
                <a:cs typeface="Cambria"/>
              </a:rPr>
              <a:t>57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Федерального</a:t>
            </a:r>
            <a:r>
              <a:rPr dirty="0" sz="1400" spc="2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закона</a:t>
            </a:r>
            <a:r>
              <a:rPr dirty="0" sz="1400" spc="2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Cambria"/>
                <a:cs typeface="Cambria"/>
              </a:rPr>
              <a:t>61-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ФЗ</a:t>
            </a:r>
            <a:r>
              <a:rPr dirty="0" sz="1400" spc="21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"Об</a:t>
            </a:r>
            <a:r>
              <a:rPr dirty="0" sz="1400" spc="18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обращении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лекарственных</a:t>
            </a:r>
            <a:r>
              <a:rPr dirty="0" sz="1400" spc="409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средств"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Вступил</a:t>
            </a:r>
            <a:r>
              <a:rPr dirty="0" sz="11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силу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марта</a:t>
            </a:r>
            <a:r>
              <a:rPr dirty="0" sz="11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2025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191125" y="1571625"/>
            <a:ext cx="4248150" cy="3762375"/>
          </a:xfrm>
          <a:custGeom>
            <a:avLst/>
            <a:gdLst/>
            <a:ahLst/>
            <a:cxnLst/>
            <a:rect l="l" t="t" r="r" b="b"/>
            <a:pathLst>
              <a:path w="4248150" h="3762375">
                <a:moveTo>
                  <a:pt x="4226052" y="0"/>
                </a:moveTo>
                <a:lnTo>
                  <a:pt x="22098" y="0"/>
                </a:lnTo>
                <a:lnTo>
                  <a:pt x="13501" y="1738"/>
                </a:lnTo>
                <a:lnTo>
                  <a:pt x="6476" y="6476"/>
                </a:lnTo>
                <a:lnTo>
                  <a:pt x="1738" y="13501"/>
                </a:lnTo>
                <a:lnTo>
                  <a:pt x="0" y="22098"/>
                </a:lnTo>
                <a:lnTo>
                  <a:pt x="0" y="3740277"/>
                </a:lnTo>
                <a:lnTo>
                  <a:pt x="1738" y="3748873"/>
                </a:lnTo>
                <a:lnTo>
                  <a:pt x="6476" y="3755898"/>
                </a:lnTo>
                <a:lnTo>
                  <a:pt x="13501" y="3760636"/>
                </a:lnTo>
                <a:lnTo>
                  <a:pt x="22098" y="3762375"/>
                </a:lnTo>
                <a:lnTo>
                  <a:pt x="4226052" y="3762375"/>
                </a:lnTo>
                <a:lnTo>
                  <a:pt x="4234648" y="3760636"/>
                </a:lnTo>
                <a:lnTo>
                  <a:pt x="4241673" y="3755898"/>
                </a:lnTo>
                <a:lnTo>
                  <a:pt x="4246411" y="3748873"/>
                </a:lnTo>
                <a:lnTo>
                  <a:pt x="4248150" y="3740277"/>
                </a:lnTo>
                <a:lnTo>
                  <a:pt x="4248150" y="22098"/>
                </a:lnTo>
                <a:lnTo>
                  <a:pt x="4246411" y="13501"/>
                </a:lnTo>
                <a:lnTo>
                  <a:pt x="4241673" y="6476"/>
                </a:lnTo>
                <a:lnTo>
                  <a:pt x="4234648" y="1738"/>
                </a:lnTo>
                <a:lnTo>
                  <a:pt x="4226052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328665" y="1685861"/>
            <a:ext cx="3733165" cy="1530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9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Статья</a:t>
            </a:r>
            <a:r>
              <a:rPr dirty="0" sz="1400" spc="2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57.</a:t>
            </a:r>
            <a:r>
              <a:rPr dirty="0" sz="1400" spc="2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Запрещение</a:t>
            </a:r>
            <a:r>
              <a:rPr dirty="0" sz="1400" spc="2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продажи</a:t>
            </a:r>
            <a:r>
              <a:rPr dirty="0" sz="1400" spc="2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отдельных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лекарственных</a:t>
            </a:r>
            <a:r>
              <a:rPr dirty="0" sz="1400" spc="38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средств</a:t>
            </a:r>
            <a:endParaRPr sz="1400">
              <a:latin typeface="Cambria"/>
              <a:cs typeface="Cambria"/>
            </a:endParaRPr>
          </a:p>
          <a:p>
            <a:pPr marL="12700" marR="290830">
              <a:lnSpc>
                <a:spcPct val="145000"/>
              </a:lnSpc>
              <a:spcBef>
                <a:spcPts val="625"/>
              </a:spcBef>
            </a:pP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1.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Запрещается</a:t>
            </a:r>
            <a:r>
              <a:rPr dirty="0" sz="11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продажа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фальсифицированных лекарственных</a:t>
            </a:r>
            <a:r>
              <a:rPr dirty="0" sz="11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средств,</a:t>
            </a:r>
            <a:r>
              <a:rPr dirty="0" sz="11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недоброкачественных лекарственных</a:t>
            </a:r>
            <a:r>
              <a:rPr dirty="0" sz="11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средств,</a:t>
            </a:r>
            <a:r>
              <a:rPr dirty="0" sz="11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контрафактных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9591675" y="1571625"/>
            <a:ext cx="4248150" cy="3762375"/>
          </a:xfrm>
          <a:custGeom>
            <a:avLst/>
            <a:gdLst/>
            <a:ahLst/>
            <a:cxnLst/>
            <a:rect l="l" t="t" r="r" b="b"/>
            <a:pathLst>
              <a:path w="4248150" h="3762375">
                <a:moveTo>
                  <a:pt x="4226052" y="0"/>
                </a:moveTo>
                <a:lnTo>
                  <a:pt x="22098" y="0"/>
                </a:lnTo>
                <a:lnTo>
                  <a:pt x="13501" y="1738"/>
                </a:lnTo>
                <a:lnTo>
                  <a:pt x="6476" y="6476"/>
                </a:lnTo>
                <a:lnTo>
                  <a:pt x="1738" y="13501"/>
                </a:lnTo>
                <a:lnTo>
                  <a:pt x="0" y="22098"/>
                </a:lnTo>
                <a:lnTo>
                  <a:pt x="0" y="3740277"/>
                </a:lnTo>
                <a:lnTo>
                  <a:pt x="1738" y="3748873"/>
                </a:lnTo>
                <a:lnTo>
                  <a:pt x="6476" y="3755898"/>
                </a:lnTo>
                <a:lnTo>
                  <a:pt x="13501" y="3760636"/>
                </a:lnTo>
                <a:lnTo>
                  <a:pt x="22098" y="3762375"/>
                </a:lnTo>
                <a:lnTo>
                  <a:pt x="4226052" y="3762375"/>
                </a:lnTo>
                <a:lnTo>
                  <a:pt x="4234648" y="3760636"/>
                </a:lnTo>
                <a:lnTo>
                  <a:pt x="4241673" y="3755898"/>
                </a:lnTo>
                <a:lnTo>
                  <a:pt x="4246411" y="3748873"/>
                </a:lnTo>
                <a:lnTo>
                  <a:pt x="4248150" y="3740277"/>
                </a:lnTo>
                <a:lnTo>
                  <a:pt x="4248150" y="22098"/>
                </a:lnTo>
                <a:lnTo>
                  <a:pt x="4246411" y="13501"/>
                </a:lnTo>
                <a:lnTo>
                  <a:pt x="4241673" y="6476"/>
                </a:lnTo>
                <a:lnTo>
                  <a:pt x="4234648" y="1738"/>
                </a:lnTo>
                <a:lnTo>
                  <a:pt x="4226052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9728200" y="1697291"/>
            <a:ext cx="3910965" cy="35185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Запрещается</a:t>
            </a:r>
            <a:r>
              <a:rPr dirty="0" sz="1400" spc="35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продажа:</a:t>
            </a:r>
            <a:endParaRPr sz="1400">
              <a:latin typeface="Cambria"/>
              <a:cs typeface="Cambria"/>
            </a:endParaRPr>
          </a:p>
          <a:p>
            <a:pPr marL="12700" marR="408305" indent="168275">
              <a:lnSpc>
                <a:spcPct val="142300"/>
              </a:lnSpc>
              <a:spcBef>
                <a:spcPts val="650"/>
              </a:spcBef>
              <a:buAutoNum type="arabicParenR"/>
              <a:tabLst>
                <a:tab pos="180975" algn="l"/>
              </a:tabLst>
            </a:pP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препаратов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применения,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отношении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которых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системе</a:t>
            </a:r>
            <a:endParaRPr sz="1100">
              <a:latin typeface="Microsoft Sans Serif"/>
              <a:cs typeface="Microsoft Sans Serif"/>
            </a:endParaRPr>
          </a:p>
          <a:p>
            <a:pPr marL="12700" marR="5080">
              <a:lnSpc>
                <a:spcPct val="144100"/>
              </a:lnSpc>
              <a:spcBef>
                <a:spcPts val="50"/>
              </a:spcBef>
            </a:pP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мониторинга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движения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препаратов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отсутствуют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нанесении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идентификации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(или)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вводе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гражданский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оборот;</a:t>
            </a:r>
            <a:endParaRPr sz="1100">
              <a:latin typeface="Microsoft Sans Serif"/>
              <a:cs typeface="Microsoft Sans Serif"/>
            </a:endParaRPr>
          </a:p>
          <a:p>
            <a:pPr marL="12700" marR="289560" indent="167640">
              <a:lnSpc>
                <a:spcPct val="143600"/>
              </a:lnSpc>
              <a:spcBef>
                <a:spcPts val="415"/>
              </a:spcBef>
              <a:buAutoNum type="arabicParenR" startAt="2"/>
              <a:tabLst>
                <a:tab pos="180340" algn="l"/>
              </a:tabLst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препаратов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применения,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отношении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которых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осуществлена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блокировка</a:t>
            </a:r>
            <a:r>
              <a:rPr dirty="0" sz="11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внесения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систему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мониторинга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движения</a:t>
            </a:r>
            <a:r>
              <a:rPr dirty="0" sz="11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препаратов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для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сведений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о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вводе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endParaRPr sz="1100">
              <a:latin typeface="Microsoft Sans Serif"/>
              <a:cs typeface="Microsoft Sans Serif"/>
            </a:endParaRPr>
          </a:p>
          <a:p>
            <a:pPr marL="12700" marR="68580">
              <a:lnSpc>
                <a:spcPct val="142300"/>
              </a:lnSpc>
              <a:spcBef>
                <a:spcPts val="75"/>
              </a:spcBef>
            </a:pP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гражданский</a:t>
            </a:r>
            <a:r>
              <a:rPr dirty="0" sz="11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оборот,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обороте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прекращении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оборота;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1684" y="5534342"/>
            <a:ext cx="1299019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3)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препаратов</a:t>
            </a:r>
            <a:r>
              <a:rPr dirty="0" sz="11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применения,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применение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которых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приостановлено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решению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уполномоченного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федераль</a:t>
            </a:r>
            <a:r>
              <a:rPr dirty="0" sz="1100" spc="-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ного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органа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исполнительной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власти;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81684" y="6172834"/>
            <a:ext cx="12400915" cy="12395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125"/>
              </a:spcBef>
              <a:buAutoNum type="arabicParenR" startAt="4"/>
              <a:tabLst>
                <a:tab pos="180340" algn="l"/>
              </a:tabLst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препаратов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применения,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гражданский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оборот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которых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прекращен;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48485A"/>
              </a:buClr>
              <a:buFont typeface="Microsoft Sans Serif"/>
              <a:buAutoNum type="arabicParenR" startAt="4"/>
            </a:pPr>
            <a:endParaRPr sz="1100">
              <a:latin typeface="Microsoft Sans Serif"/>
              <a:cs typeface="Microsoft Sans Serif"/>
            </a:endParaRPr>
          </a:p>
          <a:p>
            <a:pPr marL="180975" indent="-168275">
              <a:lnSpc>
                <a:spcPct val="100000"/>
              </a:lnSpc>
              <a:buAutoNum type="arabicParenR" startAt="4"/>
              <a:tabLst>
                <a:tab pos="180975" algn="l"/>
              </a:tabLst>
            </a:pP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препаратов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применения,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срок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годности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которых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истек;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48485A"/>
              </a:buClr>
              <a:buFont typeface="Microsoft Sans Serif"/>
              <a:buAutoNum type="arabicParenR" startAt="4"/>
            </a:pPr>
            <a:endParaRPr sz="1100">
              <a:latin typeface="Microsoft Sans Serif"/>
              <a:cs typeface="Microsoft Sans Serif"/>
            </a:endParaRPr>
          </a:p>
          <a:p>
            <a:pPr marL="180340" indent="-167640">
              <a:lnSpc>
                <a:spcPct val="100000"/>
              </a:lnSpc>
              <a:buAutoNum type="arabicParenR" startAt="4"/>
              <a:tabLst>
                <a:tab pos="180340" algn="l"/>
              </a:tabLst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препаратов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применения,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отношении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которых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соблюдены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требования,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определенные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основании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части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5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статьи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67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настоящего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закона.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1609" rIns="0" bIns="0" rtlCol="0" vert="horz">
            <a:spAutoFit/>
          </a:bodyPr>
          <a:lstStyle/>
          <a:p>
            <a:pPr marL="5502275">
              <a:lnSpc>
                <a:spcPct val="100000"/>
              </a:lnSpc>
              <a:spcBef>
                <a:spcPts val="385"/>
              </a:spcBef>
            </a:pPr>
            <a:r>
              <a:rPr dirty="0"/>
              <a:t>Приказ</a:t>
            </a:r>
            <a:r>
              <a:rPr dirty="0" spc="365"/>
              <a:t> </a:t>
            </a:r>
            <a:r>
              <a:rPr dirty="0"/>
              <a:t>Росздравнадзора</a:t>
            </a:r>
            <a:r>
              <a:rPr dirty="0" spc="370"/>
              <a:t> </a:t>
            </a:r>
            <a:r>
              <a:rPr dirty="0" spc="-25"/>
              <a:t>от</a:t>
            </a:r>
          </a:p>
          <a:p>
            <a:pPr marL="5502275">
              <a:lnSpc>
                <a:spcPct val="100000"/>
              </a:lnSpc>
              <a:spcBef>
                <a:spcPts val="295"/>
              </a:spcBef>
            </a:pPr>
            <a:r>
              <a:rPr dirty="0" spc="215"/>
              <a:t>17.06.2024</a:t>
            </a:r>
            <a:r>
              <a:rPr dirty="0" spc="330"/>
              <a:t> </a:t>
            </a:r>
            <a:r>
              <a:rPr dirty="0" spc="885"/>
              <a:t>N</a:t>
            </a:r>
            <a:r>
              <a:rPr dirty="0" spc="325"/>
              <a:t> </a:t>
            </a:r>
            <a:r>
              <a:rPr dirty="0" spc="-20"/>
              <a:t>3518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6276975" y="2562225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435609" y="0"/>
                </a:moveTo>
                <a:lnTo>
                  <a:pt x="31114" y="0"/>
                </a:lnTo>
                <a:lnTo>
                  <a:pt x="19020" y="2450"/>
                </a:lnTo>
                <a:lnTo>
                  <a:pt x="9128" y="9128"/>
                </a:lnTo>
                <a:lnTo>
                  <a:pt x="2450" y="19020"/>
                </a:lnTo>
                <a:lnTo>
                  <a:pt x="0" y="31114"/>
                </a:lnTo>
                <a:lnTo>
                  <a:pt x="0" y="435610"/>
                </a:lnTo>
                <a:lnTo>
                  <a:pt x="2450" y="447704"/>
                </a:lnTo>
                <a:lnTo>
                  <a:pt x="9128" y="457596"/>
                </a:lnTo>
                <a:lnTo>
                  <a:pt x="19020" y="464274"/>
                </a:lnTo>
                <a:lnTo>
                  <a:pt x="31114" y="466725"/>
                </a:lnTo>
                <a:lnTo>
                  <a:pt x="435609" y="466725"/>
                </a:lnTo>
                <a:lnTo>
                  <a:pt x="447704" y="464274"/>
                </a:lnTo>
                <a:lnTo>
                  <a:pt x="457596" y="457596"/>
                </a:lnTo>
                <a:lnTo>
                  <a:pt x="464274" y="447704"/>
                </a:lnTo>
                <a:lnTo>
                  <a:pt x="466725" y="435610"/>
                </a:lnTo>
                <a:lnTo>
                  <a:pt x="466725" y="31114"/>
                </a:lnTo>
                <a:lnTo>
                  <a:pt x="464274" y="19020"/>
                </a:lnTo>
                <a:lnTo>
                  <a:pt x="457596" y="9128"/>
                </a:lnTo>
                <a:lnTo>
                  <a:pt x="447704" y="2450"/>
                </a:lnTo>
                <a:lnTo>
                  <a:pt x="435609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6276975" y="4095750"/>
            <a:ext cx="466725" cy="457200"/>
            <a:chOff x="6276975" y="4095750"/>
            <a:chExt cx="466725" cy="457200"/>
          </a:xfrm>
        </p:grpSpPr>
        <p:sp>
          <p:nvSpPr>
            <p:cNvPr id="6" name="object 6" descr=""/>
            <p:cNvSpPr/>
            <p:nvPr/>
          </p:nvSpPr>
          <p:spPr>
            <a:xfrm>
              <a:off x="6276975" y="4095750"/>
              <a:ext cx="466725" cy="457200"/>
            </a:xfrm>
            <a:custGeom>
              <a:avLst/>
              <a:gdLst/>
              <a:ahLst/>
              <a:cxnLst/>
              <a:rect l="l" t="t" r="r" b="b"/>
              <a:pathLst>
                <a:path w="466725" h="457200">
                  <a:moveTo>
                    <a:pt x="436245" y="0"/>
                  </a:moveTo>
                  <a:lnTo>
                    <a:pt x="30479" y="0"/>
                  </a:lnTo>
                  <a:lnTo>
                    <a:pt x="18591" y="2387"/>
                  </a:lnTo>
                  <a:lnTo>
                    <a:pt x="8905" y="8905"/>
                  </a:lnTo>
                  <a:lnTo>
                    <a:pt x="2387" y="18591"/>
                  </a:lnTo>
                  <a:lnTo>
                    <a:pt x="0" y="30479"/>
                  </a:lnTo>
                  <a:lnTo>
                    <a:pt x="0" y="426720"/>
                  </a:lnTo>
                  <a:lnTo>
                    <a:pt x="2387" y="438608"/>
                  </a:lnTo>
                  <a:lnTo>
                    <a:pt x="8905" y="448294"/>
                  </a:lnTo>
                  <a:lnTo>
                    <a:pt x="18591" y="454812"/>
                  </a:lnTo>
                  <a:lnTo>
                    <a:pt x="30479" y="457200"/>
                  </a:lnTo>
                  <a:lnTo>
                    <a:pt x="436245" y="457200"/>
                  </a:lnTo>
                  <a:lnTo>
                    <a:pt x="448133" y="454812"/>
                  </a:lnTo>
                  <a:lnTo>
                    <a:pt x="457819" y="448294"/>
                  </a:lnTo>
                  <a:lnTo>
                    <a:pt x="464337" y="438608"/>
                  </a:lnTo>
                  <a:lnTo>
                    <a:pt x="466725" y="426720"/>
                  </a:lnTo>
                  <a:lnTo>
                    <a:pt x="466725" y="30479"/>
                  </a:lnTo>
                  <a:lnTo>
                    <a:pt x="464337" y="18591"/>
                  </a:lnTo>
                  <a:lnTo>
                    <a:pt x="457819" y="8905"/>
                  </a:lnTo>
                  <a:lnTo>
                    <a:pt x="448133" y="2387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3175" y="4133850"/>
              <a:ext cx="314325" cy="38100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6935216" y="2536761"/>
            <a:ext cx="6599555" cy="49460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solidFill>
                  <a:srgbClr val="48485A"/>
                </a:solidFill>
                <a:latin typeface="Cambria"/>
                <a:cs typeface="Cambria"/>
              </a:rPr>
              <a:t>Новый</a:t>
            </a:r>
            <a:r>
              <a:rPr dirty="0" sz="2000" spc="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48485A"/>
                </a:solidFill>
                <a:latin typeface="Cambria"/>
                <a:cs typeface="Cambria"/>
              </a:rPr>
              <a:t>порядок</a:t>
            </a:r>
            <a:r>
              <a:rPr dirty="0" sz="2000" spc="13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48485A"/>
                </a:solidFill>
                <a:latin typeface="Cambria"/>
                <a:cs typeface="Cambria"/>
              </a:rPr>
              <a:t>фармаконадзора</a:t>
            </a:r>
            <a:endParaRPr sz="2000">
              <a:latin typeface="Cambria"/>
              <a:cs typeface="Cambria"/>
            </a:endParaRPr>
          </a:p>
          <a:p>
            <a:pPr marL="12700" marR="609600">
              <a:lnSpc>
                <a:spcPct val="141200"/>
              </a:lnSpc>
              <a:spcBef>
                <a:spcPts val="840"/>
              </a:spcBef>
            </a:pP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Утвержден</a:t>
            </a:r>
            <a:r>
              <a:rPr dirty="0" sz="15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10">
                <a:solidFill>
                  <a:srgbClr val="48485A"/>
                </a:solidFill>
                <a:latin typeface="Microsoft Sans Serif"/>
                <a:cs typeface="Microsoft Sans Serif"/>
              </a:rPr>
              <a:t>новый</a:t>
            </a:r>
            <a:r>
              <a:rPr dirty="0" sz="15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порядок</a:t>
            </a:r>
            <a:r>
              <a:rPr dirty="0" sz="15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фармаконадзора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 препаратов.</a:t>
            </a:r>
            <a:endParaRPr sz="15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48485A"/>
                </a:solidFill>
                <a:latin typeface="Cambria"/>
                <a:cs typeface="Cambria"/>
              </a:rPr>
              <a:t>Метод</a:t>
            </a:r>
            <a:r>
              <a:rPr dirty="0" sz="2000" spc="5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48485A"/>
                </a:solidFill>
                <a:latin typeface="Cambria"/>
                <a:cs typeface="Cambria"/>
              </a:rPr>
              <a:t>осуществления</a:t>
            </a:r>
            <a:endParaRPr sz="2000">
              <a:latin typeface="Cambria"/>
              <a:cs typeface="Cambria"/>
            </a:endParaRPr>
          </a:p>
          <a:p>
            <a:pPr marL="12700" marR="5080">
              <a:lnSpc>
                <a:spcPct val="140300"/>
              </a:lnSpc>
              <a:spcBef>
                <a:spcPts val="855"/>
              </a:spcBef>
            </a:pP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5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2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5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ранее,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фармаконадзор</a:t>
            </a:r>
            <a:r>
              <a:rPr dirty="0" sz="155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будет</a:t>
            </a:r>
            <a:r>
              <a:rPr dirty="0" sz="15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осуществляться</a:t>
            </a:r>
            <a:r>
              <a:rPr dirty="0" sz="155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путем</a:t>
            </a:r>
            <a:r>
              <a:rPr dirty="0" sz="15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анализа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представляемой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субъектами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обращения</a:t>
            </a:r>
            <a:r>
              <a:rPr dirty="0" sz="15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 </a:t>
            </a:r>
            <a:r>
              <a:rPr dirty="0" sz="1550" spc="85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информации</a:t>
            </a:r>
            <a:r>
              <a:rPr dirty="0" sz="15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5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8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побочных</a:t>
            </a:r>
            <a:r>
              <a:rPr dirty="0" sz="15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действиях,</a:t>
            </a:r>
            <a:r>
              <a:rPr dirty="0" sz="15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нежелательных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реакциях,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серьезных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нежелательных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реакциях,</a:t>
            </a:r>
            <a:r>
              <a:rPr dirty="0" sz="15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непредвиденных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нежелательных 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реакциях</a:t>
            </a:r>
            <a:r>
              <a:rPr dirty="0" sz="15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4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5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применении</a:t>
            </a:r>
            <a:r>
              <a:rPr dirty="0" sz="15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endParaRPr sz="15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препаратов,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15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85">
                <a:solidFill>
                  <a:srgbClr val="48485A"/>
                </a:solidFill>
                <a:latin typeface="Microsoft Sans Serif"/>
                <a:cs typeface="Microsoft Sans Serif"/>
              </a:rPr>
              <a:t>индивидуальной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непереносимости,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отсутствии</a:t>
            </a:r>
            <a:endParaRPr sz="15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эффективности</a:t>
            </a:r>
            <a:r>
              <a:rPr dirty="0" sz="15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препаратов,</a:t>
            </a:r>
            <a:r>
              <a:rPr dirty="0" sz="15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5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5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20">
                <a:solidFill>
                  <a:srgbClr val="48485A"/>
                </a:solidFill>
                <a:latin typeface="Microsoft Sans Serif"/>
                <a:cs typeface="Microsoft Sans Serif"/>
              </a:rPr>
              <a:t>иных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фактах</a:t>
            </a:r>
            <a:r>
              <a:rPr dirty="0" sz="15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endParaRPr sz="1550">
              <a:latin typeface="Microsoft Sans Serif"/>
              <a:cs typeface="Microsoft Sans Serif"/>
            </a:endParaRPr>
          </a:p>
          <a:p>
            <a:pPr marL="12700" marR="273685">
              <a:lnSpc>
                <a:spcPct val="137200"/>
              </a:lnSpc>
              <a:spcBef>
                <a:spcPts val="75"/>
              </a:spcBef>
            </a:pP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обстоятельствах,</a:t>
            </a:r>
            <a:r>
              <a:rPr dirty="0" sz="15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представляющих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угрозу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 жизни</a:t>
            </a:r>
            <a:r>
              <a:rPr dirty="0" sz="15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5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здоровью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человека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1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5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применении</a:t>
            </a:r>
            <a:r>
              <a:rPr dirty="0" sz="15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5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препаратов</a:t>
            </a:r>
            <a:endParaRPr sz="1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984" y="446531"/>
            <a:ext cx="11055350" cy="11506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dirty="0" sz="3450"/>
              <a:t>Письмо</a:t>
            </a:r>
            <a:r>
              <a:rPr dirty="0" sz="3450" spc="100"/>
              <a:t> </a:t>
            </a:r>
            <a:r>
              <a:rPr dirty="0" sz="3450"/>
              <a:t>о</a:t>
            </a:r>
            <a:r>
              <a:rPr dirty="0" sz="3450" spc="90"/>
              <a:t> </a:t>
            </a:r>
            <a:r>
              <a:rPr dirty="0" sz="3450"/>
              <a:t>применении</a:t>
            </a:r>
            <a:r>
              <a:rPr dirty="0" sz="3450" spc="125"/>
              <a:t> </a:t>
            </a:r>
            <a:r>
              <a:rPr dirty="0" sz="3450"/>
              <a:t>отдельных</a:t>
            </a:r>
            <a:r>
              <a:rPr dirty="0" sz="3450" spc="105"/>
              <a:t> </a:t>
            </a:r>
            <a:r>
              <a:rPr dirty="0" sz="3450"/>
              <a:t>положений</a:t>
            </a:r>
            <a:r>
              <a:rPr dirty="0" sz="3450" spc="130"/>
              <a:t> </a:t>
            </a:r>
            <a:r>
              <a:rPr dirty="0" sz="3450"/>
              <a:t>Закона</a:t>
            </a:r>
            <a:r>
              <a:rPr dirty="0" sz="3450" spc="120"/>
              <a:t> </a:t>
            </a:r>
            <a:r>
              <a:rPr dirty="0" sz="3450" spc="-50"/>
              <a:t>о </a:t>
            </a:r>
            <a:r>
              <a:rPr dirty="0" sz="3450"/>
              <a:t>контрактной</a:t>
            </a:r>
            <a:r>
              <a:rPr dirty="0" sz="3450" spc="125"/>
              <a:t> </a:t>
            </a:r>
            <a:r>
              <a:rPr dirty="0" sz="3450" spc="-10"/>
              <a:t>системе</a:t>
            </a:r>
            <a:endParaRPr sz="3450"/>
          </a:p>
        </p:txBody>
      </p:sp>
      <p:sp>
        <p:nvSpPr>
          <p:cNvPr id="3" name="object 3" descr=""/>
          <p:cNvSpPr txBox="1"/>
          <p:nvPr/>
        </p:nvSpPr>
        <p:spPr>
          <a:xfrm>
            <a:off x="641984" y="2047811"/>
            <a:ext cx="6423660" cy="31426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Предмет</a:t>
            </a:r>
            <a:r>
              <a:rPr dirty="0" sz="1700" spc="7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03BCF"/>
                </a:solidFill>
                <a:latin typeface="Cambria"/>
                <a:cs typeface="Cambria"/>
              </a:rPr>
              <a:t>регулирования</a:t>
            </a:r>
            <a:endParaRPr sz="1700">
              <a:latin typeface="Cambria"/>
              <a:cs typeface="Cambria"/>
            </a:endParaRPr>
          </a:p>
          <a:p>
            <a:pPr marL="12700" marR="500380">
              <a:lnSpc>
                <a:spcPct val="134400"/>
              </a:lnSpc>
              <a:spcBef>
                <a:spcPts val="1340"/>
              </a:spcBef>
            </a:pP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Рассмотрение</a:t>
            </a:r>
            <a:r>
              <a:rPr dirty="0" sz="13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заявок</a:t>
            </a:r>
            <a:r>
              <a:rPr dirty="0" sz="13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участников</a:t>
            </a:r>
            <a:r>
              <a:rPr dirty="0" sz="1350" spc="-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закупок</a:t>
            </a:r>
            <a:r>
              <a:rPr dirty="0" sz="13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3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закупке</a:t>
            </a:r>
            <a:r>
              <a:rPr dirty="0" sz="13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лекарственного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препарата</a:t>
            </a:r>
            <a:r>
              <a:rPr dirty="0" sz="13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3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использованием</a:t>
            </a:r>
            <a:r>
              <a:rPr dirty="0" sz="13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активного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 вещества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Дапаглифлозин</a:t>
            </a:r>
            <a:endParaRPr sz="1350">
              <a:latin typeface="Microsoft Sans Serif"/>
              <a:cs typeface="Microsoft Sans Serif"/>
            </a:endParaRPr>
          </a:p>
          <a:p>
            <a:pPr marL="12700" marR="5080">
              <a:lnSpc>
                <a:spcPct val="135600"/>
              </a:lnSpc>
              <a:spcBef>
                <a:spcPts val="1370"/>
              </a:spcBef>
            </a:pP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3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50">
                <a:solidFill>
                  <a:srgbClr val="48485A"/>
                </a:solidFill>
                <a:latin typeface="Microsoft Sans Serif"/>
                <a:cs typeface="Microsoft Sans Serif"/>
              </a:rPr>
              <a:t>основании</a:t>
            </a:r>
            <a:r>
              <a:rPr dirty="0" sz="13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изложенного</a:t>
            </a:r>
            <a:r>
              <a:rPr dirty="0" sz="13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14">
                <a:solidFill>
                  <a:srgbClr val="48485A"/>
                </a:solidFill>
                <a:latin typeface="Microsoft Sans Serif"/>
                <a:cs typeface="Microsoft Sans Serif"/>
              </a:rPr>
              <a:t>ФАС</a:t>
            </a:r>
            <a:r>
              <a:rPr dirty="0" sz="13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3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информирует,</a:t>
            </a:r>
            <a:r>
              <a:rPr dirty="0" sz="13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3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наличие</a:t>
            </a:r>
            <a:r>
              <a:rPr dirty="0" sz="13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3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заявке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участника</a:t>
            </a:r>
            <a:r>
              <a:rPr dirty="0" sz="13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3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предложения</a:t>
            </a:r>
            <a:r>
              <a:rPr dirty="0" sz="13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6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3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</a:t>
            </a:r>
            <a:r>
              <a:rPr dirty="0" sz="13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лекарственного</a:t>
            </a:r>
            <a:r>
              <a:rPr dirty="0" sz="13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препарата</a:t>
            </a:r>
            <a:r>
              <a:rPr dirty="0" sz="13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50">
                <a:solidFill>
                  <a:srgbClr val="48485A"/>
                </a:solidFill>
                <a:latin typeface="Microsoft Sans Serif"/>
                <a:cs typeface="Microsoft Sans Serif"/>
              </a:rPr>
              <a:t>с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использованием</a:t>
            </a:r>
            <a:r>
              <a:rPr dirty="0" sz="13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активного</a:t>
            </a:r>
            <a:r>
              <a:rPr dirty="0" sz="13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вещества</a:t>
            </a:r>
            <a:r>
              <a:rPr dirty="0" sz="135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Дапаглифлозин,</a:t>
            </a:r>
            <a:r>
              <a:rPr dirty="0" sz="13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производителем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которого</a:t>
            </a:r>
            <a:r>
              <a:rPr dirty="0" sz="13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3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АО</a:t>
            </a:r>
            <a:r>
              <a:rPr dirty="0" sz="13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Фармацевтический</a:t>
            </a:r>
            <a:r>
              <a:rPr dirty="0" sz="13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завод</a:t>
            </a:r>
            <a:r>
              <a:rPr dirty="0" sz="13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«Польфарма»,</a:t>
            </a:r>
            <a:r>
              <a:rPr dirty="0" sz="13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нарушает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действующее</a:t>
            </a:r>
            <a:r>
              <a:rPr dirty="0" sz="13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законодательство</a:t>
            </a:r>
            <a:r>
              <a:rPr dirty="0" sz="135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3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13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3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образует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основание</a:t>
            </a:r>
            <a:r>
              <a:rPr dirty="0" sz="13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3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отклонения</a:t>
            </a:r>
            <a:r>
              <a:rPr dirty="0" sz="13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заявки</a:t>
            </a:r>
            <a:r>
              <a:rPr dirty="0" sz="13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3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3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3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положениями</a:t>
            </a:r>
            <a:r>
              <a:rPr dirty="0" sz="13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пункта</a:t>
            </a:r>
            <a:r>
              <a:rPr dirty="0" sz="13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50">
                <a:solidFill>
                  <a:srgbClr val="48485A"/>
                </a:solidFill>
                <a:latin typeface="Microsoft Sans Serif"/>
                <a:cs typeface="Microsoft Sans Serif"/>
              </a:rPr>
              <a:t>8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части 12</a:t>
            </a:r>
            <a:r>
              <a:rPr dirty="0" sz="13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статьи</a:t>
            </a:r>
            <a:r>
              <a:rPr dirty="0" sz="13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48</a:t>
            </a:r>
            <a:r>
              <a:rPr dirty="0" sz="13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3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6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3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контрактной</a:t>
            </a:r>
            <a:r>
              <a:rPr dirty="0" sz="13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системе.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31481" y="2047811"/>
            <a:ext cx="6379210" cy="12979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Срок</a:t>
            </a:r>
            <a:r>
              <a:rPr dirty="0" sz="1700" spc="5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действия</a:t>
            </a:r>
            <a:r>
              <a:rPr dirty="0" sz="1700" spc="8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03BCF"/>
                </a:solidFill>
                <a:latin typeface="Cambria"/>
                <a:cs typeface="Cambria"/>
              </a:rPr>
              <a:t>патента</a:t>
            </a:r>
            <a:endParaRPr sz="1700">
              <a:latin typeface="Cambria"/>
              <a:cs typeface="Cambria"/>
            </a:endParaRPr>
          </a:p>
          <a:p>
            <a:pPr marL="12700" marR="5080">
              <a:lnSpc>
                <a:spcPct val="136700"/>
              </a:lnSpc>
              <a:spcBef>
                <a:spcPts val="1305"/>
              </a:spcBef>
            </a:pP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Дополнительно</a:t>
            </a:r>
            <a:r>
              <a:rPr dirty="0" sz="13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90">
                <a:solidFill>
                  <a:srgbClr val="48485A"/>
                </a:solidFill>
                <a:latin typeface="Microsoft Sans Serif"/>
                <a:cs typeface="Microsoft Sans Serif"/>
              </a:rPr>
              <a:t>ФАС</a:t>
            </a:r>
            <a:r>
              <a:rPr dirty="0" sz="13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3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сообщает,</a:t>
            </a:r>
            <a:r>
              <a:rPr dirty="0" sz="13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35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срок</a:t>
            </a:r>
            <a:r>
              <a:rPr dirty="0" sz="13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</a:t>
            </a:r>
            <a:r>
              <a:rPr dirty="0" sz="13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40">
                <a:solidFill>
                  <a:srgbClr val="48485A"/>
                </a:solidFill>
                <a:latin typeface="Microsoft Sans Serif"/>
                <a:cs typeface="Microsoft Sans Serif"/>
              </a:rPr>
              <a:t>исключительного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права</a:t>
            </a:r>
            <a:r>
              <a:rPr dirty="0" sz="13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3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изобретение</a:t>
            </a:r>
            <a:r>
              <a:rPr dirty="0" sz="13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дополнительному</a:t>
            </a:r>
            <a:r>
              <a:rPr dirty="0" sz="13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патенту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3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16</a:t>
            </a:r>
            <a:r>
              <a:rPr dirty="0" sz="13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мая</a:t>
            </a:r>
            <a:r>
              <a:rPr dirty="0" sz="13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2023</a:t>
            </a:r>
            <a:r>
              <a:rPr dirty="0" sz="13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40">
                <a:solidFill>
                  <a:srgbClr val="48485A"/>
                </a:solidFill>
                <a:latin typeface="Microsoft Sans Serif"/>
                <a:cs typeface="Microsoft Sans Serif"/>
              </a:rPr>
              <a:t>по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15</a:t>
            </a:r>
            <a:r>
              <a:rPr dirty="0" sz="13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мая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2028</a:t>
            </a:r>
            <a:r>
              <a:rPr dirty="0" sz="13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20">
                <a:solidFill>
                  <a:srgbClr val="48485A"/>
                </a:solidFill>
                <a:latin typeface="Microsoft Sans Serif"/>
                <a:cs typeface="Microsoft Sans Serif"/>
              </a:rPr>
              <a:t>года.</a:t>
            </a:r>
            <a:endParaRPr sz="135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3571875"/>
            <a:ext cx="5276850" cy="39433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545" rIns="0" bIns="0" rtlCol="0" vert="horz">
            <a:spAutoFit/>
          </a:bodyPr>
          <a:lstStyle/>
          <a:p>
            <a:pPr marL="5080">
              <a:lnSpc>
                <a:spcPct val="100000"/>
              </a:lnSpc>
              <a:spcBef>
                <a:spcPts val="335"/>
              </a:spcBef>
            </a:pPr>
            <a:r>
              <a:rPr dirty="0" sz="3050"/>
              <a:t>Информационное</a:t>
            </a:r>
            <a:r>
              <a:rPr dirty="0" sz="3050" spc="130"/>
              <a:t> </a:t>
            </a:r>
            <a:r>
              <a:rPr dirty="0" sz="3050"/>
              <a:t>письмо</a:t>
            </a:r>
            <a:r>
              <a:rPr dirty="0" sz="3050" spc="120"/>
              <a:t> </a:t>
            </a:r>
            <a:r>
              <a:rPr dirty="0" sz="3050"/>
              <a:t>Федеральной</a:t>
            </a:r>
            <a:r>
              <a:rPr dirty="0" sz="3050" spc="85"/>
              <a:t> </a:t>
            </a:r>
            <a:r>
              <a:rPr dirty="0" sz="3050"/>
              <a:t>антимонопольной</a:t>
            </a:r>
            <a:r>
              <a:rPr dirty="0" sz="3050" spc="105"/>
              <a:t> </a:t>
            </a:r>
            <a:r>
              <a:rPr dirty="0" sz="3050"/>
              <a:t>службы</a:t>
            </a:r>
            <a:r>
              <a:rPr dirty="0" sz="3050" spc="110"/>
              <a:t> </a:t>
            </a:r>
            <a:r>
              <a:rPr dirty="0" sz="3050"/>
              <a:t>от</a:t>
            </a:r>
            <a:r>
              <a:rPr dirty="0" sz="3050" spc="120"/>
              <a:t> </a:t>
            </a:r>
            <a:r>
              <a:rPr dirty="0" sz="3050" spc="114"/>
              <a:t>24</a:t>
            </a:r>
            <a:endParaRPr sz="3050"/>
          </a:p>
          <a:p>
            <a:pPr marL="5080">
              <a:lnSpc>
                <a:spcPct val="100000"/>
              </a:lnSpc>
              <a:spcBef>
                <a:spcPts val="245"/>
              </a:spcBef>
            </a:pPr>
            <a:r>
              <a:rPr dirty="0" sz="3050"/>
              <a:t>января</a:t>
            </a:r>
            <a:r>
              <a:rPr dirty="0" sz="3050" spc="160"/>
              <a:t> </a:t>
            </a:r>
            <a:r>
              <a:rPr dirty="0" sz="3050" spc="220"/>
              <a:t>2025</a:t>
            </a:r>
            <a:r>
              <a:rPr dirty="0" sz="3050" spc="185"/>
              <a:t> </a:t>
            </a:r>
            <a:r>
              <a:rPr dirty="0" sz="3050" spc="85"/>
              <a:t>г.</a:t>
            </a:r>
            <a:r>
              <a:rPr dirty="0" sz="3050" spc="225"/>
              <a:t> </a:t>
            </a:r>
            <a:r>
              <a:rPr dirty="0" sz="3050" spc="680"/>
              <a:t>N</a:t>
            </a:r>
            <a:r>
              <a:rPr dirty="0" sz="3050" spc="135"/>
              <a:t> </a:t>
            </a:r>
            <a:r>
              <a:rPr dirty="0" sz="3050" spc="-10"/>
              <a:t>МШ/5676/25</a:t>
            </a:r>
            <a:endParaRPr sz="3050"/>
          </a:p>
        </p:txBody>
      </p:sp>
      <p:grpSp>
        <p:nvGrpSpPr>
          <p:cNvPr id="3" name="object 3" descr=""/>
          <p:cNvGrpSpPr/>
          <p:nvPr/>
        </p:nvGrpSpPr>
        <p:grpSpPr>
          <a:xfrm>
            <a:off x="6686550" y="1914525"/>
            <a:ext cx="809625" cy="5695950"/>
            <a:chOff x="6686550" y="1914525"/>
            <a:chExt cx="809625" cy="5695950"/>
          </a:xfrm>
        </p:grpSpPr>
        <p:sp>
          <p:nvSpPr>
            <p:cNvPr id="4" name="object 4" descr=""/>
            <p:cNvSpPr/>
            <p:nvPr/>
          </p:nvSpPr>
          <p:spPr>
            <a:xfrm>
              <a:off x="6686550" y="1914524"/>
              <a:ext cx="638175" cy="5695950"/>
            </a:xfrm>
            <a:custGeom>
              <a:avLst/>
              <a:gdLst/>
              <a:ahLst/>
              <a:cxnLst/>
              <a:rect l="l" t="t" r="r" b="b"/>
              <a:pathLst>
                <a:path w="638175" h="5695950">
                  <a:moveTo>
                    <a:pt x="476250" y="347218"/>
                  </a:moveTo>
                  <a:lnTo>
                    <a:pt x="471932" y="342900"/>
                  </a:lnTo>
                  <a:lnTo>
                    <a:pt x="4318" y="342900"/>
                  </a:lnTo>
                  <a:lnTo>
                    <a:pt x="0" y="347218"/>
                  </a:lnTo>
                  <a:lnTo>
                    <a:pt x="0" y="352425"/>
                  </a:lnTo>
                  <a:lnTo>
                    <a:pt x="0" y="357632"/>
                  </a:lnTo>
                  <a:lnTo>
                    <a:pt x="4318" y="361950"/>
                  </a:lnTo>
                  <a:lnTo>
                    <a:pt x="471932" y="361950"/>
                  </a:lnTo>
                  <a:lnTo>
                    <a:pt x="476250" y="357632"/>
                  </a:lnTo>
                  <a:lnTo>
                    <a:pt x="476250" y="347218"/>
                  </a:lnTo>
                  <a:close/>
                </a:path>
                <a:path w="638175" h="5695950">
                  <a:moveTo>
                    <a:pt x="638175" y="4318"/>
                  </a:moveTo>
                  <a:lnTo>
                    <a:pt x="633857" y="0"/>
                  </a:lnTo>
                  <a:lnTo>
                    <a:pt x="623443" y="0"/>
                  </a:lnTo>
                  <a:lnTo>
                    <a:pt x="619125" y="4318"/>
                  </a:lnTo>
                  <a:lnTo>
                    <a:pt x="619125" y="9525"/>
                  </a:lnTo>
                  <a:lnTo>
                    <a:pt x="619125" y="5691683"/>
                  </a:lnTo>
                  <a:lnTo>
                    <a:pt x="623443" y="5695950"/>
                  </a:lnTo>
                  <a:lnTo>
                    <a:pt x="633857" y="5695950"/>
                  </a:lnTo>
                  <a:lnTo>
                    <a:pt x="638175" y="5691683"/>
                  </a:lnTo>
                  <a:lnTo>
                    <a:pt x="638175" y="4318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134225" y="2095500"/>
              <a:ext cx="361950" cy="352425"/>
            </a:xfrm>
            <a:custGeom>
              <a:avLst/>
              <a:gdLst/>
              <a:ahLst/>
              <a:cxnLst/>
              <a:rect l="l" t="t" r="r" b="b"/>
              <a:pathLst>
                <a:path w="361950" h="352425">
                  <a:moveTo>
                    <a:pt x="338454" y="0"/>
                  </a:moveTo>
                  <a:lnTo>
                    <a:pt x="23495" y="0"/>
                  </a:lnTo>
                  <a:lnTo>
                    <a:pt x="14358" y="1849"/>
                  </a:lnTo>
                  <a:lnTo>
                    <a:pt x="6889" y="6889"/>
                  </a:lnTo>
                  <a:lnTo>
                    <a:pt x="1849" y="14358"/>
                  </a:lnTo>
                  <a:lnTo>
                    <a:pt x="0" y="23495"/>
                  </a:lnTo>
                  <a:lnTo>
                    <a:pt x="0" y="328929"/>
                  </a:lnTo>
                  <a:lnTo>
                    <a:pt x="1849" y="338066"/>
                  </a:lnTo>
                  <a:lnTo>
                    <a:pt x="6889" y="345535"/>
                  </a:lnTo>
                  <a:lnTo>
                    <a:pt x="14358" y="350575"/>
                  </a:lnTo>
                  <a:lnTo>
                    <a:pt x="23495" y="352425"/>
                  </a:lnTo>
                  <a:lnTo>
                    <a:pt x="338454" y="352425"/>
                  </a:lnTo>
                  <a:lnTo>
                    <a:pt x="347591" y="350575"/>
                  </a:lnTo>
                  <a:lnTo>
                    <a:pt x="355060" y="345535"/>
                  </a:lnTo>
                  <a:lnTo>
                    <a:pt x="360100" y="338066"/>
                  </a:lnTo>
                  <a:lnTo>
                    <a:pt x="361950" y="328929"/>
                  </a:lnTo>
                  <a:lnTo>
                    <a:pt x="361950" y="23495"/>
                  </a:lnTo>
                  <a:lnTo>
                    <a:pt x="360100" y="14358"/>
                  </a:lnTo>
                  <a:lnTo>
                    <a:pt x="355060" y="6889"/>
                  </a:lnTo>
                  <a:lnTo>
                    <a:pt x="347591" y="1849"/>
                  </a:lnTo>
                  <a:lnTo>
                    <a:pt x="338454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254493" y="2054542"/>
            <a:ext cx="13208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135">
                <a:solidFill>
                  <a:srgbClr val="48485A"/>
                </a:solidFill>
                <a:latin typeface="Cambria"/>
                <a:cs typeface="Cambria"/>
              </a:rPr>
              <a:t>1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84859" y="2052891"/>
            <a:ext cx="5758180" cy="1360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685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48485A"/>
                </a:solidFill>
                <a:latin typeface="Cambria"/>
                <a:cs typeface="Cambria"/>
              </a:rPr>
              <a:t>Основание</a:t>
            </a:r>
            <a:r>
              <a:rPr dirty="0" sz="1500" spc="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>
                <a:solidFill>
                  <a:srgbClr val="48485A"/>
                </a:solidFill>
                <a:latin typeface="Cambria"/>
                <a:cs typeface="Cambria"/>
              </a:rPr>
              <a:t>для</a:t>
            </a:r>
            <a:r>
              <a:rPr dirty="0" sz="1500" spc="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>
                <a:solidFill>
                  <a:srgbClr val="48485A"/>
                </a:solidFill>
                <a:latin typeface="Cambria"/>
                <a:cs typeface="Cambria"/>
              </a:rPr>
              <a:t>отклонения</a:t>
            </a:r>
            <a:r>
              <a:rPr dirty="0" sz="1500" spc="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Cambria"/>
                <a:cs typeface="Cambria"/>
              </a:rPr>
              <a:t>заявки</a:t>
            </a:r>
            <a:endParaRPr sz="1500">
              <a:latin typeface="Cambria"/>
              <a:cs typeface="Cambria"/>
            </a:endParaRPr>
          </a:p>
          <a:p>
            <a:pPr algn="r" marL="638810" marR="6350" indent="-626110">
              <a:lnSpc>
                <a:spcPct val="138200"/>
              </a:lnSpc>
              <a:spcBef>
                <a:spcPts val="710"/>
              </a:spcBef>
            </a:pP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Пунктом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8</a:t>
            </a:r>
            <a:r>
              <a:rPr dirty="0" sz="12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части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12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статьи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48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2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контрактной</a:t>
            </a:r>
            <a:r>
              <a:rPr dirty="0" sz="12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системе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предусмотрено,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рассмотрении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вторых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частей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заявок</a:t>
            </a:r>
            <a:r>
              <a:rPr dirty="0" sz="12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участие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закупке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соответствующая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заявка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подлежит</a:t>
            </a:r>
            <a:r>
              <a:rPr dirty="0" sz="12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отклонению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 в</a:t>
            </a:r>
            <a:r>
              <a:rPr dirty="0" sz="12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случае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выявления</a:t>
            </a:r>
            <a:endParaRPr sz="1200">
              <a:latin typeface="Microsoft Sans Serif"/>
              <a:cs typeface="Microsoft Sans Serif"/>
            </a:endParaRPr>
          </a:p>
          <a:p>
            <a:pPr algn="r" marR="6350">
              <a:lnSpc>
                <a:spcPct val="100000"/>
              </a:lnSpc>
              <a:spcBef>
                <a:spcPts val="585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недостоверной</a:t>
            </a:r>
            <a:r>
              <a:rPr dirty="0" sz="12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информации,</a:t>
            </a:r>
            <a:r>
              <a:rPr dirty="0" sz="12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содержащейся</a:t>
            </a:r>
            <a:r>
              <a:rPr dirty="0" sz="12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заявке</a:t>
            </a:r>
            <a:r>
              <a:rPr dirty="0" sz="12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участие</a:t>
            </a:r>
            <a:r>
              <a:rPr dirty="0" sz="12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закупке.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134225" y="2876550"/>
            <a:ext cx="809625" cy="352425"/>
            <a:chOff x="7134225" y="2876550"/>
            <a:chExt cx="809625" cy="352425"/>
          </a:xfrm>
        </p:grpSpPr>
        <p:sp>
          <p:nvSpPr>
            <p:cNvPr id="9" name="object 9" descr=""/>
            <p:cNvSpPr/>
            <p:nvPr/>
          </p:nvSpPr>
          <p:spPr>
            <a:xfrm>
              <a:off x="7467600" y="3048000"/>
              <a:ext cx="476250" cy="19050"/>
            </a:xfrm>
            <a:custGeom>
              <a:avLst/>
              <a:gdLst/>
              <a:ahLst/>
              <a:cxnLst/>
              <a:rect l="l" t="t" r="r" b="b"/>
              <a:pathLst>
                <a:path w="476250" h="19050">
                  <a:moveTo>
                    <a:pt x="471931" y="0"/>
                  </a:moveTo>
                  <a:lnTo>
                    <a:pt x="4318" y="0"/>
                  </a:lnTo>
                  <a:lnTo>
                    <a:pt x="0" y="4317"/>
                  </a:lnTo>
                  <a:lnTo>
                    <a:pt x="0" y="9525"/>
                  </a:lnTo>
                  <a:lnTo>
                    <a:pt x="0" y="14732"/>
                  </a:lnTo>
                  <a:lnTo>
                    <a:pt x="4318" y="19050"/>
                  </a:lnTo>
                  <a:lnTo>
                    <a:pt x="471931" y="19050"/>
                  </a:lnTo>
                  <a:lnTo>
                    <a:pt x="476250" y="14732"/>
                  </a:lnTo>
                  <a:lnTo>
                    <a:pt x="476250" y="4317"/>
                  </a:lnTo>
                  <a:lnTo>
                    <a:pt x="471931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134225" y="2876550"/>
              <a:ext cx="361950" cy="352425"/>
            </a:xfrm>
            <a:custGeom>
              <a:avLst/>
              <a:gdLst/>
              <a:ahLst/>
              <a:cxnLst/>
              <a:rect l="l" t="t" r="r" b="b"/>
              <a:pathLst>
                <a:path w="361950" h="352425">
                  <a:moveTo>
                    <a:pt x="338454" y="0"/>
                  </a:moveTo>
                  <a:lnTo>
                    <a:pt x="23495" y="0"/>
                  </a:lnTo>
                  <a:lnTo>
                    <a:pt x="14358" y="1849"/>
                  </a:lnTo>
                  <a:lnTo>
                    <a:pt x="6889" y="6889"/>
                  </a:lnTo>
                  <a:lnTo>
                    <a:pt x="1849" y="14358"/>
                  </a:lnTo>
                  <a:lnTo>
                    <a:pt x="0" y="23495"/>
                  </a:lnTo>
                  <a:lnTo>
                    <a:pt x="0" y="328929"/>
                  </a:lnTo>
                  <a:lnTo>
                    <a:pt x="1849" y="338066"/>
                  </a:lnTo>
                  <a:lnTo>
                    <a:pt x="6889" y="345535"/>
                  </a:lnTo>
                  <a:lnTo>
                    <a:pt x="14358" y="350575"/>
                  </a:lnTo>
                  <a:lnTo>
                    <a:pt x="23495" y="352425"/>
                  </a:lnTo>
                  <a:lnTo>
                    <a:pt x="338454" y="352425"/>
                  </a:lnTo>
                  <a:lnTo>
                    <a:pt x="347591" y="350575"/>
                  </a:lnTo>
                  <a:lnTo>
                    <a:pt x="355060" y="345535"/>
                  </a:lnTo>
                  <a:lnTo>
                    <a:pt x="360100" y="338066"/>
                  </a:lnTo>
                  <a:lnTo>
                    <a:pt x="361950" y="328929"/>
                  </a:lnTo>
                  <a:lnTo>
                    <a:pt x="361950" y="23495"/>
                  </a:lnTo>
                  <a:lnTo>
                    <a:pt x="360100" y="14358"/>
                  </a:lnTo>
                  <a:lnTo>
                    <a:pt x="355060" y="6889"/>
                  </a:lnTo>
                  <a:lnTo>
                    <a:pt x="347591" y="1849"/>
                  </a:lnTo>
                  <a:lnTo>
                    <a:pt x="338454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234808" y="2841942"/>
            <a:ext cx="17272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70">
                <a:solidFill>
                  <a:srgbClr val="48485A"/>
                </a:solidFill>
                <a:latin typeface="Cambria"/>
                <a:cs typeface="Cambria"/>
              </a:rPr>
              <a:t>2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94344" y="2840291"/>
            <a:ext cx="5422265" cy="1617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48485A"/>
                </a:solidFill>
                <a:latin typeface="Cambria"/>
                <a:cs typeface="Cambria"/>
              </a:rPr>
              <a:t>Правовое</a:t>
            </a:r>
            <a:r>
              <a:rPr dirty="0" sz="1500" spc="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Cambria"/>
                <a:cs typeface="Cambria"/>
              </a:rPr>
              <a:t>регулирование</a:t>
            </a:r>
            <a:endParaRPr sz="1500">
              <a:latin typeface="Cambria"/>
              <a:cs typeface="Cambria"/>
            </a:endParaRPr>
          </a:p>
          <a:p>
            <a:pPr marL="12700" marR="5080">
              <a:lnSpc>
                <a:spcPct val="139500"/>
              </a:lnSpc>
              <a:spcBef>
                <a:spcPts val="690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пункту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статьи</a:t>
            </a:r>
            <a:r>
              <a:rPr dirty="0" sz="12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1229</a:t>
            </a:r>
            <a:r>
              <a:rPr dirty="0" sz="12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80">
                <a:solidFill>
                  <a:srgbClr val="48485A"/>
                </a:solidFill>
                <a:latin typeface="Microsoft Sans Serif"/>
                <a:cs typeface="Microsoft Sans Serif"/>
              </a:rPr>
              <a:t>ГК</a:t>
            </a:r>
            <a:r>
              <a:rPr dirty="0" sz="12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55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2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гражданин</a:t>
            </a:r>
            <a:r>
              <a:rPr dirty="0" sz="12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юридическое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лицо,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обладающие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исключительным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правом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результат</a:t>
            </a:r>
            <a:r>
              <a:rPr dirty="0" sz="12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интеллектуальной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деятельности 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средство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индивидуализации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(правообладатель),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вправе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использовать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такой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результат</a:t>
            </a:r>
            <a:r>
              <a:rPr dirty="0" sz="12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такое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средство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своему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усмотрению</a:t>
            </a:r>
            <a:r>
              <a:rPr dirty="0" sz="12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любым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противоречащим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закону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способом.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686550" y="4162425"/>
            <a:ext cx="809625" cy="352425"/>
            <a:chOff x="6686550" y="4162425"/>
            <a:chExt cx="809625" cy="352425"/>
          </a:xfrm>
        </p:grpSpPr>
        <p:sp>
          <p:nvSpPr>
            <p:cNvPr id="14" name="object 14" descr=""/>
            <p:cNvSpPr/>
            <p:nvPr/>
          </p:nvSpPr>
          <p:spPr>
            <a:xfrm>
              <a:off x="6686550" y="4324350"/>
              <a:ext cx="476250" cy="28575"/>
            </a:xfrm>
            <a:custGeom>
              <a:avLst/>
              <a:gdLst/>
              <a:ahLst/>
              <a:cxnLst/>
              <a:rect l="l" t="t" r="r" b="b"/>
              <a:pathLst>
                <a:path w="476250" h="28575">
                  <a:moveTo>
                    <a:pt x="469900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224"/>
                  </a:lnTo>
                  <a:lnTo>
                    <a:pt x="0" y="22225"/>
                  </a:lnTo>
                  <a:lnTo>
                    <a:pt x="6350" y="28575"/>
                  </a:lnTo>
                  <a:lnTo>
                    <a:pt x="469900" y="28575"/>
                  </a:lnTo>
                  <a:lnTo>
                    <a:pt x="476250" y="22225"/>
                  </a:lnTo>
                  <a:lnTo>
                    <a:pt x="476250" y="6350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34225" y="4162425"/>
              <a:ext cx="361950" cy="352425"/>
            </a:xfrm>
            <a:custGeom>
              <a:avLst/>
              <a:gdLst/>
              <a:ahLst/>
              <a:cxnLst/>
              <a:rect l="l" t="t" r="r" b="b"/>
              <a:pathLst>
                <a:path w="361950" h="352425">
                  <a:moveTo>
                    <a:pt x="338454" y="0"/>
                  </a:moveTo>
                  <a:lnTo>
                    <a:pt x="23495" y="0"/>
                  </a:lnTo>
                  <a:lnTo>
                    <a:pt x="14358" y="1849"/>
                  </a:lnTo>
                  <a:lnTo>
                    <a:pt x="6889" y="6889"/>
                  </a:lnTo>
                  <a:lnTo>
                    <a:pt x="1849" y="14358"/>
                  </a:lnTo>
                  <a:lnTo>
                    <a:pt x="0" y="23495"/>
                  </a:lnTo>
                  <a:lnTo>
                    <a:pt x="0" y="328929"/>
                  </a:lnTo>
                  <a:lnTo>
                    <a:pt x="1849" y="338066"/>
                  </a:lnTo>
                  <a:lnTo>
                    <a:pt x="6889" y="345535"/>
                  </a:lnTo>
                  <a:lnTo>
                    <a:pt x="14358" y="350575"/>
                  </a:lnTo>
                  <a:lnTo>
                    <a:pt x="23495" y="352425"/>
                  </a:lnTo>
                  <a:lnTo>
                    <a:pt x="338454" y="352425"/>
                  </a:lnTo>
                  <a:lnTo>
                    <a:pt x="347591" y="350575"/>
                  </a:lnTo>
                  <a:lnTo>
                    <a:pt x="355060" y="345535"/>
                  </a:lnTo>
                  <a:lnTo>
                    <a:pt x="360100" y="338066"/>
                  </a:lnTo>
                  <a:lnTo>
                    <a:pt x="361950" y="328929"/>
                  </a:lnTo>
                  <a:lnTo>
                    <a:pt x="361950" y="23495"/>
                  </a:lnTo>
                  <a:lnTo>
                    <a:pt x="360100" y="14358"/>
                  </a:lnTo>
                  <a:lnTo>
                    <a:pt x="355060" y="6889"/>
                  </a:lnTo>
                  <a:lnTo>
                    <a:pt x="347591" y="1849"/>
                  </a:lnTo>
                  <a:lnTo>
                    <a:pt x="338454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234808" y="4126801"/>
            <a:ext cx="17272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70">
                <a:solidFill>
                  <a:srgbClr val="48485A"/>
                </a:solidFill>
                <a:latin typeface="Cambria"/>
                <a:cs typeface="Cambria"/>
              </a:rPr>
              <a:t>3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53439" y="4125277"/>
            <a:ext cx="5706745" cy="2379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47085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48485A"/>
                </a:solidFill>
                <a:latin typeface="Cambria"/>
                <a:cs typeface="Cambria"/>
              </a:rPr>
              <a:t>Установленное</a:t>
            </a:r>
            <a:r>
              <a:rPr dirty="0" sz="1500" spc="-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Cambria"/>
                <a:cs typeface="Cambria"/>
              </a:rPr>
              <a:t>нарушение</a:t>
            </a:r>
            <a:endParaRPr sz="1500">
              <a:latin typeface="Cambria"/>
              <a:cs typeface="Cambria"/>
            </a:endParaRPr>
          </a:p>
          <a:p>
            <a:pPr algn="r" marL="115570" marR="5080" indent="-103505">
              <a:lnSpc>
                <a:spcPct val="139300"/>
              </a:lnSpc>
              <a:spcBef>
                <a:spcPts val="690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Решением</a:t>
            </a:r>
            <a:r>
              <a:rPr dirty="0" sz="12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комиссии</a:t>
            </a:r>
            <a:r>
              <a:rPr dirty="0" sz="12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Федеральной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антимонопольной</a:t>
            </a:r>
            <a:r>
              <a:rPr dirty="0" sz="12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службы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12.11.2024 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делу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08/01/14.5-65/2024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действиях</a:t>
            </a:r>
            <a:r>
              <a:rPr dirty="0" sz="12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40">
                <a:solidFill>
                  <a:srgbClr val="48485A"/>
                </a:solidFill>
                <a:latin typeface="Microsoft Sans Serif"/>
                <a:cs typeface="Microsoft Sans Serif"/>
              </a:rPr>
              <a:t>АО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"Химико-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фармацевтический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комбинат</a:t>
            </a:r>
            <a:r>
              <a:rPr dirty="0" sz="12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"Акрихин"</a:t>
            </a:r>
            <a:r>
              <a:rPr dirty="0" sz="12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</a:t>
            </a:r>
            <a:r>
              <a:rPr dirty="0" sz="12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факт</a:t>
            </a:r>
            <a:r>
              <a:rPr dirty="0" sz="12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нарушения</a:t>
            </a:r>
            <a:r>
              <a:rPr dirty="0" sz="12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антимонопольного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законодательства,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выразившегося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во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введении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оборот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лекарственного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препарата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"Фордиглиф"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(МНН</a:t>
            </a:r>
            <a:r>
              <a:rPr dirty="0" sz="12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Дапаглифлозин),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производителем</a:t>
            </a:r>
            <a:r>
              <a:rPr dirty="0" sz="12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которого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АО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Фармацевтический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завод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"Польфарма",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дополнительному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патенту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2746132,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правообладателем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которого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компания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АстраЗенека,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без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согласия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правообладателя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такое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использование.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7134225" y="5695950"/>
            <a:ext cx="809625" cy="361950"/>
            <a:chOff x="7134225" y="5695950"/>
            <a:chExt cx="809625" cy="361950"/>
          </a:xfrm>
        </p:grpSpPr>
        <p:sp>
          <p:nvSpPr>
            <p:cNvPr id="19" name="object 19" descr=""/>
            <p:cNvSpPr/>
            <p:nvPr/>
          </p:nvSpPr>
          <p:spPr>
            <a:xfrm>
              <a:off x="7467600" y="5867400"/>
              <a:ext cx="476250" cy="19050"/>
            </a:xfrm>
            <a:custGeom>
              <a:avLst/>
              <a:gdLst/>
              <a:ahLst/>
              <a:cxnLst/>
              <a:rect l="l" t="t" r="r" b="b"/>
              <a:pathLst>
                <a:path w="476250" h="19050">
                  <a:moveTo>
                    <a:pt x="471931" y="0"/>
                  </a:moveTo>
                  <a:lnTo>
                    <a:pt x="4318" y="0"/>
                  </a:lnTo>
                  <a:lnTo>
                    <a:pt x="0" y="4318"/>
                  </a:lnTo>
                  <a:lnTo>
                    <a:pt x="0" y="9525"/>
                  </a:lnTo>
                  <a:lnTo>
                    <a:pt x="0" y="14731"/>
                  </a:lnTo>
                  <a:lnTo>
                    <a:pt x="4318" y="19050"/>
                  </a:lnTo>
                  <a:lnTo>
                    <a:pt x="471931" y="19050"/>
                  </a:lnTo>
                  <a:lnTo>
                    <a:pt x="476250" y="14731"/>
                  </a:lnTo>
                  <a:lnTo>
                    <a:pt x="476250" y="4318"/>
                  </a:lnTo>
                  <a:lnTo>
                    <a:pt x="471931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134225" y="5695950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337820" y="0"/>
                  </a:moveTo>
                  <a:lnTo>
                    <a:pt x="24129" y="0"/>
                  </a:lnTo>
                  <a:lnTo>
                    <a:pt x="14733" y="1895"/>
                  </a:lnTo>
                  <a:lnTo>
                    <a:pt x="7064" y="7064"/>
                  </a:lnTo>
                  <a:lnTo>
                    <a:pt x="1895" y="14733"/>
                  </a:lnTo>
                  <a:lnTo>
                    <a:pt x="0" y="24130"/>
                  </a:lnTo>
                  <a:lnTo>
                    <a:pt x="0" y="337819"/>
                  </a:lnTo>
                  <a:lnTo>
                    <a:pt x="1895" y="347216"/>
                  </a:lnTo>
                  <a:lnTo>
                    <a:pt x="7064" y="354885"/>
                  </a:lnTo>
                  <a:lnTo>
                    <a:pt x="14733" y="360054"/>
                  </a:lnTo>
                  <a:lnTo>
                    <a:pt x="24129" y="361950"/>
                  </a:lnTo>
                  <a:lnTo>
                    <a:pt x="337820" y="361950"/>
                  </a:lnTo>
                  <a:lnTo>
                    <a:pt x="347216" y="360054"/>
                  </a:lnTo>
                  <a:lnTo>
                    <a:pt x="354885" y="354885"/>
                  </a:lnTo>
                  <a:lnTo>
                    <a:pt x="360054" y="347216"/>
                  </a:lnTo>
                  <a:lnTo>
                    <a:pt x="361950" y="337819"/>
                  </a:lnTo>
                  <a:lnTo>
                    <a:pt x="361950" y="24130"/>
                  </a:lnTo>
                  <a:lnTo>
                    <a:pt x="360054" y="14733"/>
                  </a:lnTo>
                  <a:lnTo>
                    <a:pt x="354885" y="7064"/>
                  </a:lnTo>
                  <a:lnTo>
                    <a:pt x="347216" y="1895"/>
                  </a:lnTo>
                  <a:lnTo>
                    <a:pt x="337820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7237983" y="5666803"/>
            <a:ext cx="16510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20">
                <a:solidFill>
                  <a:srgbClr val="48485A"/>
                </a:solidFill>
                <a:latin typeface="Cambria"/>
                <a:cs typeface="Cambria"/>
              </a:rPr>
              <a:t>4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094344" y="5665152"/>
            <a:ext cx="5053965" cy="85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48485A"/>
                </a:solidFill>
                <a:latin typeface="Cambria"/>
                <a:cs typeface="Cambria"/>
              </a:rPr>
              <a:t>Срок</a:t>
            </a:r>
            <a:r>
              <a:rPr dirty="0" sz="150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>
                <a:solidFill>
                  <a:srgbClr val="48485A"/>
                </a:solidFill>
                <a:latin typeface="Cambria"/>
                <a:cs typeface="Cambria"/>
              </a:rPr>
              <a:t>действия</a:t>
            </a:r>
            <a:r>
              <a:rPr dirty="0" sz="1500" spc="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Cambria"/>
                <a:cs typeface="Cambria"/>
              </a:rPr>
              <a:t>патента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Срок</a:t>
            </a:r>
            <a:r>
              <a:rPr dirty="0" sz="12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исключительного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права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изобретение</a:t>
            </a:r>
            <a:r>
              <a:rPr dirty="0" sz="12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дополнительному</a:t>
            </a:r>
            <a:r>
              <a:rPr dirty="0" sz="120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патенту</a:t>
            </a:r>
            <a:r>
              <a:rPr dirty="0" sz="12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2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16</a:t>
            </a:r>
            <a:r>
              <a:rPr dirty="0" sz="12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мая</a:t>
            </a:r>
            <a:r>
              <a:rPr dirty="0" sz="1200" spc="-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2023</a:t>
            </a:r>
            <a:r>
              <a:rPr dirty="0" sz="1200" spc="-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2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00" spc="-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15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мая</a:t>
            </a:r>
            <a:r>
              <a:rPr dirty="0" sz="120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2028</a:t>
            </a:r>
            <a:r>
              <a:rPr dirty="0" sz="1200" spc="-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года.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99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3300"/>
              <a:t>Письмо</a:t>
            </a:r>
            <a:r>
              <a:rPr dirty="0" sz="3300" spc="170"/>
              <a:t> </a:t>
            </a:r>
            <a:r>
              <a:rPr dirty="0" sz="3300"/>
              <a:t>Федеральной</a:t>
            </a:r>
            <a:r>
              <a:rPr dirty="0" sz="3300" spc="180"/>
              <a:t> </a:t>
            </a:r>
            <a:r>
              <a:rPr dirty="0" sz="3300"/>
              <a:t>антимонопольной</a:t>
            </a:r>
            <a:r>
              <a:rPr dirty="0" sz="3300" spc="150"/>
              <a:t> </a:t>
            </a:r>
            <a:r>
              <a:rPr dirty="0" sz="3300"/>
              <a:t>службы</a:t>
            </a:r>
            <a:r>
              <a:rPr dirty="0" sz="3300" spc="165"/>
              <a:t> </a:t>
            </a:r>
            <a:r>
              <a:rPr dirty="0" sz="3300"/>
              <a:t>от</a:t>
            </a:r>
            <a:r>
              <a:rPr dirty="0" sz="3300" spc="120"/>
              <a:t> </a:t>
            </a:r>
            <a:r>
              <a:rPr dirty="0" sz="3300" spc="145"/>
              <a:t>24</a:t>
            </a:r>
            <a:r>
              <a:rPr dirty="0" sz="3300" spc="135"/>
              <a:t> </a:t>
            </a:r>
            <a:r>
              <a:rPr dirty="0" sz="3300" spc="-10"/>
              <a:t>января</a:t>
            </a:r>
            <a:endParaRPr sz="3300"/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3300" spc="250"/>
              <a:t>2025</a:t>
            </a:r>
            <a:r>
              <a:rPr dirty="0" sz="3300" spc="200"/>
              <a:t> </a:t>
            </a:r>
            <a:r>
              <a:rPr dirty="0" sz="3300" spc="95"/>
              <a:t>г.</a:t>
            </a:r>
            <a:r>
              <a:rPr dirty="0" sz="3300" spc="200"/>
              <a:t> </a:t>
            </a:r>
            <a:r>
              <a:rPr dirty="0" sz="3300" spc="720"/>
              <a:t>N</a:t>
            </a:r>
            <a:r>
              <a:rPr dirty="0" sz="3300" spc="250"/>
              <a:t> </a:t>
            </a:r>
            <a:r>
              <a:rPr dirty="0" sz="3300" spc="-10"/>
              <a:t>МШ/5675/25</a:t>
            </a:r>
            <a:endParaRPr sz="3300"/>
          </a:p>
        </p:txBody>
      </p:sp>
      <p:sp>
        <p:nvSpPr>
          <p:cNvPr id="3" name="object 3" descr=""/>
          <p:cNvSpPr/>
          <p:nvPr/>
        </p:nvSpPr>
        <p:spPr>
          <a:xfrm>
            <a:off x="790575" y="2667000"/>
            <a:ext cx="4181475" cy="171450"/>
          </a:xfrm>
          <a:custGeom>
            <a:avLst/>
            <a:gdLst/>
            <a:ahLst/>
            <a:cxnLst/>
            <a:rect l="l" t="t" r="r" b="b"/>
            <a:pathLst>
              <a:path w="4181475" h="171450">
                <a:moveTo>
                  <a:pt x="4155694" y="0"/>
                </a:moveTo>
                <a:lnTo>
                  <a:pt x="25730" y="0"/>
                </a:lnTo>
                <a:lnTo>
                  <a:pt x="15714" y="2028"/>
                </a:lnTo>
                <a:lnTo>
                  <a:pt x="7535" y="7556"/>
                </a:lnTo>
                <a:lnTo>
                  <a:pt x="2021" y="15751"/>
                </a:lnTo>
                <a:lnTo>
                  <a:pt x="0" y="25780"/>
                </a:lnTo>
                <a:lnTo>
                  <a:pt x="0" y="145669"/>
                </a:lnTo>
                <a:lnTo>
                  <a:pt x="2021" y="155698"/>
                </a:lnTo>
                <a:lnTo>
                  <a:pt x="7535" y="163893"/>
                </a:lnTo>
                <a:lnTo>
                  <a:pt x="15714" y="169421"/>
                </a:lnTo>
                <a:lnTo>
                  <a:pt x="25730" y="171450"/>
                </a:lnTo>
                <a:lnTo>
                  <a:pt x="4155694" y="171450"/>
                </a:lnTo>
                <a:lnTo>
                  <a:pt x="4165723" y="169421"/>
                </a:lnTo>
                <a:lnTo>
                  <a:pt x="4173918" y="163893"/>
                </a:lnTo>
                <a:lnTo>
                  <a:pt x="4179446" y="155698"/>
                </a:lnTo>
                <a:lnTo>
                  <a:pt x="4181475" y="145669"/>
                </a:lnTo>
                <a:lnTo>
                  <a:pt x="4181475" y="25780"/>
                </a:lnTo>
                <a:lnTo>
                  <a:pt x="4179446" y="15751"/>
                </a:lnTo>
                <a:lnTo>
                  <a:pt x="4173918" y="7556"/>
                </a:lnTo>
                <a:lnTo>
                  <a:pt x="4165723" y="2028"/>
                </a:lnTo>
                <a:lnTo>
                  <a:pt x="4155694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81684" y="3072193"/>
            <a:ext cx="4102735" cy="2238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Основание</a:t>
            </a:r>
            <a:r>
              <a:rPr dirty="0" sz="1650" spc="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для</a:t>
            </a:r>
            <a:r>
              <a:rPr dirty="0" sz="1650" spc="8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отклонения</a:t>
            </a:r>
            <a:r>
              <a:rPr dirty="0" sz="1650" spc="10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заявки</a:t>
            </a:r>
            <a:endParaRPr sz="1650">
              <a:latin typeface="Cambria"/>
              <a:cs typeface="Cambria"/>
            </a:endParaRPr>
          </a:p>
          <a:p>
            <a:pPr marL="12700" marR="80645">
              <a:lnSpc>
                <a:spcPct val="140200"/>
              </a:lnSpc>
              <a:spcBef>
                <a:spcPts val="715"/>
              </a:spcBef>
            </a:pP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Пунктом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8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части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12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статьи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48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контрактной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системе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предусмотрено,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при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рассмотрении вторых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частей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заявок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участие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закупке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соответствующая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заявка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подлежит</a:t>
            </a:r>
            <a:endParaRPr sz="1250">
              <a:latin typeface="Microsoft Sans Serif"/>
              <a:cs typeface="Microsoft Sans Serif"/>
            </a:endParaRPr>
          </a:p>
          <a:p>
            <a:pPr marL="12700" marR="5080">
              <a:lnSpc>
                <a:spcPts val="2100"/>
              </a:lnSpc>
              <a:spcBef>
                <a:spcPts val="114"/>
              </a:spcBef>
            </a:pP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отклонению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случае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выявления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недостоверной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информации,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содержащейся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заявке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участие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закупке.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229225" y="2409825"/>
            <a:ext cx="4171950" cy="171450"/>
          </a:xfrm>
          <a:custGeom>
            <a:avLst/>
            <a:gdLst/>
            <a:ahLst/>
            <a:cxnLst/>
            <a:rect l="l" t="t" r="r" b="b"/>
            <a:pathLst>
              <a:path w="4171950" h="171450">
                <a:moveTo>
                  <a:pt x="4146169" y="0"/>
                </a:moveTo>
                <a:lnTo>
                  <a:pt x="25780" y="0"/>
                </a:lnTo>
                <a:lnTo>
                  <a:pt x="15751" y="2028"/>
                </a:lnTo>
                <a:lnTo>
                  <a:pt x="7556" y="7556"/>
                </a:lnTo>
                <a:lnTo>
                  <a:pt x="2028" y="15751"/>
                </a:lnTo>
                <a:lnTo>
                  <a:pt x="0" y="25780"/>
                </a:lnTo>
                <a:lnTo>
                  <a:pt x="0" y="145669"/>
                </a:lnTo>
                <a:lnTo>
                  <a:pt x="2028" y="155698"/>
                </a:lnTo>
                <a:lnTo>
                  <a:pt x="7556" y="163893"/>
                </a:lnTo>
                <a:lnTo>
                  <a:pt x="15751" y="169421"/>
                </a:lnTo>
                <a:lnTo>
                  <a:pt x="25780" y="171450"/>
                </a:lnTo>
                <a:lnTo>
                  <a:pt x="4146169" y="171450"/>
                </a:lnTo>
                <a:lnTo>
                  <a:pt x="4156198" y="169421"/>
                </a:lnTo>
                <a:lnTo>
                  <a:pt x="4164393" y="163893"/>
                </a:lnTo>
                <a:lnTo>
                  <a:pt x="4169921" y="155698"/>
                </a:lnTo>
                <a:lnTo>
                  <a:pt x="4171950" y="145669"/>
                </a:lnTo>
                <a:lnTo>
                  <a:pt x="4171950" y="25780"/>
                </a:lnTo>
                <a:lnTo>
                  <a:pt x="4169921" y="15751"/>
                </a:lnTo>
                <a:lnTo>
                  <a:pt x="4164393" y="7556"/>
                </a:lnTo>
                <a:lnTo>
                  <a:pt x="4156198" y="2028"/>
                </a:lnTo>
                <a:lnTo>
                  <a:pt x="4146169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217159" y="2817240"/>
            <a:ext cx="4134485" cy="3573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Установленное</a:t>
            </a:r>
            <a:r>
              <a:rPr dirty="0" sz="1650" spc="-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нарушение</a:t>
            </a:r>
            <a:endParaRPr sz="1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Решением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комиссии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Федеральной</a:t>
            </a:r>
            <a:endParaRPr sz="1250">
              <a:latin typeface="Microsoft Sans Serif"/>
              <a:cs typeface="Microsoft Sans Serif"/>
            </a:endParaRPr>
          </a:p>
          <a:p>
            <a:pPr marL="12700" marR="5080">
              <a:lnSpc>
                <a:spcPct val="140200"/>
              </a:lnSpc>
            </a:pP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антимонопольной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службы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20.11.2024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делу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N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08/01/14.5-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67/2024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действиях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ООО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"АксельФарм"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факт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нарушения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антимонопольного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законодательства,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выразившегося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во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введении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оборот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лекарственного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препарата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"Руксолитиниб"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(МНН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Руксолитиниб),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производителем</a:t>
            </a:r>
            <a:r>
              <a:rPr dirty="0" sz="12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которого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ООО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"ОнкоТаргет",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евразийским патентам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019784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019504,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правообладателем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которых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компания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Инсайт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Холдингс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Корпорейшн,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без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согласия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правообладателя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такое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использование.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9658350" y="2152650"/>
            <a:ext cx="4181475" cy="171450"/>
          </a:xfrm>
          <a:custGeom>
            <a:avLst/>
            <a:gdLst/>
            <a:ahLst/>
            <a:cxnLst/>
            <a:rect l="l" t="t" r="r" b="b"/>
            <a:pathLst>
              <a:path w="4181475" h="171450">
                <a:moveTo>
                  <a:pt x="4155694" y="0"/>
                </a:moveTo>
                <a:lnTo>
                  <a:pt x="25780" y="0"/>
                </a:lnTo>
                <a:lnTo>
                  <a:pt x="15751" y="2028"/>
                </a:lnTo>
                <a:lnTo>
                  <a:pt x="7556" y="7556"/>
                </a:lnTo>
                <a:lnTo>
                  <a:pt x="2028" y="15751"/>
                </a:lnTo>
                <a:lnTo>
                  <a:pt x="0" y="25780"/>
                </a:lnTo>
                <a:lnTo>
                  <a:pt x="0" y="145669"/>
                </a:lnTo>
                <a:lnTo>
                  <a:pt x="2028" y="155698"/>
                </a:lnTo>
                <a:lnTo>
                  <a:pt x="7556" y="163893"/>
                </a:lnTo>
                <a:lnTo>
                  <a:pt x="15751" y="169421"/>
                </a:lnTo>
                <a:lnTo>
                  <a:pt x="25780" y="171450"/>
                </a:lnTo>
                <a:lnTo>
                  <a:pt x="4155694" y="171450"/>
                </a:lnTo>
                <a:lnTo>
                  <a:pt x="4165723" y="169421"/>
                </a:lnTo>
                <a:lnTo>
                  <a:pt x="4173918" y="163893"/>
                </a:lnTo>
                <a:lnTo>
                  <a:pt x="4179446" y="155698"/>
                </a:lnTo>
                <a:lnTo>
                  <a:pt x="4181475" y="145669"/>
                </a:lnTo>
                <a:lnTo>
                  <a:pt x="4181475" y="25780"/>
                </a:lnTo>
                <a:lnTo>
                  <a:pt x="4179446" y="15751"/>
                </a:lnTo>
                <a:lnTo>
                  <a:pt x="4173918" y="7556"/>
                </a:lnTo>
                <a:lnTo>
                  <a:pt x="4165723" y="2028"/>
                </a:lnTo>
                <a:lnTo>
                  <a:pt x="4155694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9652634" y="2561272"/>
            <a:ext cx="4110990" cy="277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Вывод</a:t>
            </a:r>
            <a:r>
              <a:rPr dirty="0" sz="1650" spc="-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ФАС</a:t>
            </a:r>
            <a:r>
              <a:rPr dirty="0" sz="1650" spc="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России</a:t>
            </a:r>
            <a:endParaRPr sz="1650">
              <a:latin typeface="Cambria"/>
              <a:cs typeface="Cambria"/>
            </a:endParaRPr>
          </a:p>
          <a:p>
            <a:pPr marL="12700" marR="5715">
              <a:lnSpc>
                <a:spcPct val="140200"/>
              </a:lnSpc>
              <a:spcBef>
                <a:spcPts val="720"/>
              </a:spcBef>
            </a:pP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Наличие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заявке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участника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предложения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лекарственного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препарата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Microsoft Sans Serif"/>
                <a:cs typeface="Microsoft Sans Serif"/>
              </a:rPr>
              <a:t>с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использованием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активного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вещества</a:t>
            </a:r>
            <a:endParaRPr sz="1250">
              <a:latin typeface="Microsoft Sans Serif"/>
              <a:cs typeface="Microsoft Sans Serif"/>
            </a:endParaRPr>
          </a:p>
          <a:p>
            <a:pPr marL="12700" marR="5080">
              <a:lnSpc>
                <a:spcPct val="140100"/>
              </a:lnSpc>
            </a:pP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Руксолитиниб,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производителем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которого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ООО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"ОнкоТаргет",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нарушает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действующее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законодательство</a:t>
            </a:r>
            <a:r>
              <a:rPr dirty="0" sz="125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250" spc="2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1250" spc="2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образует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основание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отклонения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заявки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положениями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пункта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8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части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12</a:t>
            </a: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статьи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48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контрактной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системе.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1684" y="6894194"/>
            <a:ext cx="12896850" cy="55943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Дополнительно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40">
                <a:solidFill>
                  <a:srgbClr val="48485A"/>
                </a:solidFill>
                <a:latin typeface="Microsoft Sans Serif"/>
                <a:cs typeface="Microsoft Sans Serif"/>
              </a:rPr>
              <a:t>ФАС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сообщает,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срок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евразийского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патента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2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019784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истекает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12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июня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2028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года,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срок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евразийского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патента</a:t>
            </a:r>
            <a:r>
              <a:rPr dirty="0" sz="12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019504</a:t>
            </a:r>
            <a:r>
              <a:rPr dirty="0" sz="125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истекает</a:t>
            </a:r>
            <a:r>
              <a:rPr dirty="0" sz="1250" spc="2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21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марта</a:t>
            </a:r>
            <a:r>
              <a:rPr dirty="0" sz="125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2028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года.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9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</a:pPr>
            <a:r>
              <a:rPr dirty="0" sz="3000"/>
              <a:t>Письмо</a:t>
            </a:r>
            <a:r>
              <a:rPr dirty="0" sz="3000" spc="125"/>
              <a:t> </a:t>
            </a:r>
            <a:r>
              <a:rPr dirty="0" sz="3000"/>
              <a:t>Федеральной</a:t>
            </a:r>
            <a:r>
              <a:rPr dirty="0" sz="3000" spc="145"/>
              <a:t> </a:t>
            </a:r>
            <a:r>
              <a:rPr dirty="0" sz="3000"/>
              <a:t>антимонопольной</a:t>
            </a:r>
            <a:r>
              <a:rPr dirty="0" sz="3000" spc="175"/>
              <a:t> </a:t>
            </a:r>
            <a:r>
              <a:rPr dirty="0" sz="3000"/>
              <a:t>службы</a:t>
            </a:r>
            <a:r>
              <a:rPr dirty="0" sz="3000" spc="190"/>
              <a:t> </a:t>
            </a:r>
            <a:r>
              <a:rPr dirty="0" sz="3000"/>
              <a:t>от</a:t>
            </a:r>
            <a:r>
              <a:rPr dirty="0" sz="3000" spc="130"/>
              <a:t> </a:t>
            </a:r>
            <a:r>
              <a:rPr dirty="0" sz="3000" spc="140"/>
              <a:t>24</a:t>
            </a:r>
            <a:r>
              <a:rPr dirty="0" sz="3000" spc="130"/>
              <a:t> </a:t>
            </a:r>
            <a:r>
              <a:rPr dirty="0" sz="3000"/>
              <a:t>января</a:t>
            </a:r>
            <a:r>
              <a:rPr dirty="0" sz="3000" spc="175"/>
              <a:t> </a:t>
            </a:r>
            <a:r>
              <a:rPr dirty="0" sz="3000" spc="210"/>
              <a:t>2025</a:t>
            </a:r>
            <a:r>
              <a:rPr dirty="0" sz="3000" spc="150"/>
              <a:t> </a:t>
            </a:r>
            <a:r>
              <a:rPr dirty="0" sz="3000" spc="85"/>
              <a:t>г.</a:t>
            </a:r>
            <a:r>
              <a:rPr dirty="0" sz="3000" spc="145"/>
              <a:t> </a:t>
            </a:r>
            <a:r>
              <a:rPr dirty="0" sz="3000" spc="600"/>
              <a:t>N</a:t>
            </a:r>
            <a:endParaRPr sz="3000"/>
          </a:p>
          <a:p>
            <a:pPr>
              <a:lnSpc>
                <a:spcPct val="100000"/>
              </a:lnSpc>
              <a:spcBef>
                <a:spcPts val="229"/>
              </a:spcBef>
            </a:pPr>
            <a:r>
              <a:rPr dirty="0" sz="3000" spc="-10"/>
              <a:t>МШ/5444/25</a:t>
            </a:r>
            <a:endParaRPr sz="3000"/>
          </a:p>
        </p:txBody>
      </p:sp>
      <p:grpSp>
        <p:nvGrpSpPr>
          <p:cNvPr id="3" name="object 3" descr=""/>
          <p:cNvGrpSpPr/>
          <p:nvPr/>
        </p:nvGrpSpPr>
        <p:grpSpPr>
          <a:xfrm>
            <a:off x="1885950" y="1885950"/>
            <a:ext cx="11934825" cy="1819275"/>
            <a:chOff x="1885950" y="1885950"/>
            <a:chExt cx="11934825" cy="18192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2275" y="1885950"/>
              <a:ext cx="2162175" cy="8858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3825" y="2305050"/>
              <a:ext cx="219075" cy="2667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162550" y="2781300"/>
              <a:ext cx="8658225" cy="9525"/>
            </a:xfrm>
            <a:custGeom>
              <a:avLst/>
              <a:gdLst/>
              <a:ahLst/>
              <a:cxnLst/>
              <a:rect l="l" t="t" r="r" b="b"/>
              <a:pathLst>
                <a:path w="8658225" h="9525">
                  <a:moveTo>
                    <a:pt x="8656066" y="0"/>
                  </a:moveTo>
                  <a:lnTo>
                    <a:pt x="2159" y="0"/>
                  </a:lnTo>
                  <a:lnTo>
                    <a:pt x="0" y="2159"/>
                  </a:lnTo>
                  <a:lnTo>
                    <a:pt x="0" y="4699"/>
                  </a:lnTo>
                  <a:lnTo>
                    <a:pt x="0" y="7365"/>
                  </a:lnTo>
                  <a:lnTo>
                    <a:pt x="2159" y="9525"/>
                  </a:lnTo>
                  <a:lnTo>
                    <a:pt x="8656066" y="9525"/>
                  </a:lnTo>
                  <a:lnTo>
                    <a:pt x="8658225" y="7365"/>
                  </a:lnTo>
                  <a:lnTo>
                    <a:pt x="8658225" y="2159"/>
                  </a:lnTo>
                  <a:lnTo>
                    <a:pt x="8656066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5950" y="2809875"/>
              <a:ext cx="4314825" cy="89535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5268340" y="2016442"/>
            <a:ext cx="4330700" cy="581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48485A"/>
                </a:solidFill>
                <a:latin typeface="Cambria"/>
                <a:cs typeface="Cambria"/>
              </a:rPr>
              <a:t>Правовое</a:t>
            </a:r>
            <a:r>
              <a:rPr dirty="0" sz="1500" spc="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Cambria"/>
                <a:cs typeface="Cambria"/>
              </a:rPr>
              <a:t>основание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Пункт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8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части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12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статьи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48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контрактной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системе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966845" y="3149346"/>
            <a:ext cx="160655" cy="2882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70">
                <a:solidFill>
                  <a:srgbClr val="48485A"/>
                </a:solidFill>
                <a:latin typeface="Cambria"/>
                <a:cs typeface="Cambria"/>
              </a:rPr>
              <a:t>2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348729" y="2946082"/>
            <a:ext cx="5821045" cy="581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48485A"/>
                </a:solidFill>
                <a:latin typeface="Cambria"/>
                <a:cs typeface="Cambria"/>
              </a:rPr>
              <a:t>Установленное</a:t>
            </a:r>
            <a:r>
              <a:rPr dirty="0" sz="1500" spc="-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Cambria"/>
                <a:cs typeface="Cambria"/>
              </a:rPr>
              <a:t>нарушение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Введение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оборот</a:t>
            </a:r>
            <a:r>
              <a:rPr dirty="0" sz="12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лекарственного</a:t>
            </a:r>
            <a:r>
              <a:rPr dirty="0" sz="12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препарата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без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согласия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правообладателя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09625" y="3714750"/>
            <a:ext cx="13011150" cy="914400"/>
            <a:chOff x="809625" y="3714750"/>
            <a:chExt cx="13011150" cy="914400"/>
          </a:xfrm>
        </p:grpSpPr>
        <p:sp>
          <p:nvSpPr>
            <p:cNvPr id="12" name="object 12" descr=""/>
            <p:cNvSpPr/>
            <p:nvPr/>
          </p:nvSpPr>
          <p:spPr>
            <a:xfrm>
              <a:off x="6238875" y="3714750"/>
              <a:ext cx="7581900" cy="9525"/>
            </a:xfrm>
            <a:custGeom>
              <a:avLst/>
              <a:gdLst/>
              <a:ahLst/>
              <a:cxnLst/>
              <a:rect l="l" t="t" r="r" b="b"/>
              <a:pathLst>
                <a:path w="7581900" h="9525">
                  <a:moveTo>
                    <a:pt x="7579740" y="0"/>
                  </a:moveTo>
                  <a:lnTo>
                    <a:pt x="2159" y="0"/>
                  </a:lnTo>
                  <a:lnTo>
                    <a:pt x="0" y="2159"/>
                  </a:lnTo>
                  <a:lnTo>
                    <a:pt x="0" y="4699"/>
                  </a:lnTo>
                  <a:lnTo>
                    <a:pt x="0" y="7365"/>
                  </a:lnTo>
                  <a:lnTo>
                    <a:pt x="2159" y="9525"/>
                  </a:lnTo>
                  <a:lnTo>
                    <a:pt x="7579740" y="9525"/>
                  </a:lnTo>
                  <a:lnTo>
                    <a:pt x="7581900" y="7365"/>
                  </a:lnTo>
                  <a:lnTo>
                    <a:pt x="7581900" y="2159"/>
                  </a:lnTo>
                  <a:lnTo>
                    <a:pt x="7579740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625" y="3743325"/>
              <a:ext cx="6477000" cy="885825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3966845" y="4078985"/>
            <a:ext cx="160655" cy="2882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70">
                <a:solidFill>
                  <a:srgbClr val="48485A"/>
                </a:solidFill>
                <a:latin typeface="Cambria"/>
                <a:cs typeface="Cambria"/>
              </a:rPr>
              <a:t>3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428865" y="3875722"/>
            <a:ext cx="2054225" cy="581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48485A"/>
                </a:solidFill>
                <a:latin typeface="Cambria"/>
                <a:cs typeface="Cambria"/>
              </a:rPr>
              <a:t>Срок</a:t>
            </a:r>
            <a:r>
              <a:rPr dirty="0" sz="150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>
                <a:solidFill>
                  <a:srgbClr val="48485A"/>
                </a:solidFill>
                <a:latin typeface="Cambria"/>
                <a:cs typeface="Cambria"/>
              </a:rPr>
              <a:t>действия</a:t>
            </a:r>
            <a:r>
              <a:rPr dirty="0" sz="1500" spc="5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Cambria"/>
                <a:cs typeface="Cambria"/>
              </a:rPr>
              <a:t>патента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2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30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июня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2025</a:t>
            </a:r>
            <a:r>
              <a:rPr dirty="0" sz="1200" spc="-20">
                <a:solidFill>
                  <a:srgbClr val="48485A"/>
                </a:solidFill>
                <a:latin typeface="Microsoft Sans Serif"/>
                <a:cs typeface="Microsoft Sans Serif"/>
              </a:rPr>
              <a:t> года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60094" y="4768786"/>
            <a:ext cx="13023850" cy="28308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170180">
              <a:lnSpc>
                <a:spcPct val="132100"/>
              </a:lnSpc>
              <a:spcBef>
                <a:spcPts val="75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Решением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комиссии</a:t>
            </a:r>
            <a:r>
              <a:rPr dirty="0" sz="12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Федеральной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антимонопольной</a:t>
            </a:r>
            <a:r>
              <a:rPr dirty="0" sz="12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службы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04.10.2024</a:t>
            </a:r>
            <a:r>
              <a:rPr dirty="0" sz="12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делу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08/01/14.5-51/2024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действиях</a:t>
            </a:r>
            <a:r>
              <a:rPr dirty="0" sz="12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ООО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"АксельФарм"</a:t>
            </a:r>
            <a:r>
              <a:rPr dirty="0" sz="12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факт</a:t>
            </a:r>
            <a:r>
              <a:rPr dirty="0" sz="12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нарушения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антимонопольного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законодательства,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выразившегося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во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введении</a:t>
            </a:r>
            <a:r>
              <a:rPr dirty="0" sz="12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оборот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лекарственного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препарата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"Акситиниб"</a:t>
            </a:r>
            <a:r>
              <a:rPr dirty="0" sz="12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(МНН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Акситиниб),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производителем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которого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ООО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"ОнкоТаргет",</a:t>
            </a:r>
            <a:r>
              <a:rPr dirty="0" sz="12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евразийскому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патенту</a:t>
            </a:r>
            <a:r>
              <a:rPr dirty="0" sz="12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004460,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правообладателем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которого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компания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Агурон</a:t>
            </a:r>
            <a:r>
              <a:rPr dirty="0" sz="12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Фармасьютикалз</a:t>
            </a:r>
            <a:r>
              <a:rPr dirty="0" sz="12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Элэлси,</a:t>
            </a:r>
            <a:r>
              <a:rPr dirty="0" sz="120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без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согласия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правообладателя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такое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использование.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L="12700" marR="501650">
              <a:lnSpc>
                <a:spcPct val="133000"/>
              </a:lnSpc>
              <a:spcBef>
                <a:spcPts val="5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основании</a:t>
            </a:r>
            <a:r>
              <a:rPr dirty="0" sz="120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изложенного</a:t>
            </a:r>
            <a:r>
              <a:rPr dirty="0" sz="12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85">
                <a:solidFill>
                  <a:srgbClr val="48485A"/>
                </a:solidFill>
                <a:latin typeface="Microsoft Sans Serif"/>
                <a:cs typeface="Microsoft Sans Serif"/>
              </a:rPr>
              <a:t>ФАС</a:t>
            </a:r>
            <a:r>
              <a:rPr dirty="0" sz="12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2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информирует,</a:t>
            </a:r>
            <a:r>
              <a:rPr dirty="0" sz="12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наличие</a:t>
            </a:r>
            <a:r>
              <a:rPr dirty="0" sz="12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заявке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участника</a:t>
            </a:r>
            <a:r>
              <a:rPr dirty="0" sz="12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2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предложения</a:t>
            </a:r>
            <a:r>
              <a:rPr dirty="0" sz="12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лекарственного</a:t>
            </a:r>
            <a:r>
              <a:rPr dirty="0" sz="1200" spc="25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препарата</a:t>
            </a:r>
            <a:r>
              <a:rPr dirty="0" sz="12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использованием</a:t>
            </a:r>
            <a:r>
              <a:rPr dirty="0" sz="120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активного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вещества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Акситиниб,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производителем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которого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ООО</a:t>
            </a:r>
            <a:r>
              <a:rPr dirty="0" sz="12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"ОнкоТаргет",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нарушает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действующее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законодательство</a:t>
            </a:r>
            <a:r>
              <a:rPr dirty="0" sz="12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12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образует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основание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 для</a:t>
            </a:r>
            <a:r>
              <a:rPr dirty="0" sz="12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отклонения</a:t>
            </a:r>
            <a:r>
              <a:rPr dirty="0" sz="12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заявки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положениями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пункта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8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части</a:t>
            </a:r>
            <a:r>
              <a:rPr dirty="0" sz="12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12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статьи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48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Закона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контрактной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системе.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L="12700" marR="5080">
              <a:lnSpc>
                <a:spcPct val="133000"/>
              </a:lnSpc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Дополнительно</a:t>
            </a:r>
            <a:r>
              <a:rPr dirty="0" sz="12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85">
                <a:solidFill>
                  <a:srgbClr val="48485A"/>
                </a:solidFill>
                <a:latin typeface="Microsoft Sans Serif"/>
                <a:cs typeface="Microsoft Sans Serif"/>
              </a:rPr>
              <a:t>ФАС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2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сообщает,</a:t>
            </a:r>
            <a:r>
              <a:rPr dirty="0" sz="1200" spc="2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c</a:t>
            </a:r>
            <a:r>
              <a:rPr dirty="0" sz="12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учетом</a:t>
            </a:r>
            <a:r>
              <a:rPr dirty="0" sz="12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продления</a:t>
            </a:r>
            <a:r>
              <a:rPr dirty="0" sz="12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срока</a:t>
            </a:r>
            <a:r>
              <a:rPr dirty="0" sz="12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</a:t>
            </a:r>
            <a:r>
              <a:rPr dirty="0" sz="12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евразийского</a:t>
            </a:r>
            <a:r>
              <a:rPr dirty="0" sz="12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патента</a:t>
            </a:r>
            <a:r>
              <a:rPr dirty="0" sz="12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00" spc="2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004460</a:t>
            </a:r>
            <a:r>
              <a:rPr dirty="0" sz="12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изобретение</a:t>
            </a:r>
            <a:r>
              <a:rPr dirty="0" sz="12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"Соединения</a:t>
            </a:r>
            <a:r>
              <a:rPr dirty="0" sz="12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индазола,</a:t>
            </a:r>
            <a:r>
              <a:rPr dirty="0" sz="12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фармацевтические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препараты</a:t>
            </a:r>
            <a:r>
              <a:rPr dirty="0" sz="12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ингибирования</a:t>
            </a:r>
            <a:r>
              <a:rPr dirty="0" sz="12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протеинкиназ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способы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их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применения"</a:t>
            </a:r>
            <a:r>
              <a:rPr dirty="0" sz="12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территории</a:t>
            </a:r>
            <a:r>
              <a:rPr dirty="0" sz="12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отношении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пунктов</a:t>
            </a:r>
            <a:r>
              <a:rPr dirty="0" sz="12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1, 2,</a:t>
            </a:r>
            <a:r>
              <a:rPr dirty="0" sz="12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10, 12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13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формулы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изобретения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срок</a:t>
            </a:r>
            <a:r>
              <a:rPr dirty="0" sz="12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евразийского</a:t>
            </a:r>
            <a:r>
              <a:rPr dirty="0" sz="12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патента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истекает</a:t>
            </a:r>
            <a:r>
              <a:rPr dirty="0" sz="12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30</a:t>
            </a:r>
            <a:r>
              <a:rPr dirty="0" sz="12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июня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2025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года.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4860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317" y="3060318"/>
            <a:ext cx="12480925" cy="1240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900"/>
              <a:t>Письмо</a:t>
            </a:r>
            <a:r>
              <a:rPr dirty="0" sz="3900" spc="210"/>
              <a:t> </a:t>
            </a:r>
            <a:r>
              <a:rPr dirty="0" sz="3900"/>
              <a:t>Федеральной</a:t>
            </a:r>
            <a:r>
              <a:rPr dirty="0" sz="3900" spc="185"/>
              <a:t> </a:t>
            </a:r>
            <a:r>
              <a:rPr dirty="0" sz="3900"/>
              <a:t>антимонопольной</a:t>
            </a:r>
            <a:r>
              <a:rPr dirty="0" sz="3900" spc="195"/>
              <a:t> </a:t>
            </a:r>
            <a:r>
              <a:rPr dirty="0" sz="3900"/>
              <a:t>службы</a:t>
            </a:r>
            <a:r>
              <a:rPr dirty="0" sz="3900" spc="145"/>
              <a:t> </a:t>
            </a:r>
            <a:r>
              <a:rPr dirty="0" sz="3900"/>
              <a:t>от</a:t>
            </a:r>
            <a:r>
              <a:rPr dirty="0" sz="3900" spc="185"/>
              <a:t> </a:t>
            </a:r>
            <a:r>
              <a:rPr dirty="0" sz="3900" spc="145"/>
              <a:t>24</a:t>
            </a:r>
            <a:endParaRPr sz="3900"/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3900"/>
              <a:t>января</a:t>
            </a:r>
            <a:r>
              <a:rPr dirty="0" sz="3900" spc="240"/>
              <a:t> </a:t>
            </a:r>
            <a:r>
              <a:rPr dirty="0" sz="3900" spc="275"/>
              <a:t>2025</a:t>
            </a:r>
            <a:r>
              <a:rPr dirty="0" sz="3900" spc="245"/>
              <a:t> </a:t>
            </a:r>
            <a:r>
              <a:rPr dirty="0" sz="3900" spc="110"/>
              <a:t>г.</a:t>
            </a:r>
            <a:r>
              <a:rPr dirty="0" sz="3900" spc="250"/>
              <a:t> </a:t>
            </a:r>
            <a:r>
              <a:rPr dirty="0" sz="3900" spc="844"/>
              <a:t>N</a:t>
            </a:r>
            <a:r>
              <a:rPr dirty="0" sz="3900" spc="229"/>
              <a:t> </a:t>
            </a:r>
            <a:r>
              <a:rPr dirty="0" sz="3900" spc="45"/>
              <a:t>МШ/5449/25</a:t>
            </a:r>
            <a:endParaRPr sz="39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525" y="4676775"/>
            <a:ext cx="504825" cy="4953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459483" y="4624641"/>
            <a:ext cx="5666105" cy="296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solidFill>
                  <a:srgbClr val="48485A"/>
                </a:solidFill>
                <a:latin typeface="Cambria"/>
                <a:cs typeface="Cambria"/>
              </a:rPr>
              <a:t>Правовое</a:t>
            </a:r>
            <a:r>
              <a:rPr dirty="0" sz="1950" spc="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950" spc="-10">
                <a:solidFill>
                  <a:srgbClr val="48485A"/>
                </a:solidFill>
                <a:latin typeface="Cambria"/>
                <a:cs typeface="Cambria"/>
              </a:rPr>
              <a:t>основание</a:t>
            </a:r>
            <a:endParaRPr sz="1950">
              <a:latin typeface="Cambria"/>
              <a:cs typeface="Cambria"/>
            </a:endParaRPr>
          </a:p>
          <a:p>
            <a:pPr marL="12700" marR="5080">
              <a:lnSpc>
                <a:spcPct val="134800"/>
              </a:lnSpc>
              <a:spcBef>
                <a:spcPts val="805"/>
              </a:spcBef>
            </a:pPr>
            <a:r>
              <a:rPr dirty="0" sz="1550" spc="-114">
                <a:solidFill>
                  <a:srgbClr val="48485A"/>
                </a:solidFill>
                <a:latin typeface="Microsoft Sans Serif"/>
                <a:cs typeface="Microsoft Sans Serif"/>
              </a:rPr>
              <a:t>ФАС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сообщило,</a:t>
            </a:r>
            <a:r>
              <a:rPr dirty="0" sz="15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что наличие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заявке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участника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5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предложения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8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5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</a:t>
            </a:r>
            <a:r>
              <a:rPr dirty="0" sz="15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лекарственного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препарата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использованием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активного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вещества 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"Осимертиниб",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производителем</a:t>
            </a:r>
            <a:r>
              <a:rPr dirty="0" sz="15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которого</a:t>
            </a:r>
            <a:r>
              <a:rPr dirty="0" sz="15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25">
                <a:solidFill>
                  <a:srgbClr val="48485A"/>
                </a:solidFill>
                <a:latin typeface="Microsoft Sans Serif"/>
                <a:cs typeface="Microsoft Sans Serif"/>
              </a:rPr>
              <a:t>ООО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"ОнкоТаргет",</a:t>
            </a:r>
            <a:r>
              <a:rPr dirty="0" sz="1550" spc="3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нарушает</a:t>
            </a:r>
            <a:r>
              <a:rPr dirty="0" sz="1550" spc="2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действующее</a:t>
            </a:r>
            <a:r>
              <a:rPr dirty="0" sz="1550" spc="2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законодательство</a:t>
            </a:r>
            <a:r>
              <a:rPr dirty="0" sz="1550" spc="3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образует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основание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отклонения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заявки </a:t>
            </a:r>
            <a:r>
              <a:rPr dirty="0" sz="1550" spc="1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endParaRPr sz="15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5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5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положениями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п.</a:t>
            </a:r>
            <a:r>
              <a:rPr dirty="0" sz="15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8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ч.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12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20">
                <a:solidFill>
                  <a:srgbClr val="48485A"/>
                </a:solidFill>
                <a:latin typeface="Microsoft Sans Serif"/>
                <a:cs typeface="Microsoft Sans Serif"/>
              </a:rPr>
              <a:t>ст.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48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25">
                <a:solidFill>
                  <a:srgbClr val="48485A"/>
                </a:solidFill>
                <a:latin typeface="Microsoft Sans Serif"/>
                <a:cs typeface="Microsoft Sans Serif"/>
              </a:rPr>
              <a:t>44-</a:t>
            </a:r>
            <a:endParaRPr sz="15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550" spc="-25">
                <a:solidFill>
                  <a:srgbClr val="48485A"/>
                </a:solidFill>
                <a:latin typeface="Microsoft Sans Serif"/>
                <a:cs typeface="Microsoft Sans Serif"/>
              </a:rPr>
              <a:t>ФЗ.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4676775"/>
            <a:ext cx="495300" cy="4953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8154034" y="4624641"/>
            <a:ext cx="5375910" cy="1059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-20">
                <a:solidFill>
                  <a:srgbClr val="48485A"/>
                </a:solidFill>
                <a:latin typeface="Cambria"/>
                <a:cs typeface="Cambria"/>
              </a:rPr>
              <a:t>Установленное</a:t>
            </a:r>
            <a:r>
              <a:rPr dirty="0" sz="1950" spc="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950" spc="-10">
                <a:solidFill>
                  <a:srgbClr val="48485A"/>
                </a:solidFill>
                <a:latin typeface="Cambria"/>
                <a:cs typeface="Cambria"/>
              </a:rPr>
              <a:t>нарушение</a:t>
            </a:r>
            <a:endParaRPr sz="19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Лекарственный</a:t>
            </a:r>
            <a:r>
              <a:rPr dirty="0" sz="15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</a:t>
            </a:r>
            <a:r>
              <a:rPr dirty="0" sz="15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"Осимертиниб"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был</a:t>
            </a:r>
            <a:r>
              <a:rPr dirty="0" sz="155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введен</a:t>
            </a:r>
            <a:r>
              <a:rPr dirty="0" sz="15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endParaRPr sz="15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оборот</a:t>
            </a:r>
            <a:r>
              <a:rPr dirty="0" sz="15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без</a:t>
            </a:r>
            <a:r>
              <a:rPr dirty="0" sz="15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согласия</a:t>
            </a:r>
            <a:r>
              <a:rPr dirty="0" sz="15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правообладателя.</a:t>
            </a:r>
            <a:endParaRPr sz="1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4200"/>
              <a:t>Решение</a:t>
            </a:r>
            <a:r>
              <a:rPr dirty="0" sz="4200" spc="175"/>
              <a:t> </a:t>
            </a:r>
            <a:r>
              <a:rPr dirty="0" sz="4200"/>
              <a:t>арбитражного</a:t>
            </a:r>
            <a:r>
              <a:rPr dirty="0" sz="4200" spc="145"/>
              <a:t> </a:t>
            </a:r>
            <a:r>
              <a:rPr dirty="0" sz="4200"/>
              <a:t>суда</a:t>
            </a:r>
            <a:r>
              <a:rPr dirty="0" sz="4200" spc="170"/>
              <a:t> </a:t>
            </a:r>
            <a:r>
              <a:rPr dirty="0" sz="4200"/>
              <a:t>города</a:t>
            </a:r>
            <a:r>
              <a:rPr dirty="0" sz="4200" spc="135"/>
              <a:t> </a:t>
            </a:r>
            <a:r>
              <a:rPr dirty="0" sz="4200"/>
              <a:t>Москва</a:t>
            </a:r>
            <a:r>
              <a:rPr dirty="0" sz="4200" spc="135"/>
              <a:t> </a:t>
            </a:r>
            <a:r>
              <a:rPr dirty="0" sz="4200" spc="-25"/>
              <a:t>от</a:t>
            </a:r>
            <a:endParaRPr sz="4200"/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4200"/>
              <a:t>21февраля</a:t>
            </a:r>
            <a:r>
              <a:rPr dirty="0" sz="4200" spc="185"/>
              <a:t> </a:t>
            </a:r>
            <a:r>
              <a:rPr dirty="0" sz="4200" spc="305"/>
              <a:t>2025</a:t>
            </a:r>
            <a:r>
              <a:rPr dirty="0" sz="4200" spc="185"/>
              <a:t> </a:t>
            </a:r>
            <a:r>
              <a:rPr dirty="0" sz="4200"/>
              <a:t>года</a:t>
            </a:r>
            <a:r>
              <a:rPr dirty="0" sz="4200" spc="175"/>
              <a:t> </a:t>
            </a:r>
            <a:r>
              <a:rPr dirty="0" sz="4200">
                <a:latin typeface="Times New Roman"/>
                <a:cs typeface="Times New Roman"/>
              </a:rPr>
              <a:t>№</a:t>
            </a:r>
            <a:r>
              <a:rPr dirty="0" sz="4200" spc="65">
                <a:latin typeface="Times New Roman"/>
                <a:cs typeface="Times New Roman"/>
              </a:rPr>
              <a:t> </a:t>
            </a:r>
            <a:r>
              <a:rPr dirty="0" sz="4200" spc="330"/>
              <a:t>А40-</a:t>
            </a:r>
            <a:r>
              <a:rPr dirty="0" sz="4200" spc="100"/>
              <a:t>284176/24-</a:t>
            </a:r>
            <a:r>
              <a:rPr dirty="0" sz="4200" spc="195"/>
              <a:t>72-</a:t>
            </a:r>
            <a:r>
              <a:rPr dirty="0" sz="4200" spc="114"/>
              <a:t>1992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81684" y="2461588"/>
            <a:ext cx="6274435" cy="4897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6500"/>
              </a:lnSpc>
              <a:spcBef>
                <a:spcPts val="95"/>
              </a:spcBef>
            </a:pP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Арбитражный</a:t>
            </a:r>
            <a:r>
              <a:rPr dirty="0" sz="16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0">
                <a:solidFill>
                  <a:srgbClr val="48485A"/>
                </a:solidFill>
                <a:latin typeface="Microsoft Sans Serif"/>
                <a:cs typeface="Microsoft Sans Serif"/>
              </a:rPr>
              <a:t>суд</a:t>
            </a:r>
            <a:r>
              <a:rPr dirty="0" sz="16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Москвы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признал</a:t>
            </a:r>
            <a:r>
              <a:rPr dirty="0" sz="16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незаконным</a:t>
            </a:r>
            <a:r>
              <a:rPr dirty="0" sz="16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принятое </a:t>
            </a:r>
            <a:r>
              <a:rPr dirty="0" sz="1650" spc="70">
                <a:solidFill>
                  <a:srgbClr val="48485A"/>
                </a:solidFill>
                <a:latin typeface="Microsoft Sans Serif"/>
                <a:cs typeface="Microsoft Sans Serif"/>
              </a:rPr>
              <a:t>решение</a:t>
            </a:r>
            <a:r>
              <a:rPr dirty="0" sz="16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20">
                <a:solidFill>
                  <a:srgbClr val="48485A"/>
                </a:solidFill>
                <a:latin typeface="Microsoft Sans Serif"/>
                <a:cs typeface="Microsoft Sans Serif"/>
              </a:rPr>
              <a:t>ФАС</a:t>
            </a:r>
            <a:r>
              <a:rPr dirty="0" sz="16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6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25.09.2024г.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10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6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делу</a:t>
            </a:r>
            <a:r>
              <a:rPr dirty="0" sz="16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24/44/99/П16</a:t>
            </a:r>
            <a:r>
              <a:rPr dirty="0" sz="165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6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80">
                <a:solidFill>
                  <a:srgbClr val="48485A"/>
                </a:solidFill>
                <a:latin typeface="Microsoft Sans Serif"/>
                <a:cs typeface="Microsoft Sans Serif"/>
              </a:rPr>
              <a:t>по 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результатам</a:t>
            </a:r>
            <a:r>
              <a:rPr dirty="0" sz="16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20">
                <a:solidFill>
                  <a:srgbClr val="48485A"/>
                </a:solidFill>
                <a:latin typeface="Microsoft Sans Serif"/>
                <a:cs typeface="Microsoft Sans Serif"/>
              </a:rPr>
              <a:t>рассмотрения</a:t>
            </a:r>
            <a:r>
              <a:rPr dirty="0" sz="16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65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обращения</a:t>
            </a:r>
            <a:r>
              <a:rPr dirty="0" sz="16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20">
                <a:solidFill>
                  <a:srgbClr val="48485A"/>
                </a:solidFill>
                <a:latin typeface="Microsoft Sans Serif"/>
                <a:cs typeface="Microsoft Sans Serif"/>
              </a:rPr>
              <a:t>ООО</a:t>
            </a:r>
            <a:r>
              <a:rPr dirty="0" sz="16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«АстраЗенека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Фармасьютикалз»,</a:t>
            </a:r>
            <a:r>
              <a:rPr dirty="0" sz="16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6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котором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6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действиях</a:t>
            </a:r>
            <a:r>
              <a:rPr dirty="0" sz="16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комиссии</a:t>
            </a:r>
            <a:r>
              <a:rPr dirty="0" sz="16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0">
                <a:solidFill>
                  <a:srgbClr val="48485A"/>
                </a:solidFill>
                <a:latin typeface="Microsoft Sans Serif"/>
                <a:cs typeface="Microsoft Sans Serif"/>
              </a:rPr>
              <a:t>были 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установлены</a:t>
            </a:r>
            <a:r>
              <a:rPr dirty="0" sz="16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нарушения</a:t>
            </a:r>
            <a:r>
              <a:rPr dirty="0" sz="16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допуске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заявки</a:t>
            </a:r>
            <a:r>
              <a:rPr dirty="0" sz="16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лекарственным 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препаратом</a:t>
            </a:r>
            <a:r>
              <a:rPr dirty="0" sz="16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МНН</a:t>
            </a:r>
            <a:r>
              <a:rPr dirty="0" sz="16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Дапаглифлозин.</a:t>
            </a:r>
            <a:endParaRPr sz="16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6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 marR="454659">
              <a:lnSpc>
                <a:spcPct val="136500"/>
              </a:lnSpc>
            </a:pPr>
            <a:r>
              <a:rPr dirty="0" sz="1650" spc="-60">
                <a:solidFill>
                  <a:srgbClr val="48485A"/>
                </a:solidFill>
                <a:latin typeface="Microsoft Sans Serif"/>
                <a:cs typeface="Microsoft Sans Serif"/>
              </a:rPr>
              <a:t>Суд</a:t>
            </a:r>
            <a:r>
              <a:rPr dirty="0" sz="165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указал,</a:t>
            </a:r>
            <a:r>
              <a:rPr dirty="0" sz="16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85">
                <a:solidFill>
                  <a:srgbClr val="48485A"/>
                </a:solidFill>
                <a:latin typeface="Microsoft Sans Serif"/>
                <a:cs typeface="Microsoft Sans Serif"/>
              </a:rPr>
              <a:t>норм</a:t>
            </a:r>
            <a:r>
              <a:rPr dirty="0" sz="1650" spc="-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65">
                <a:solidFill>
                  <a:srgbClr val="48485A"/>
                </a:solidFill>
                <a:latin typeface="Microsoft Sans Serif"/>
                <a:cs typeface="Microsoft Sans Serif"/>
              </a:rPr>
              <a:t>ГК</a:t>
            </a:r>
            <a:r>
              <a:rPr dirty="0" sz="16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1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65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0">
                <a:solidFill>
                  <a:srgbClr val="48485A"/>
                </a:solidFill>
                <a:latin typeface="Microsoft Sans Serif"/>
                <a:cs typeface="Microsoft Sans Serif"/>
              </a:rPr>
              <a:t>следует,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 установление </a:t>
            </a:r>
            <a:r>
              <a:rPr dirty="0" sz="1650" spc="-20">
                <a:solidFill>
                  <a:srgbClr val="48485A"/>
                </a:solidFill>
                <a:latin typeface="Microsoft Sans Serif"/>
                <a:cs typeface="Microsoft Sans Serif"/>
              </a:rPr>
              <a:t>факта</a:t>
            </a:r>
            <a:r>
              <a:rPr dirty="0" sz="16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нарушения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исключительного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права</a:t>
            </a:r>
            <a:r>
              <a:rPr dirty="0" sz="16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6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результат 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интеллектуальной</a:t>
            </a:r>
            <a:r>
              <a:rPr dirty="0" sz="16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dirty="0" sz="16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относится</a:t>
            </a:r>
            <a:r>
              <a:rPr dirty="0" sz="165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endParaRPr sz="1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исключительным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полномочиям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суда.</a:t>
            </a:r>
            <a:endParaRPr sz="1650">
              <a:latin typeface="Microsoft Sans Serif"/>
              <a:cs typeface="Microsoft Sans Serif"/>
            </a:endParaRPr>
          </a:p>
          <a:p>
            <a:pPr marL="12700" marR="387350">
              <a:lnSpc>
                <a:spcPct val="136500"/>
              </a:lnSpc>
              <a:spcBef>
                <a:spcPts val="1590"/>
              </a:spcBef>
            </a:pPr>
            <a:r>
              <a:rPr dirty="0" sz="1650" spc="-10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6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70">
                <a:solidFill>
                  <a:srgbClr val="48485A"/>
                </a:solidFill>
                <a:latin typeface="Microsoft Sans Serif"/>
                <a:cs typeface="Microsoft Sans Serif"/>
              </a:rPr>
              <a:t>полномочиям</a:t>
            </a:r>
            <a:r>
              <a:rPr dirty="0" sz="16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Комиссии</a:t>
            </a:r>
            <a:r>
              <a:rPr dirty="0" sz="16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10">
                <a:solidFill>
                  <a:srgbClr val="48485A"/>
                </a:solidFill>
                <a:latin typeface="Microsoft Sans Serif"/>
                <a:cs typeface="Microsoft Sans Serif"/>
              </a:rPr>
              <a:t>ФАС</a:t>
            </a:r>
            <a:r>
              <a:rPr dirty="0" sz="16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проверка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12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6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установление </a:t>
            </a:r>
            <a:r>
              <a:rPr dirty="0" sz="1650" spc="-20">
                <a:solidFill>
                  <a:srgbClr val="48485A"/>
                </a:solidFill>
                <a:latin typeface="Microsoft Sans Serif"/>
                <a:cs typeface="Microsoft Sans Serif"/>
              </a:rPr>
              <a:t>факта 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нарушения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патентных 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прав</a:t>
            </a:r>
            <a:r>
              <a:rPr dirty="0" sz="16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законом</a:t>
            </a:r>
            <a:r>
              <a:rPr dirty="0" sz="1650" spc="-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7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6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отнесены.</a:t>
            </a:r>
            <a:endParaRPr sz="165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1900" y="2562225"/>
            <a:ext cx="5953125" cy="43338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605" y="580072"/>
            <a:ext cx="11383645" cy="5632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00"/>
              <a:t>Приказ</a:t>
            </a:r>
            <a:r>
              <a:rPr dirty="0" sz="3500" spc="175"/>
              <a:t> </a:t>
            </a:r>
            <a:r>
              <a:rPr dirty="0" sz="3500"/>
              <a:t>Минздрава</a:t>
            </a:r>
            <a:r>
              <a:rPr dirty="0" sz="3500" spc="160"/>
              <a:t> </a:t>
            </a:r>
            <a:r>
              <a:rPr dirty="0" sz="3500"/>
              <a:t>России</a:t>
            </a:r>
            <a:r>
              <a:rPr dirty="0" sz="3500" spc="165"/>
              <a:t> </a:t>
            </a:r>
            <a:r>
              <a:rPr dirty="0" sz="3500"/>
              <a:t>от</a:t>
            </a:r>
            <a:r>
              <a:rPr dirty="0" sz="3500" spc="185"/>
              <a:t> </a:t>
            </a:r>
            <a:r>
              <a:rPr dirty="0" sz="3500" spc="229"/>
              <a:t>22</a:t>
            </a:r>
            <a:r>
              <a:rPr dirty="0" sz="3500" spc="145"/>
              <a:t> </a:t>
            </a:r>
            <a:r>
              <a:rPr dirty="0" sz="3500"/>
              <a:t>января</a:t>
            </a:r>
            <a:r>
              <a:rPr dirty="0" sz="3500" spc="130"/>
              <a:t> </a:t>
            </a:r>
            <a:r>
              <a:rPr dirty="0" sz="3500" spc="260"/>
              <a:t>2025</a:t>
            </a:r>
            <a:r>
              <a:rPr dirty="0" sz="3500" spc="145"/>
              <a:t> </a:t>
            </a:r>
            <a:r>
              <a:rPr dirty="0" sz="3500" spc="100"/>
              <a:t>г.</a:t>
            </a:r>
            <a:r>
              <a:rPr dirty="0" sz="3500" spc="200"/>
              <a:t> </a:t>
            </a:r>
            <a:r>
              <a:rPr dirty="0" sz="3500" spc="785"/>
              <a:t>N</a:t>
            </a:r>
            <a:r>
              <a:rPr dirty="0" sz="3500" spc="140"/>
              <a:t> 26н</a:t>
            </a:r>
            <a:endParaRPr sz="3500"/>
          </a:p>
        </p:txBody>
      </p:sp>
      <p:grpSp>
        <p:nvGrpSpPr>
          <p:cNvPr id="3" name="object 3" descr=""/>
          <p:cNvGrpSpPr/>
          <p:nvPr/>
        </p:nvGrpSpPr>
        <p:grpSpPr>
          <a:xfrm>
            <a:off x="790575" y="1743075"/>
            <a:ext cx="400050" cy="409575"/>
            <a:chOff x="790575" y="1743075"/>
            <a:chExt cx="400050" cy="409575"/>
          </a:xfrm>
        </p:grpSpPr>
        <p:sp>
          <p:nvSpPr>
            <p:cNvPr id="4" name="object 4" descr=""/>
            <p:cNvSpPr/>
            <p:nvPr/>
          </p:nvSpPr>
          <p:spPr>
            <a:xfrm>
              <a:off x="790575" y="1743075"/>
              <a:ext cx="400050" cy="409575"/>
            </a:xfrm>
            <a:custGeom>
              <a:avLst/>
              <a:gdLst/>
              <a:ahLst/>
              <a:cxnLst/>
              <a:rect l="l" t="t" r="r" b="b"/>
              <a:pathLst>
                <a:path w="400050" h="409575">
                  <a:moveTo>
                    <a:pt x="373380" y="0"/>
                  </a:moveTo>
                  <a:lnTo>
                    <a:pt x="26669" y="0"/>
                  </a:lnTo>
                  <a:lnTo>
                    <a:pt x="16287" y="2095"/>
                  </a:lnTo>
                  <a:lnTo>
                    <a:pt x="7810" y="7810"/>
                  </a:lnTo>
                  <a:lnTo>
                    <a:pt x="2095" y="16287"/>
                  </a:lnTo>
                  <a:lnTo>
                    <a:pt x="0" y="26670"/>
                  </a:lnTo>
                  <a:lnTo>
                    <a:pt x="0" y="382904"/>
                  </a:lnTo>
                  <a:lnTo>
                    <a:pt x="2095" y="393287"/>
                  </a:lnTo>
                  <a:lnTo>
                    <a:pt x="7810" y="401764"/>
                  </a:lnTo>
                  <a:lnTo>
                    <a:pt x="16287" y="407479"/>
                  </a:lnTo>
                  <a:lnTo>
                    <a:pt x="26669" y="409575"/>
                  </a:lnTo>
                  <a:lnTo>
                    <a:pt x="373380" y="409575"/>
                  </a:lnTo>
                  <a:lnTo>
                    <a:pt x="383762" y="407479"/>
                  </a:lnTo>
                  <a:lnTo>
                    <a:pt x="392239" y="401764"/>
                  </a:lnTo>
                  <a:lnTo>
                    <a:pt x="397954" y="393287"/>
                  </a:lnTo>
                  <a:lnTo>
                    <a:pt x="400050" y="382904"/>
                  </a:lnTo>
                  <a:lnTo>
                    <a:pt x="400050" y="26670"/>
                  </a:lnTo>
                  <a:lnTo>
                    <a:pt x="397954" y="16287"/>
                  </a:lnTo>
                  <a:lnTo>
                    <a:pt x="392239" y="7810"/>
                  </a:lnTo>
                  <a:lnTo>
                    <a:pt x="383762" y="2095"/>
                  </a:lnTo>
                  <a:lnTo>
                    <a:pt x="373380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250" y="1781175"/>
              <a:ext cx="266700" cy="33337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362710" y="1713611"/>
            <a:ext cx="3613785" cy="5944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Изменения</a:t>
            </a:r>
            <a:r>
              <a:rPr dirty="0" sz="1700" spc="2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в</a:t>
            </a:r>
            <a:r>
              <a:rPr dirty="0" sz="1700" spc="20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порядке</a:t>
            </a:r>
            <a:r>
              <a:rPr dirty="0" sz="1700" spc="2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определения </a:t>
            </a:r>
            <a:r>
              <a:rPr dirty="0" sz="1700" spc="-20">
                <a:solidFill>
                  <a:srgbClr val="48485A"/>
                </a:solidFill>
                <a:latin typeface="Cambria"/>
                <a:cs typeface="Cambria"/>
              </a:rPr>
              <a:t>НМЦК</a:t>
            </a:r>
            <a:endParaRPr sz="1700">
              <a:latin typeface="Cambria"/>
              <a:cs typeface="Cambria"/>
            </a:endParaRPr>
          </a:p>
          <a:p>
            <a:pPr marL="12700" marR="99060">
              <a:lnSpc>
                <a:spcPct val="136900"/>
              </a:lnSpc>
              <a:spcBef>
                <a:spcPts val="83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новой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редакции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подп.</a:t>
            </a:r>
            <a:r>
              <a:rPr dirty="0" sz="14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"а"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подп.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"б"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п.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10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утвержденного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приказом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Минздрава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15.05.2020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450н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Порядка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определения</a:t>
            </a:r>
            <a:r>
              <a:rPr dirty="0" sz="14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НМЦК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при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осуществлении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закупок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определения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средневзвешенного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значения</a:t>
            </a:r>
            <a:r>
              <a:rPr dirty="0" sz="140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цены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единицы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медизделия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основе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содержащейся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реестре</a:t>
            </a:r>
            <a:r>
              <a:rPr dirty="0" sz="14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контрактов</a:t>
            </a:r>
            <a:endParaRPr sz="1400">
              <a:latin typeface="Microsoft Sans Serif"/>
              <a:cs typeface="Microsoft Sans Serif"/>
            </a:endParaRPr>
          </a:p>
          <a:p>
            <a:pPr marL="12700" marR="7620">
              <a:lnSpc>
                <a:spcPct val="136900"/>
              </a:lnSpc>
              <a:spcBef>
                <a:spcPts val="25"/>
              </a:spcBef>
            </a:pP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информации</a:t>
            </a:r>
            <a:r>
              <a:rPr dirty="0" sz="140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заказчики</a:t>
            </a:r>
            <a:r>
              <a:rPr dirty="0" sz="140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могут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пользоваться</a:t>
            </a:r>
            <a:r>
              <a:rPr dirty="0" sz="14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информацией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о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контрактах,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исполненных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территории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сопредельных</a:t>
            </a:r>
            <a:r>
              <a:rPr dirty="0" sz="14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субъектов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85">
                <a:solidFill>
                  <a:srgbClr val="48485A"/>
                </a:solidFill>
                <a:latin typeface="Microsoft Sans Serif"/>
                <a:cs typeface="Microsoft Sans Serif"/>
              </a:rPr>
              <a:t>РФ,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14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числе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расположенных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иных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федеральных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округах,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регионах,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числе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являющихся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сопредельными,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но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расположенных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пределах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одного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dirty="0" sz="1400" spc="2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округа.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200650" y="1743075"/>
            <a:ext cx="409575" cy="409575"/>
            <a:chOff x="5200650" y="1743075"/>
            <a:chExt cx="409575" cy="409575"/>
          </a:xfrm>
        </p:grpSpPr>
        <p:sp>
          <p:nvSpPr>
            <p:cNvPr id="8" name="object 8" descr=""/>
            <p:cNvSpPr/>
            <p:nvPr/>
          </p:nvSpPr>
          <p:spPr>
            <a:xfrm>
              <a:off x="5200650" y="1743075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382270" y="0"/>
                  </a:moveTo>
                  <a:lnTo>
                    <a:pt x="27304" y="0"/>
                  </a:lnTo>
                  <a:lnTo>
                    <a:pt x="16662" y="2141"/>
                  </a:lnTo>
                  <a:lnTo>
                    <a:pt x="7985" y="7985"/>
                  </a:lnTo>
                  <a:lnTo>
                    <a:pt x="2141" y="16662"/>
                  </a:lnTo>
                  <a:lnTo>
                    <a:pt x="0" y="27304"/>
                  </a:lnTo>
                  <a:lnTo>
                    <a:pt x="0" y="382270"/>
                  </a:lnTo>
                  <a:lnTo>
                    <a:pt x="2141" y="392912"/>
                  </a:lnTo>
                  <a:lnTo>
                    <a:pt x="7985" y="401589"/>
                  </a:lnTo>
                  <a:lnTo>
                    <a:pt x="16662" y="407433"/>
                  </a:lnTo>
                  <a:lnTo>
                    <a:pt x="27304" y="409575"/>
                  </a:lnTo>
                  <a:lnTo>
                    <a:pt x="382270" y="409575"/>
                  </a:lnTo>
                  <a:lnTo>
                    <a:pt x="392912" y="407433"/>
                  </a:lnTo>
                  <a:lnTo>
                    <a:pt x="401589" y="401589"/>
                  </a:lnTo>
                  <a:lnTo>
                    <a:pt x="407433" y="392912"/>
                  </a:lnTo>
                  <a:lnTo>
                    <a:pt x="409575" y="382270"/>
                  </a:lnTo>
                  <a:lnTo>
                    <a:pt x="409575" y="27304"/>
                  </a:lnTo>
                  <a:lnTo>
                    <a:pt x="407433" y="16662"/>
                  </a:lnTo>
                  <a:lnTo>
                    <a:pt x="401589" y="7985"/>
                  </a:lnTo>
                  <a:lnTo>
                    <a:pt x="392912" y="2141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7325" y="1781175"/>
              <a:ext cx="266700" cy="333375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5776595" y="1727200"/>
            <a:ext cx="3653154" cy="2139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Альтернативный</a:t>
            </a:r>
            <a:r>
              <a:rPr dirty="0" sz="1700" spc="3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порядок</a:t>
            </a:r>
            <a:endParaRPr sz="1700">
              <a:latin typeface="Cambria"/>
              <a:cs typeface="Cambria"/>
            </a:endParaRPr>
          </a:p>
          <a:p>
            <a:pPr marL="12700" marR="5080">
              <a:lnSpc>
                <a:spcPct val="137400"/>
              </a:lnSpc>
              <a:spcBef>
                <a:spcPts val="77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случае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отсутствия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реестре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контрактов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информации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контрактах,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удовлетворяющих</a:t>
            </a:r>
            <a:r>
              <a:rPr dirty="0" sz="1400" spc="2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указанным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выше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требованиям,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заказчиком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учитываются</a:t>
            </a:r>
            <a:r>
              <a:rPr dirty="0" sz="140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менее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трех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цен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контрактов,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исполненных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любом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другом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регионе.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9610725" y="1743075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382270" y="0"/>
                </a:moveTo>
                <a:lnTo>
                  <a:pt x="27304" y="0"/>
                </a:lnTo>
                <a:lnTo>
                  <a:pt x="16662" y="2141"/>
                </a:lnTo>
                <a:lnTo>
                  <a:pt x="7985" y="7985"/>
                </a:lnTo>
                <a:lnTo>
                  <a:pt x="2141" y="16662"/>
                </a:lnTo>
                <a:lnTo>
                  <a:pt x="0" y="27304"/>
                </a:lnTo>
                <a:lnTo>
                  <a:pt x="0" y="382270"/>
                </a:lnTo>
                <a:lnTo>
                  <a:pt x="2141" y="392912"/>
                </a:lnTo>
                <a:lnTo>
                  <a:pt x="7985" y="401589"/>
                </a:lnTo>
                <a:lnTo>
                  <a:pt x="16662" y="407433"/>
                </a:lnTo>
                <a:lnTo>
                  <a:pt x="27304" y="409575"/>
                </a:lnTo>
                <a:lnTo>
                  <a:pt x="382270" y="409575"/>
                </a:lnTo>
                <a:lnTo>
                  <a:pt x="392912" y="407433"/>
                </a:lnTo>
                <a:lnTo>
                  <a:pt x="401589" y="401589"/>
                </a:lnTo>
                <a:lnTo>
                  <a:pt x="407433" y="392912"/>
                </a:lnTo>
                <a:lnTo>
                  <a:pt x="409575" y="382270"/>
                </a:lnTo>
                <a:lnTo>
                  <a:pt x="409575" y="27304"/>
                </a:lnTo>
                <a:lnTo>
                  <a:pt x="407433" y="16662"/>
                </a:lnTo>
                <a:lnTo>
                  <a:pt x="401589" y="7985"/>
                </a:lnTo>
                <a:lnTo>
                  <a:pt x="392912" y="2141"/>
                </a:lnTo>
                <a:lnTo>
                  <a:pt x="382270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0190860" y="1727200"/>
            <a:ext cx="3517265" cy="976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Дата</a:t>
            </a:r>
            <a:r>
              <a:rPr dirty="0" sz="1700" spc="21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вступления</a:t>
            </a:r>
            <a:r>
              <a:rPr dirty="0" sz="1700" spc="2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в</a:t>
            </a:r>
            <a:r>
              <a:rPr dirty="0" sz="1700" spc="2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20">
                <a:solidFill>
                  <a:srgbClr val="48485A"/>
                </a:solidFill>
                <a:latin typeface="Cambria"/>
                <a:cs typeface="Cambria"/>
              </a:rPr>
              <a:t>силу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Указанные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изменения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вступят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силу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11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марта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текущего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года.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482" y="517207"/>
            <a:ext cx="3806190" cy="4146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50"/>
              <a:t>Профессиональный</a:t>
            </a:r>
            <a:r>
              <a:rPr dirty="0" sz="2550" spc="55"/>
              <a:t> </a:t>
            </a:r>
            <a:r>
              <a:rPr dirty="0" sz="2550" spc="-20"/>
              <a:t>опыт</a:t>
            </a:r>
            <a:endParaRPr sz="2550"/>
          </a:p>
        </p:txBody>
      </p:sp>
      <p:sp>
        <p:nvSpPr>
          <p:cNvPr id="3" name="object 3" descr=""/>
          <p:cNvSpPr txBox="1"/>
          <p:nvPr/>
        </p:nvSpPr>
        <p:spPr>
          <a:xfrm>
            <a:off x="685482" y="1229355"/>
            <a:ext cx="6358890" cy="246888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86360" indent="-73660">
              <a:lnSpc>
                <a:spcPct val="100000"/>
              </a:lnSpc>
              <a:spcBef>
                <a:spcPts val="535"/>
              </a:spcBef>
              <a:buChar char="-"/>
              <a:tabLst>
                <a:tab pos="86360" algn="l"/>
              </a:tabLst>
            </a:pP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Эксперт</a:t>
            </a:r>
            <a:r>
              <a:rPr dirty="0" sz="9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антикоррупционной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экспертизе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НПА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9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 проектов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НПА,</a:t>
            </a:r>
            <a:r>
              <a:rPr dirty="0" sz="9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аккредитованный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Министерством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950" spc="70">
                <a:solidFill>
                  <a:srgbClr val="48485A"/>
                </a:solidFill>
                <a:latin typeface="Microsoft Sans Serif"/>
                <a:cs typeface="Microsoft Sans Serif"/>
              </a:rPr>
              <a:t>юстиции</a:t>
            </a:r>
            <a:r>
              <a:rPr dirty="0" sz="9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9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(Свидетельство</a:t>
            </a:r>
            <a:r>
              <a:rPr dirty="0" sz="95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№2891</a:t>
            </a:r>
            <a:r>
              <a:rPr dirty="0" sz="9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95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2017</a:t>
            </a:r>
            <a:r>
              <a:rPr dirty="0" sz="9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25">
                <a:solidFill>
                  <a:srgbClr val="48485A"/>
                </a:solidFill>
                <a:latin typeface="Microsoft Sans Serif"/>
                <a:cs typeface="Microsoft Sans Serif"/>
              </a:rPr>
              <a:t>г.)</a:t>
            </a:r>
            <a:endParaRPr sz="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950">
              <a:latin typeface="Microsoft Sans Serif"/>
              <a:cs typeface="Microsoft Sans Serif"/>
            </a:endParaRPr>
          </a:p>
          <a:p>
            <a:pPr marL="86360" indent="-73660">
              <a:lnSpc>
                <a:spcPct val="100000"/>
              </a:lnSpc>
              <a:spcBef>
                <a:spcPts val="5"/>
              </a:spcBef>
              <a:buChar char="-"/>
              <a:tabLst>
                <a:tab pos="86360" algn="l"/>
              </a:tabLst>
            </a:pP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квалифицированный</a:t>
            </a:r>
            <a:r>
              <a:rPr dirty="0" sz="9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эксперт</a:t>
            </a:r>
            <a:r>
              <a:rPr dirty="0" sz="9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9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сфере</a:t>
            </a:r>
            <a:r>
              <a:rPr dirty="0" sz="9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закупок</a:t>
            </a:r>
            <a:r>
              <a:rPr dirty="0" sz="9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(сертификат</a:t>
            </a:r>
            <a:r>
              <a:rPr dirty="0" sz="9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9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ИГЗ-</a:t>
            </a:r>
            <a:r>
              <a:rPr dirty="0" sz="950" spc="-40">
                <a:solidFill>
                  <a:srgbClr val="48485A"/>
                </a:solidFill>
                <a:latin typeface="Microsoft Sans Serif"/>
                <a:cs typeface="Microsoft Sans Serif"/>
              </a:rPr>
              <a:t>КС-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0030.23</a:t>
            </a:r>
            <a:r>
              <a:rPr dirty="0" sz="9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95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03</a:t>
            </a:r>
            <a:r>
              <a:rPr dirty="0" sz="950" spc="2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марта</a:t>
            </a:r>
            <a:r>
              <a:rPr dirty="0" sz="9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48485A"/>
                </a:solidFill>
                <a:latin typeface="Microsoft Sans Serif"/>
                <a:cs typeface="Microsoft Sans Serif"/>
              </a:rPr>
              <a:t>2023г.)</a:t>
            </a:r>
            <a:endParaRPr sz="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35"/>
              </a:spcBef>
              <a:buClr>
                <a:srgbClr val="48485A"/>
              </a:buClr>
              <a:buFont typeface="Microsoft Sans Serif"/>
              <a:buChar char="-"/>
            </a:pPr>
            <a:endParaRPr sz="950">
              <a:latin typeface="Microsoft Sans Serif"/>
              <a:cs typeface="Microsoft Sans Serif"/>
            </a:endParaRPr>
          </a:p>
          <a:p>
            <a:pPr marL="86360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Член</a:t>
            </a:r>
            <a:r>
              <a:rPr dirty="0" sz="9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"Ассоциация</a:t>
            </a:r>
            <a:r>
              <a:rPr dirty="0" sz="9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юристов</a:t>
            </a:r>
            <a:r>
              <a:rPr dirty="0" sz="9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48485A"/>
                </a:solidFill>
                <a:latin typeface="Microsoft Sans Serif"/>
                <a:cs typeface="Microsoft Sans Serif"/>
              </a:rPr>
              <a:t>России"</a:t>
            </a:r>
            <a:endParaRPr sz="950">
              <a:latin typeface="Microsoft Sans Serif"/>
              <a:cs typeface="Microsoft Sans Serif"/>
            </a:endParaRPr>
          </a:p>
          <a:p>
            <a:pPr marL="12700" marR="328295" indent="73660">
              <a:lnSpc>
                <a:spcPct val="138400"/>
              </a:lnSpc>
              <a:spcBef>
                <a:spcPts val="975"/>
              </a:spcBef>
              <a:buChar char="-"/>
              <a:tabLst>
                <a:tab pos="86360" algn="l"/>
              </a:tabLst>
            </a:pP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Член</a:t>
            </a:r>
            <a:r>
              <a:rPr dirty="0" sz="9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Ассоциации</a:t>
            </a:r>
            <a:r>
              <a:rPr dirty="0" sz="9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специалистов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области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государственных,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 муниципальных</a:t>
            </a:r>
            <a:r>
              <a:rPr dirty="0" sz="9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корпоративных торгов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48485A"/>
                </a:solidFill>
                <a:latin typeface="Microsoft Sans Serif"/>
                <a:cs typeface="Microsoft Sans Serif"/>
              </a:rPr>
              <a:t>«РОСТ»</a:t>
            </a:r>
            <a:endParaRPr sz="950">
              <a:latin typeface="Microsoft Sans Serif"/>
              <a:cs typeface="Microsoft Sans Serif"/>
            </a:endParaRPr>
          </a:p>
          <a:p>
            <a:pPr marL="12700" marR="372110" indent="73660">
              <a:lnSpc>
                <a:spcPct val="138400"/>
              </a:lnSpc>
              <a:spcBef>
                <a:spcPts val="1030"/>
              </a:spcBef>
              <a:buChar char="-"/>
              <a:tabLst>
                <a:tab pos="86360" algn="l"/>
              </a:tabLst>
            </a:pP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Лектор</a:t>
            </a:r>
            <a:r>
              <a:rPr dirty="0" sz="9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Финансового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университета</a:t>
            </a:r>
            <a:r>
              <a:rPr dirty="0" sz="9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Правительстве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РФ,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Института</a:t>
            </a:r>
            <a:r>
              <a:rPr dirty="0" sz="9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управления</a:t>
            </a:r>
            <a:r>
              <a:rPr dirty="0" sz="9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закупками</a:t>
            </a:r>
            <a:r>
              <a:rPr dirty="0" sz="9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3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продажами</a:t>
            </a:r>
            <a:r>
              <a:rPr dirty="0" sz="9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им.</a:t>
            </a:r>
            <a:r>
              <a:rPr dirty="0" sz="9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А.Б.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Соловьева</a:t>
            </a:r>
            <a:r>
              <a:rPr dirty="0" sz="9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НИУ-ВШЭ,</a:t>
            </a:r>
            <a:r>
              <a:rPr dirty="0" sz="9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Учебного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центра</a:t>
            </a:r>
            <a:r>
              <a:rPr dirty="0" sz="9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Финансового</a:t>
            </a:r>
            <a:r>
              <a:rPr dirty="0" sz="9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контроля</a:t>
            </a:r>
            <a:r>
              <a:rPr dirty="0" sz="9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9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48485A"/>
                </a:solidFill>
                <a:latin typeface="Microsoft Sans Serif"/>
                <a:cs typeface="Microsoft Sans Serif"/>
              </a:rPr>
              <a:t>аудита</a:t>
            </a:r>
            <a:endParaRPr sz="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90"/>
              </a:spcBef>
              <a:buClr>
                <a:srgbClr val="48485A"/>
              </a:buClr>
              <a:buFont typeface="Microsoft Sans Serif"/>
              <a:buChar char="-"/>
            </a:pPr>
            <a:endParaRPr sz="950">
              <a:latin typeface="Microsoft Sans Serif"/>
              <a:cs typeface="Microsoft Sans Serif"/>
            </a:endParaRPr>
          </a:p>
          <a:p>
            <a:pPr marL="86360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автор</a:t>
            </a:r>
            <a:r>
              <a:rPr dirty="0" sz="9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70">
                <a:solidFill>
                  <a:srgbClr val="48485A"/>
                </a:solidFill>
                <a:latin typeface="Microsoft Sans Serif"/>
                <a:cs typeface="Microsoft Sans Serif"/>
              </a:rPr>
              <a:t>тренингов</a:t>
            </a:r>
            <a:r>
              <a:rPr dirty="0" sz="9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9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тематических</a:t>
            </a:r>
            <a:r>
              <a:rPr dirty="0" sz="9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курсов</a:t>
            </a:r>
            <a:r>
              <a:rPr dirty="0" sz="9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обучения</a:t>
            </a:r>
            <a:r>
              <a:rPr dirty="0" sz="9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9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Академии</a:t>
            </a:r>
            <a:r>
              <a:rPr dirty="0" sz="9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Росатома,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Контур,</a:t>
            </a:r>
            <a:r>
              <a:rPr dirty="0" sz="9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25">
                <a:solidFill>
                  <a:srgbClr val="48485A"/>
                </a:solidFill>
                <a:latin typeface="Microsoft Sans Serif"/>
                <a:cs typeface="Microsoft Sans Serif"/>
              </a:rPr>
              <a:t>ОТС</a:t>
            </a:r>
            <a:endParaRPr sz="95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325" y="3857625"/>
            <a:ext cx="3409950" cy="309562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473060" y="1281112"/>
            <a:ext cx="643255" cy="1746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-25">
                <a:solidFill>
                  <a:srgbClr val="48485A"/>
                </a:solidFill>
                <a:latin typeface="Arial Black"/>
                <a:cs typeface="Arial Black"/>
              </a:rPr>
              <a:t>Работала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73060" y="1605534"/>
            <a:ext cx="6203950" cy="23266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6360" indent="-73660">
              <a:lnSpc>
                <a:spcPct val="100000"/>
              </a:lnSpc>
              <a:spcBef>
                <a:spcPts val="125"/>
              </a:spcBef>
              <a:buChar char="-"/>
              <a:tabLst>
                <a:tab pos="86360" algn="l"/>
              </a:tabLst>
            </a:pP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заместителем</a:t>
            </a:r>
            <a:r>
              <a:rPr dirty="0" sz="9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министра</a:t>
            </a:r>
            <a:r>
              <a:rPr dirty="0" sz="9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конкурентной</a:t>
            </a:r>
            <a:r>
              <a:rPr dirty="0" sz="9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политики</a:t>
            </a:r>
            <a:r>
              <a:rPr dirty="0" sz="9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Ярославской</a:t>
            </a:r>
            <a:r>
              <a:rPr dirty="0" sz="9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35"/>
              </a:spcBef>
              <a:buClr>
                <a:srgbClr val="48485A"/>
              </a:buClr>
              <a:buFont typeface="Microsoft Sans Serif"/>
              <a:buChar char="-"/>
            </a:pPr>
            <a:endParaRPr sz="950">
              <a:latin typeface="Microsoft Sans Serif"/>
              <a:cs typeface="Microsoft Sans Serif"/>
            </a:endParaRPr>
          </a:p>
          <a:p>
            <a:pPr marL="86360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заместителем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начальника</a:t>
            </a:r>
            <a:r>
              <a:rPr dirty="0" sz="9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отдела</a:t>
            </a:r>
            <a:r>
              <a:rPr dirty="0" sz="9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проверок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центральном</a:t>
            </a:r>
            <a:r>
              <a:rPr dirty="0" sz="9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аппарате</a:t>
            </a:r>
            <a:r>
              <a:rPr dirty="0" sz="9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20">
                <a:solidFill>
                  <a:srgbClr val="48485A"/>
                </a:solidFill>
                <a:latin typeface="Microsoft Sans Serif"/>
                <a:cs typeface="Microsoft Sans Serif"/>
              </a:rPr>
              <a:t>ФАС</a:t>
            </a:r>
            <a:r>
              <a:rPr dirty="0" sz="9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endParaRPr sz="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buClr>
                <a:srgbClr val="48485A"/>
              </a:buClr>
              <a:buFont typeface="Microsoft Sans Serif"/>
              <a:buChar char="-"/>
            </a:pPr>
            <a:endParaRPr sz="950">
              <a:latin typeface="Microsoft Sans Serif"/>
              <a:cs typeface="Microsoft Sans Serif"/>
            </a:endParaRPr>
          </a:p>
          <a:p>
            <a:pPr marL="86360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директором</a:t>
            </a:r>
            <a:r>
              <a:rPr dirty="0" sz="9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9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правовым</a:t>
            </a:r>
            <a:r>
              <a:rPr dirty="0" sz="9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вопросам</a:t>
            </a:r>
            <a:r>
              <a:rPr dirty="0" sz="9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 размещению</a:t>
            </a:r>
            <a:r>
              <a:rPr dirty="0" sz="9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государственных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закупок</a:t>
            </a:r>
            <a:r>
              <a:rPr dirty="0" sz="9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9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0">
                <a:solidFill>
                  <a:srgbClr val="48485A"/>
                </a:solidFill>
                <a:latin typeface="Microsoft Sans Serif"/>
                <a:cs typeface="Microsoft Sans Serif"/>
              </a:rPr>
              <a:t>международной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компании</a:t>
            </a:r>
            <a:endParaRPr sz="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950">
              <a:latin typeface="Microsoft Sans Serif"/>
              <a:cs typeface="Microsoft Sans Serif"/>
            </a:endParaRPr>
          </a:p>
          <a:p>
            <a:pPr marL="86360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руководителем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экспертной</a:t>
            </a:r>
            <a:r>
              <a:rPr dirty="0" sz="9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поддержки</a:t>
            </a:r>
            <a:r>
              <a:rPr dirty="0" sz="9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Системы</a:t>
            </a:r>
            <a:r>
              <a:rPr dirty="0" sz="9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Госзаказ</a:t>
            </a:r>
            <a:r>
              <a:rPr dirty="0" sz="9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48485A"/>
                </a:solidFill>
                <a:latin typeface="Microsoft Sans Serif"/>
                <a:cs typeface="Microsoft Sans Serif"/>
              </a:rPr>
              <a:t>МЦФЭР</a:t>
            </a:r>
            <a:endParaRPr sz="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35"/>
              </a:spcBef>
              <a:buClr>
                <a:srgbClr val="48485A"/>
              </a:buClr>
              <a:buFont typeface="Microsoft Sans Serif"/>
              <a:buChar char="-"/>
            </a:pPr>
            <a:endParaRPr sz="950">
              <a:latin typeface="Microsoft Sans Serif"/>
              <a:cs typeface="Microsoft Sans Serif"/>
            </a:endParaRPr>
          </a:p>
          <a:p>
            <a:pPr marL="86360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экспертом</a:t>
            </a:r>
            <a:r>
              <a:rPr dirty="0" sz="9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95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Корпоративной</a:t>
            </a:r>
            <a:r>
              <a:rPr dirty="0" sz="9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Академии</a:t>
            </a:r>
            <a:r>
              <a:rPr dirty="0" sz="9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48485A"/>
                </a:solidFill>
                <a:latin typeface="Microsoft Sans Serif"/>
                <a:cs typeface="Microsoft Sans Serif"/>
              </a:rPr>
              <a:t>Росатома,</a:t>
            </a:r>
            <a:endParaRPr sz="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35"/>
              </a:spcBef>
              <a:buClr>
                <a:srgbClr val="48485A"/>
              </a:buClr>
              <a:buFont typeface="Microsoft Sans Serif"/>
              <a:buChar char="-"/>
            </a:pPr>
            <a:endParaRPr sz="950">
              <a:latin typeface="Microsoft Sans Serif"/>
              <a:cs typeface="Microsoft Sans Serif"/>
            </a:endParaRPr>
          </a:p>
          <a:p>
            <a:pPr marL="86360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руководителем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контрактной</a:t>
            </a:r>
            <a:r>
              <a:rPr dirty="0" sz="9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службы</a:t>
            </a:r>
            <a:r>
              <a:rPr dirty="0" sz="9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ГБУЗ</a:t>
            </a:r>
            <a:r>
              <a:rPr dirty="0" sz="9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25">
                <a:solidFill>
                  <a:srgbClr val="48485A"/>
                </a:solidFill>
                <a:latin typeface="Microsoft Sans Serif"/>
                <a:cs typeface="Microsoft Sans Serif"/>
              </a:rPr>
              <a:t>«ГКБ</a:t>
            </a:r>
            <a:r>
              <a:rPr dirty="0" sz="9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70">
                <a:solidFill>
                  <a:srgbClr val="48485A"/>
                </a:solidFill>
                <a:latin typeface="Microsoft Sans Serif"/>
                <a:cs typeface="Microsoft Sans Serif"/>
              </a:rPr>
              <a:t>им.</a:t>
            </a:r>
            <a:r>
              <a:rPr dirty="0" sz="9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И.</a:t>
            </a:r>
            <a:r>
              <a:rPr dirty="0" sz="9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В.</a:t>
            </a:r>
            <a:r>
              <a:rPr dirty="0" sz="9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Давыдовского</a:t>
            </a:r>
            <a:r>
              <a:rPr dirty="0" sz="9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20">
                <a:solidFill>
                  <a:srgbClr val="48485A"/>
                </a:solidFill>
                <a:latin typeface="Microsoft Sans Serif"/>
                <a:cs typeface="Microsoft Sans Serif"/>
              </a:rPr>
              <a:t>ДЗМ»</a:t>
            </a:r>
            <a:endParaRPr sz="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35"/>
              </a:spcBef>
              <a:buClr>
                <a:srgbClr val="48485A"/>
              </a:buClr>
              <a:buFont typeface="Microsoft Sans Serif"/>
              <a:buChar char="-"/>
            </a:pPr>
            <a:endParaRPr sz="950">
              <a:latin typeface="Microsoft Sans Serif"/>
              <a:cs typeface="Microsoft Sans Serif"/>
            </a:endParaRPr>
          </a:p>
          <a:p>
            <a:pPr marL="86360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начальником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правового</a:t>
            </a:r>
            <a:r>
              <a:rPr dirty="0" sz="9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отдела,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руководителем</a:t>
            </a:r>
            <a:r>
              <a:rPr dirty="0" sz="9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контрактной</a:t>
            </a:r>
            <a:r>
              <a:rPr dirty="0" sz="9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службы</a:t>
            </a:r>
            <a:r>
              <a:rPr dirty="0" sz="9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ГБУЗНО</a:t>
            </a:r>
            <a:r>
              <a:rPr dirty="0" sz="9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«Семеновская</a:t>
            </a:r>
            <a:r>
              <a:rPr dirty="0" sz="9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20">
                <a:solidFill>
                  <a:srgbClr val="48485A"/>
                </a:solidFill>
                <a:latin typeface="Microsoft Sans Serif"/>
                <a:cs typeface="Microsoft Sans Serif"/>
              </a:rPr>
              <a:t>ЦРБ»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473060" y="4081779"/>
            <a:ext cx="221107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>
                <a:solidFill>
                  <a:srgbClr val="48485A"/>
                </a:solidFill>
                <a:latin typeface="Arial Black"/>
                <a:cs typeface="Arial Black"/>
              </a:rPr>
              <a:t>Имеет</a:t>
            </a:r>
            <a:r>
              <a:rPr dirty="0" sz="95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950">
                <a:solidFill>
                  <a:srgbClr val="48485A"/>
                </a:solidFill>
                <a:latin typeface="Arial Black"/>
                <a:cs typeface="Arial Black"/>
              </a:rPr>
              <a:t>два</a:t>
            </a:r>
            <a:r>
              <a:rPr dirty="0" sz="950" spc="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950" spc="-20">
                <a:solidFill>
                  <a:srgbClr val="48485A"/>
                </a:solidFill>
                <a:latin typeface="Arial Black"/>
                <a:cs typeface="Arial Black"/>
              </a:rPr>
              <a:t>высших</a:t>
            </a:r>
            <a:r>
              <a:rPr dirty="0" sz="95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950" spc="-10">
                <a:solidFill>
                  <a:srgbClr val="48485A"/>
                </a:solidFill>
                <a:latin typeface="Arial Black"/>
                <a:cs typeface="Arial Black"/>
              </a:rPr>
              <a:t>образования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473060" y="4354897"/>
            <a:ext cx="6238875" cy="116459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86360" indent="-73660">
              <a:lnSpc>
                <a:spcPct val="100000"/>
              </a:lnSpc>
              <a:spcBef>
                <a:spcPts val="525"/>
              </a:spcBef>
              <a:buChar char="-"/>
              <a:tabLst>
                <a:tab pos="86360" algn="l"/>
              </a:tabLst>
            </a:pP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ФГБОУ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ВПО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«Нижегородский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государственный архитектурно-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строительный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35">
                <a:solidFill>
                  <a:srgbClr val="48485A"/>
                </a:solidFill>
                <a:latin typeface="Microsoft Sans Serif"/>
                <a:cs typeface="Microsoft Sans Serif"/>
              </a:rPr>
              <a:t>университет»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ts val="1650"/>
              </a:lnSpc>
              <a:spcBef>
                <a:spcPts val="65"/>
              </a:spcBef>
            </a:pP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Гражданское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строительство.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 Инженер</a:t>
            </a:r>
            <a:r>
              <a:rPr dirty="0" sz="9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специальности</a:t>
            </a:r>
            <a:r>
              <a:rPr dirty="0" sz="9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экспертиза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9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управление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недвижимостью </a:t>
            </a:r>
            <a:r>
              <a:rPr dirty="0" sz="950" spc="-10">
                <a:solidFill>
                  <a:srgbClr val="48485A"/>
                </a:solidFill>
                <a:latin typeface="Microsoft Sans Serif"/>
                <a:cs typeface="Microsoft Sans Serif"/>
              </a:rPr>
              <a:t>(специалист)</a:t>
            </a:r>
            <a:endParaRPr sz="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950">
              <a:latin typeface="Microsoft Sans Serif"/>
              <a:cs typeface="Microsoft Sans Serif"/>
            </a:endParaRPr>
          </a:p>
          <a:p>
            <a:pPr marL="86360" indent="-73660">
              <a:lnSpc>
                <a:spcPct val="100000"/>
              </a:lnSpc>
              <a:spcBef>
                <a:spcPts val="5"/>
              </a:spcBef>
              <a:buChar char="-"/>
              <a:tabLst>
                <a:tab pos="86360" algn="l"/>
              </a:tabLst>
            </a:pPr>
            <a:r>
              <a:rPr dirty="0" sz="950" spc="40">
                <a:solidFill>
                  <a:srgbClr val="48485A"/>
                </a:solidFill>
                <a:latin typeface="Microsoft Sans Serif"/>
                <a:cs typeface="Microsoft Sans Serif"/>
              </a:rPr>
              <a:t>НОУ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0">
                <a:solidFill>
                  <a:srgbClr val="48485A"/>
                </a:solidFill>
                <a:latin typeface="Microsoft Sans Serif"/>
                <a:cs typeface="Microsoft Sans Serif"/>
              </a:rPr>
              <a:t>«Нижегородская</a:t>
            </a:r>
            <a:r>
              <a:rPr dirty="0" sz="95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правовая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академия»</a:t>
            </a:r>
            <a:r>
              <a:rPr dirty="0" sz="9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Специализация:</a:t>
            </a:r>
            <a:r>
              <a:rPr dirty="0" sz="9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Гражданско-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правовая</a:t>
            </a:r>
            <a:r>
              <a:rPr dirty="0" sz="95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юриспруденция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950" spc="-10">
                <a:solidFill>
                  <a:srgbClr val="48485A"/>
                </a:solidFill>
                <a:latin typeface="Microsoft Sans Serif"/>
                <a:cs typeface="Microsoft Sans Serif"/>
              </a:rPr>
              <a:t>(специалист)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8384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684" y="3435730"/>
            <a:ext cx="1282827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/>
              <a:t>Приказ</a:t>
            </a:r>
            <a:r>
              <a:rPr dirty="0" sz="4400" spc="355"/>
              <a:t> </a:t>
            </a:r>
            <a:r>
              <a:rPr dirty="0" sz="4400"/>
              <a:t>Министерства</a:t>
            </a:r>
            <a:r>
              <a:rPr dirty="0" sz="4400" spc="405"/>
              <a:t> </a:t>
            </a:r>
            <a:r>
              <a:rPr dirty="0" sz="4400"/>
              <a:t>здравоохранения</a:t>
            </a:r>
            <a:r>
              <a:rPr dirty="0" sz="4400" spc="390"/>
              <a:t> </a:t>
            </a:r>
            <a:r>
              <a:rPr dirty="0" sz="4400"/>
              <a:t>РФ</a:t>
            </a:r>
            <a:r>
              <a:rPr dirty="0" sz="4400" spc="370"/>
              <a:t> </a:t>
            </a:r>
            <a:r>
              <a:rPr dirty="0" sz="4400"/>
              <a:t>от</a:t>
            </a:r>
            <a:r>
              <a:rPr dirty="0" sz="4400" spc="325"/>
              <a:t> </a:t>
            </a:r>
            <a:r>
              <a:rPr dirty="0" sz="4400" spc="-25"/>
              <a:t>15</a:t>
            </a:r>
            <a:endParaRPr sz="4400"/>
          </a:p>
        </p:txBody>
      </p:sp>
      <p:sp>
        <p:nvSpPr>
          <p:cNvPr id="4" name="object 4" descr=""/>
          <p:cNvSpPr txBox="1"/>
          <p:nvPr/>
        </p:nvSpPr>
        <p:spPr>
          <a:xfrm>
            <a:off x="781684" y="4150614"/>
            <a:ext cx="5432425" cy="701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>
                <a:solidFill>
                  <a:srgbClr val="403BCF"/>
                </a:solidFill>
                <a:latin typeface="Cambria"/>
                <a:cs typeface="Cambria"/>
              </a:rPr>
              <a:t>мая</a:t>
            </a:r>
            <a:r>
              <a:rPr dirty="0" sz="4400" spc="32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4400" spc="484">
                <a:solidFill>
                  <a:srgbClr val="403BCF"/>
                </a:solidFill>
                <a:latin typeface="Cambria"/>
                <a:cs typeface="Cambria"/>
              </a:rPr>
              <a:t>2020</a:t>
            </a:r>
            <a:r>
              <a:rPr dirty="0" sz="4400" spc="35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4400" spc="140">
                <a:solidFill>
                  <a:srgbClr val="403BCF"/>
                </a:solidFill>
                <a:latin typeface="Cambria"/>
                <a:cs typeface="Cambria"/>
              </a:rPr>
              <a:t>г.</a:t>
            </a:r>
            <a:r>
              <a:rPr dirty="0" sz="4400" spc="32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4400" spc="990">
                <a:solidFill>
                  <a:srgbClr val="403BCF"/>
                </a:solidFill>
                <a:latin typeface="Cambria"/>
                <a:cs typeface="Cambria"/>
              </a:rPr>
              <a:t>N</a:t>
            </a:r>
            <a:r>
              <a:rPr dirty="0" sz="4400" spc="32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4400" spc="215">
                <a:solidFill>
                  <a:srgbClr val="403BCF"/>
                </a:solidFill>
                <a:latin typeface="Cambria"/>
                <a:cs typeface="Cambria"/>
              </a:rPr>
              <a:t>450н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9317" y="5156580"/>
            <a:ext cx="3936365" cy="2051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5"/>
              </a:spcBef>
            </a:pPr>
            <a:r>
              <a:rPr dirty="0" sz="5850" spc="114">
                <a:solidFill>
                  <a:srgbClr val="48485A"/>
                </a:solidFill>
                <a:latin typeface="Cambria"/>
                <a:cs typeface="Cambria"/>
              </a:rPr>
              <a:t>10</a:t>
            </a:r>
            <a:endParaRPr sz="58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485"/>
              </a:spcBef>
            </a:pP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Пункт</a:t>
            </a:r>
            <a:r>
              <a:rPr dirty="0" sz="2150" spc="2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 spc="-10">
                <a:solidFill>
                  <a:srgbClr val="48485A"/>
                </a:solidFill>
                <a:latin typeface="Cambria"/>
                <a:cs typeface="Cambria"/>
              </a:rPr>
              <a:t>приказа</a:t>
            </a:r>
            <a:endParaRPr sz="21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810"/>
              </a:spcBef>
            </a:pP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Определяет</a:t>
            </a:r>
            <a:r>
              <a:rPr dirty="0" sz="17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порядок</a:t>
            </a:r>
            <a:r>
              <a:rPr dirty="0" sz="17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расчета</a:t>
            </a:r>
            <a:r>
              <a:rPr dirty="0" sz="17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20">
                <a:solidFill>
                  <a:srgbClr val="48485A"/>
                </a:solidFill>
                <a:latin typeface="Microsoft Sans Serif"/>
                <a:cs typeface="Microsoft Sans Serif"/>
              </a:rPr>
              <a:t>НМЦК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54345" y="5156580"/>
            <a:ext cx="3522345" cy="2422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9525">
              <a:lnSpc>
                <a:spcPct val="100000"/>
              </a:lnSpc>
              <a:spcBef>
                <a:spcPts val="105"/>
              </a:spcBef>
            </a:pPr>
            <a:r>
              <a:rPr dirty="0" sz="5850" spc="305">
                <a:solidFill>
                  <a:srgbClr val="48485A"/>
                </a:solidFill>
                <a:latin typeface="Cambria"/>
                <a:cs typeface="Cambria"/>
              </a:rPr>
              <a:t>3</a:t>
            </a:r>
            <a:endParaRPr sz="5850">
              <a:latin typeface="Cambria"/>
              <a:cs typeface="Cambria"/>
            </a:endParaRPr>
          </a:p>
          <a:p>
            <a:pPr algn="ctr" marL="3175">
              <a:lnSpc>
                <a:spcPct val="100000"/>
              </a:lnSpc>
              <a:spcBef>
                <a:spcPts val="2485"/>
              </a:spcBef>
            </a:pP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Минимум</a:t>
            </a:r>
            <a:r>
              <a:rPr dirty="0" sz="2150" spc="3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 spc="-10">
                <a:solidFill>
                  <a:srgbClr val="48485A"/>
                </a:solidFill>
                <a:latin typeface="Cambria"/>
                <a:cs typeface="Cambria"/>
              </a:rPr>
              <a:t>контрактов</a:t>
            </a:r>
            <a:endParaRPr sz="21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810"/>
              </a:spcBef>
            </a:pP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70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расчета</a:t>
            </a:r>
            <a:r>
              <a:rPr dirty="0" sz="170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средневзвешенной</a:t>
            </a:r>
            <a:endParaRPr sz="1700">
              <a:latin typeface="Microsoft Sans Serif"/>
              <a:cs typeface="Microsoft Sans Serif"/>
            </a:endParaRPr>
          </a:p>
          <a:p>
            <a:pPr algn="ctr" marL="8255">
              <a:lnSpc>
                <a:spcPct val="100000"/>
              </a:lnSpc>
              <a:spcBef>
                <a:spcPts val="890"/>
              </a:spcBef>
            </a:pP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цены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240264" y="5156580"/>
            <a:ext cx="3088005" cy="2051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5"/>
              </a:spcBef>
            </a:pPr>
            <a:r>
              <a:rPr dirty="0" sz="5850" spc="-660">
                <a:solidFill>
                  <a:srgbClr val="48485A"/>
                </a:solidFill>
                <a:latin typeface="Cambria"/>
                <a:cs typeface="Cambria"/>
              </a:rPr>
              <a:t>11</a:t>
            </a:r>
            <a:endParaRPr sz="58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485"/>
              </a:spcBef>
            </a:pP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Дата</a:t>
            </a:r>
            <a:r>
              <a:rPr dirty="0" sz="2150" spc="2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вступления</a:t>
            </a:r>
            <a:r>
              <a:rPr dirty="0" sz="2150" spc="3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в</a:t>
            </a:r>
            <a:r>
              <a:rPr dirty="0" sz="2150" spc="2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48485A"/>
                </a:solidFill>
                <a:latin typeface="Cambria"/>
                <a:cs typeface="Cambria"/>
              </a:rPr>
              <a:t>силу</a:t>
            </a:r>
            <a:endParaRPr sz="21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810"/>
              </a:spcBef>
            </a:pP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Марта</a:t>
            </a:r>
            <a:r>
              <a:rPr dirty="0" sz="17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2025</a:t>
            </a:r>
            <a:r>
              <a:rPr dirty="0" sz="17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20">
                <a:solidFill>
                  <a:srgbClr val="48485A"/>
                </a:solidFill>
                <a:latin typeface="Microsoft Sans Serif"/>
                <a:cs typeface="Microsoft Sans Serif"/>
              </a:rPr>
              <a:t>года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852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95"/>
              </a:spcBef>
            </a:pPr>
            <a:r>
              <a:rPr dirty="0" sz="3300"/>
              <a:t>Проект</a:t>
            </a:r>
            <a:r>
              <a:rPr dirty="0" sz="3300" spc="145"/>
              <a:t> </a:t>
            </a:r>
            <a:r>
              <a:rPr dirty="0" sz="3300"/>
              <a:t>Приказа</a:t>
            </a:r>
            <a:r>
              <a:rPr dirty="0" sz="3300" spc="135"/>
              <a:t> </a:t>
            </a:r>
            <a:r>
              <a:rPr dirty="0" sz="3300"/>
              <a:t>Министерства</a:t>
            </a:r>
            <a:r>
              <a:rPr dirty="0" sz="3300" spc="170"/>
              <a:t> </a:t>
            </a:r>
            <a:r>
              <a:rPr dirty="0" sz="3300"/>
              <a:t>здравоохранения</a:t>
            </a:r>
            <a:r>
              <a:rPr dirty="0" sz="3300" spc="165"/>
              <a:t> </a:t>
            </a:r>
            <a:r>
              <a:rPr dirty="0" sz="3300" spc="-10"/>
              <a:t>Российской Федерации</a:t>
            </a:r>
            <a:endParaRPr sz="3300"/>
          </a:p>
        </p:txBody>
      </p:sp>
      <p:sp>
        <p:nvSpPr>
          <p:cNvPr id="3" name="object 3" descr=""/>
          <p:cNvSpPr txBox="1"/>
          <p:nvPr/>
        </p:nvSpPr>
        <p:spPr>
          <a:xfrm>
            <a:off x="781684" y="2278951"/>
            <a:ext cx="5955665" cy="5004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03BCF"/>
                </a:solidFill>
                <a:latin typeface="Cambria"/>
                <a:cs typeface="Cambria"/>
              </a:rPr>
              <a:t>Предмет</a:t>
            </a:r>
            <a:r>
              <a:rPr dirty="0" sz="1650" spc="5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03BCF"/>
                </a:solidFill>
                <a:latin typeface="Cambria"/>
                <a:cs typeface="Cambria"/>
              </a:rPr>
              <a:t>регулирования</a:t>
            </a:r>
            <a:endParaRPr sz="1650">
              <a:latin typeface="Cambria"/>
              <a:cs typeface="Cambria"/>
            </a:endParaRPr>
          </a:p>
          <a:p>
            <a:pPr marL="12700" marR="73025">
              <a:lnSpc>
                <a:spcPct val="140100"/>
              </a:lnSpc>
              <a:spcBef>
                <a:spcPts val="1255"/>
              </a:spcBef>
            </a:pP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"Об</a:t>
            </a:r>
            <a:r>
              <a:rPr dirty="0" sz="125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утверждении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перечня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оборудования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оснащения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(дооснащения)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центров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здоровья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взрослых"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24.03.2025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endParaRPr sz="1250">
              <a:latin typeface="Microsoft Sans Serif"/>
              <a:cs typeface="Microsoft Sans Serif"/>
            </a:endParaRPr>
          </a:p>
          <a:p>
            <a:pPr marL="12700" marR="194310">
              <a:lnSpc>
                <a:spcPct val="140200"/>
              </a:lnSpc>
              <a:spcBef>
                <a:spcPts val="1290"/>
              </a:spcBef>
            </a:pP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Минздрав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подготовил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проект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перечня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медоборудования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для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оснащения/дооснащения центров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здоровья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взрослых.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Это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центры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здоровья,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которые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организуются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структуре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поликлиник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либо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базе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отделений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(кабинетов)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медпрофилактики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районных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больницах.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Проектом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перечня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предусмотрены,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числе,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следующие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позиции: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тонометры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(в</a:t>
            </a:r>
            <a:r>
              <a:rPr dirty="0" sz="12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офтальмологические)</a:t>
            </a:r>
            <a:endParaRPr sz="125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1115"/>
              </a:spcBef>
              <a:buChar char="•"/>
              <a:tabLst>
                <a:tab pos="354965" algn="l"/>
              </a:tabLst>
            </a:pP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анализаторы 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липидного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профиля</a:t>
            </a:r>
            <a:endParaRPr sz="125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1115"/>
              </a:spcBef>
              <a:buChar char="•"/>
              <a:tabLst>
                <a:tab pos="354965" algn="l"/>
              </a:tabLst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системы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мониторинга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глюкозы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глюкометры</a:t>
            </a:r>
            <a:endParaRPr sz="125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1115"/>
              </a:spcBef>
              <a:buChar char="•"/>
              <a:tabLst>
                <a:tab pos="354965" algn="l"/>
              </a:tabLst>
            </a:pP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анализаторы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выдыхаемого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воздуха</a:t>
            </a:r>
            <a:endParaRPr sz="125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40200"/>
              </a:lnSpc>
              <a:spcBef>
                <a:spcPts val="515"/>
              </a:spcBef>
              <a:buChar char="•"/>
              <a:tabLst>
                <a:tab pos="355600" algn="l"/>
              </a:tabLst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столы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осмотров,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весы,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том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биоимпендансные,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ростомер, 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облучатели</a:t>
            </a:r>
            <a:endParaRPr sz="125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1155"/>
              </a:spcBef>
              <a:buChar char="•"/>
              <a:tabLst>
                <a:tab pos="354965" algn="l"/>
              </a:tabLst>
            </a:pP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АПК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"Ангиоскан"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пульсоксиметром,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электрокардиограф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22591" y="2237041"/>
            <a:ext cx="6043295" cy="1094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200"/>
              </a:lnSpc>
              <a:spcBef>
                <a:spcPts val="95"/>
              </a:spcBef>
            </a:pP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Финансировать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оснащение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дооснащение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будут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счет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федеральных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субсидий,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это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предусмотрено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нацпроектом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"Продолжительная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активная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жизнь"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(федеральный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проект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"Здоровье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каждого",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госпрограмма "Развитие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здравоохранения").</a:t>
            </a:r>
            <a:endParaRPr sz="125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275" y="3562350"/>
            <a:ext cx="4181475" cy="36671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5652" y="581088"/>
            <a:ext cx="10671810" cy="11258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4430"/>
              </a:lnSpc>
            </a:pPr>
            <a:r>
              <a:rPr dirty="0" sz="3500"/>
              <a:t>Изменения</a:t>
            </a:r>
            <a:r>
              <a:rPr dirty="0" sz="3500" spc="155"/>
              <a:t> </a:t>
            </a:r>
            <a:r>
              <a:rPr dirty="0" sz="3500"/>
              <a:t>в</a:t>
            </a:r>
            <a:r>
              <a:rPr dirty="0" sz="3500" spc="135"/>
              <a:t> </a:t>
            </a:r>
            <a:r>
              <a:rPr dirty="0" sz="3500"/>
              <a:t>Порядок</a:t>
            </a:r>
            <a:r>
              <a:rPr dirty="0" sz="3500" spc="155"/>
              <a:t> </a:t>
            </a:r>
            <a:r>
              <a:rPr dirty="0" sz="3500"/>
              <a:t>обращения</a:t>
            </a:r>
            <a:r>
              <a:rPr dirty="0" sz="3500" spc="160"/>
              <a:t> </a:t>
            </a:r>
            <a:r>
              <a:rPr dirty="0" sz="3500"/>
              <a:t>и</a:t>
            </a:r>
            <a:r>
              <a:rPr dirty="0" sz="3500" spc="135"/>
              <a:t> </a:t>
            </a:r>
            <a:r>
              <a:rPr dirty="0" sz="3500" spc="-10"/>
              <a:t>госрегистрации медизделий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575" y="2219325"/>
            <a:ext cx="5038725" cy="252412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75652" y="4895659"/>
            <a:ext cx="5465445" cy="61658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Изменения</a:t>
            </a:r>
            <a:r>
              <a:rPr dirty="0" sz="1400" spc="3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внесены</a:t>
            </a:r>
            <a:r>
              <a:rPr dirty="0" sz="14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Постановлением</a:t>
            </a:r>
            <a:r>
              <a:rPr dirty="0" sz="14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dirty="0" sz="140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9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400" spc="2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400" spc="3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28.02.2025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240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534656" y="2164016"/>
            <a:ext cx="6261735" cy="16109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90"/>
              </a:spcBef>
            </a:pP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Внесены</a:t>
            </a:r>
            <a:r>
              <a:rPr dirty="0" sz="1700" spc="229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изменения</a:t>
            </a:r>
            <a:r>
              <a:rPr dirty="0" sz="1700" spc="26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в</a:t>
            </a:r>
            <a:r>
              <a:rPr dirty="0" sz="1700" spc="24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Порядок</a:t>
            </a:r>
            <a:r>
              <a:rPr dirty="0" sz="1700" spc="23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обращения</a:t>
            </a:r>
            <a:r>
              <a:rPr dirty="0" sz="1700" spc="24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и</a:t>
            </a:r>
            <a:r>
              <a:rPr dirty="0" sz="1700" spc="254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03BCF"/>
                </a:solidFill>
                <a:latin typeface="Cambria"/>
                <a:cs typeface="Cambria"/>
              </a:rPr>
              <a:t>госрегистрации </a:t>
            </a: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медизделий</a:t>
            </a:r>
            <a:r>
              <a:rPr dirty="0" sz="1700" spc="23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в</a:t>
            </a:r>
            <a:r>
              <a:rPr dirty="0" sz="1700" spc="23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случае</a:t>
            </a:r>
            <a:r>
              <a:rPr dirty="0" sz="1700" spc="22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их</a:t>
            </a:r>
            <a:r>
              <a:rPr dirty="0" sz="1700" spc="22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дефектуры</a:t>
            </a:r>
            <a:r>
              <a:rPr dirty="0" sz="1700" spc="30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или</a:t>
            </a:r>
            <a:r>
              <a:rPr dirty="0" sz="1700" spc="229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03BCF"/>
                </a:solidFill>
                <a:latin typeface="Cambria"/>
                <a:cs typeface="Cambria"/>
              </a:rPr>
              <a:t>риска</a:t>
            </a:r>
            <a:endParaRPr sz="1700">
              <a:latin typeface="Cambria"/>
              <a:cs typeface="Cambria"/>
            </a:endParaRPr>
          </a:p>
          <a:p>
            <a:pPr marL="12700" marR="1350010">
              <a:lnSpc>
                <a:spcPct val="106800"/>
              </a:lnSpc>
              <a:spcBef>
                <a:spcPts val="75"/>
              </a:spcBef>
            </a:pP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возникновения</a:t>
            </a:r>
            <a:r>
              <a:rPr dirty="0" sz="1700" spc="28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дефектуры</a:t>
            </a:r>
            <a:r>
              <a:rPr dirty="0" sz="1700" spc="28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в</a:t>
            </a:r>
            <a:r>
              <a:rPr dirty="0" sz="1700" spc="229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связи</a:t>
            </a:r>
            <a:r>
              <a:rPr dirty="0" sz="1700" spc="204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с</a:t>
            </a:r>
            <a:r>
              <a:rPr dirty="0" sz="1700" spc="24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03BCF"/>
                </a:solidFill>
                <a:latin typeface="Cambria"/>
                <a:cs typeface="Cambria"/>
              </a:rPr>
              <a:t>введением </a:t>
            </a: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антироссийских</a:t>
            </a:r>
            <a:r>
              <a:rPr dirty="0" sz="1700" spc="42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03BCF"/>
                </a:solidFill>
                <a:latin typeface="Cambria"/>
                <a:cs typeface="Cambria"/>
              </a:rPr>
              <a:t>санкций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9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4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апреля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2022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552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534656" y="3904488"/>
            <a:ext cx="6226810" cy="35306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201930">
              <a:lnSpc>
                <a:spcPct val="137100"/>
              </a:lnSpc>
              <a:spcBef>
                <a:spcPts val="12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3.</a:t>
            </a:r>
            <a:r>
              <a:rPr dirty="0" sz="140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Факт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dirty="0" sz="140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4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4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40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настоящим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документом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подтверждается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реестровой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записью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государственном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реестре.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Государственная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регистрация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настоящим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документом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действует</a:t>
            </a:r>
            <a:r>
              <a:rPr dirty="0" sz="14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4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января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2028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endParaRPr sz="1400">
              <a:latin typeface="Microsoft Sans Serif"/>
              <a:cs typeface="Microsoft Sans Serif"/>
            </a:endParaRPr>
          </a:p>
          <a:p>
            <a:pPr marL="12700" marR="332105">
              <a:lnSpc>
                <a:spcPct val="138500"/>
              </a:lnSpc>
              <a:spcBef>
                <a:spcPts val="112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231</a:t>
            </a:r>
            <a:r>
              <a:rPr dirty="0" sz="1400" spc="2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Государственная</a:t>
            </a:r>
            <a:r>
              <a:rPr dirty="0" sz="14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регистрация</a:t>
            </a:r>
            <a:r>
              <a:rPr dirty="0" sz="1400" spc="2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4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4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3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низкой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степенью</a:t>
            </a:r>
            <a:r>
              <a:rPr dirty="0" sz="14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потенциального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риска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</a:t>
            </a:r>
            <a:r>
              <a:rPr dirty="0" sz="14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(за</a:t>
            </a:r>
            <a:r>
              <a:rPr dirty="0" sz="14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исключением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ts val="2330"/>
              </a:lnSpc>
              <a:spcBef>
                <a:spcPts val="110"/>
              </a:spcBef>
            </a:pP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изделий,</a:t>
            </a:r>
            <a:r>
              <a:rPr dirty="0" sz="14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выпускаемых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стерильном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виде),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включенного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перечень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изделий,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проводится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однократно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endParaRPr sz="1400">
              <a:latin typeface="Microsoft Sans Serif"/>
              <a:cs typeface="Microsoft Sans Serif"/>
            </a:endParaRPr>
          </a:p>
          <a:p>
            <a:pPr marL="12700" marR="490220">
              <a:lnSpc>
                <a:spcPts val="2250"/>
              </a:lnSpc>
              <a:spcBef>
                <a:spcPts val="60"/>
              </a:spcBef>
            </a:pP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отношении</a:t>
            </a:r>
            <a:r>
              <a:rPr dirty="0" sz="14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одного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наименования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одного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400" spc="3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Изменения</a:t>
            </a:r>
            <a:r>
              <a:rPr dirty="0" sz="14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01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марта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2025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года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722" y="406549"/>
            <a:ext cx="13312140" cy="92138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90"/>
              </a:spcBef>
            </a:pPr>
            <a:r>
              <a:rPr dirty="0" sz="2750"/>
              <a:t>ПНС</a:t>
            </a:r>
            <a:r>
              <a:rPr dirty="0" sz="2750" spc="320"/>
              <a:t> </a:t>
            </a:r>
            <a:r>
              <a:rPr dirty="0" sz="2750" spc="-10"/>
              <a:t>1.11.164-</a:t>
            </a:r>
            <a:r>
              <a:rPr dirty="0" sz="2750" spc="80"/>
              <a:t>1.355.24</a:t>
            </a:r>
            <a:r>
              <a:rPr dirty="0" sz="2750" spc="280"/>
              <a:t> </a:t>
            </a:r>
            <a:r>
              <a:rPr dirty="0" sz="2750"/>
              <a:t>«Системы</a:t>
            </a:r>
            <a:r>
              <a:rPr dirty="0" sz="2750" spc="350"/>
              <a:t> </a:t>
            </a:r>
            <a:r>
              <a:rPr dirty="0" sz="2750"/>
              <a:t>искусственного</a:t>
            </a:r>
            <a:r>
              <a:rPr dirty="0" sz="2750" spc="375"/>
              <a:t> </a:t>
            </a:r>
            <a:r>
              <a:rPr dirty="0" sz="2750"/>
              <a:t>интеллекта</a:t>
            </a:r>
            <a:r>
              <a:rPr dirty="0" sz="2750" spc="280"/>
              <a:t> </a:t>
            </a:r>
            <a:r>
              <a:rPr dirty="0" sz="2750"/>
              <a:t>в</a:t>
            </a:r>
            <a:r>
              <a:rPr dirty="0" sz="2750" spc="330"/>
              <a:t> </a:t>
            </a:r>
            <a:r>
              <a:rPr dirty="0" sz="2750" spc="-10"/>
              <a:t>здравоохранении. </a:t>
            </a:r>
            <a:r>
              <a:rPr dirty="0" sz="2750"/>
              <a:t>Основные</a:t>
            </a:r>
            <a:r>
              <a:rPr dirty="0" sz="2750" spc="310"/>
              <a:t> </a:t>
            </a:r>
            <a:r>
              <a:rPr dirty="0" sz="2750" spc="-10"/>
              <a:t>положения»</a:t>
            </a:r>
            <a:endParaRPr sz="2750"/>
          </a:p>
        </p:txBody>
      </p:sp>
      <p:sp>
        <p:nvSpPr>
          <p:cNvPr id="3" name="object 3" descr=""/>
          <p:cNvSpPr/>
          <p:nvPr/>
        </p:nvSpPr>
        <p:spPr>
          <a:xfrm>
            <a:off x="590550" y="1638300"/>
            <a:ext cx="4391025" cy="2628900"/>
          </a:xfrm>
          <a:custGeom>
            <a:avLst/>
            <a:gdLst/>
            <a:ahLst/>
            <a:cxnLst/>
            <a:rect l="l" t="t" r="r" b="b"/>
            <a:pathLst>
              <a:path w="4391025" h="2628900">
                <a:moveTo>
                  <a:pt x="4369689" y="0"/>
                </a:moveTo>
                <a:lnTo>
                  <a:pt x="21297" y="0"/>
                </a:lnTo>
                <a:lnTo>
                  <a:pt x="13008" y="1672"/>
                </a:lnTo>
                <a:lnTo>
                  <a:pt x="6238" y="6238"/>
                </a:lnTo>
                <a:lnTo>
                  <a:pt x="1674" y="13019"/>
                </a:lnTo>
                <a:lnTo>
                  <a:pt x="0" y="21335"/>
                </a:lnTo>
                <a:lnTo>
                  <a:pt x="0" y="2607564"/>
                </a:lnTo>
                <a:lnTo>
                  <a:pt x="1674" y="2615880"/>
                </a:lnTo>
                <a:lnTo>
                  <a:pt x="6238" y="2622661"/>
                </a:lnTo>
                <a:lnTo>
                  <a:pt x="13008" y="2627227"/>
                </a:lnTo>
                <a:lnTo>
                  <a:pt x="21297" y="2628900"/>
                </a:lnTo>
                <a:lnTo>
                  <a:pt x="4369689" y="2628900"/>
                </a:lnTo>
                <a:lnTo>
                  <a:pt x="4378005" y="2627227"/>
                </a:lnTo>
                <a:lnTo>
                  <a:pt x="4384786" y="2622661"/>
                </a:lnTo>
                <a:lnTo>
                  <a:pt x="4389352" y="2615880"/>
                </a:lnTo>
                <a:lnTo>
                  <a:pt x="4391025" y="2607564"/>
                </a:lnTo>
                <a:lnTo>
                  <a:pt x="4391025" y="21335"/>
                </a:lnTo>
                <a:lnTo>
                  <a:pt x="4389352" y="13019"/>
                </a:lnTo>
                <a:lnTo>
                  <a:pt x="4384786" y="6238"/>
                </a:lnTo>
                <a:lnTo>
                  <a:pt x="4378005" y="1672"/>
                </a:lnTo>
                <a:lnTo>
                  <a:pt x="4369689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15962" y="1746186"/>
            <a:ext cx="3915410" cy="169354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Программное</a:t>
            </a:r>
            <a:r>
              <a:rPr dirty="0" sz="1400" spc="1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обеспечение</a:t>
            </a:r>
            <a:r>
              <a:rPr dirty="0" sz="1400" spc="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(программа,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программное</a:t>
            </a:r>
            <a:r>
              <a:rPr dirty="0" sz="1400" spc="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средство)</a:t>
            </a:r>
            <a:endParaRPr sz="1400">
              <a:latin typeface="Cambria"/>
              <a:cs typeface="Cambria"/>
            </a:endParaRPr>
          </a:p>
          <a:p>
            <a:pPr marL="12700" marR="5080">
              <a:lnSpc>
                <a:spcPct val="136600"/>
              </a:lnSpc>
              <a:spcBef>
                <a:spcPts val="509"/>
              </a:spcBef>
            </a:pP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Упорядоченная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последовательность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инструкций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(кодов)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вычислительного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средства,</a:t>
            </a:r>
            <a:r>
              <a:rPr dirty="0" sz="110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находящаяся</a:t>
            </a:r>
            <a:r>
              <a:rPr dirty="0" sz="11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памяти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этого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средства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представляющая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собой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описание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алгоритма</a:t>
            </a:r>
            <a:r>
              <a:rPr dirty="0" sz="1100" spc="3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управления</a:t>
            </a:r>
            <a:r>
              <a:rPr dirty="0" sz="1100" spc="3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вычислительными</a:t>
            </a:r>
            <a:r>
              <a:rPr dirty="0" sz="1100" spc="2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средствами</a:t>
            </a:r>
            <a:r>
              <a:rPr dirty="0" sz="1100" spc="2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действий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-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данными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48485A"/>
                </a:solidFill>
                <a:latin typeface="Microsoft Sans Serif"/>
                <a:cs typeface="Microsoft Sans Serif"/>
              </a:rPr>
              <a:t>[ГОСТ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53622-2009,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статья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3.8]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114925" y="1638300"/>
            <a:ext cx="4400550" cy="2628900"/>
          </a:xfrm>
          <a:custGeom>
            <a:avLst/>
            <a:gdLst/>
            <a:ahLst/>
            <a:cxnLst/>
            <a:rect l="l" t="t" r="r" b="b"/>
            <a:pathLst>
              <a:path w="4400550" h="2628900">
                <a:moveTo>
                  <a:pt x="4379214" y="0"/>
                </a:moveTo>
                <a:lnTo>
                  <a:pt x="21336" y="0"/>
                </a:lnTo>
                <a:lnTo>
                  <a:pt x="13019" y="1672"/>
                </a:lnTo>
                <a:lnTo>
                  <a:pt x="6238" y="6238"/>
                </a:lnTo>
                <a:lnTo>
                  <a:pt x="1672" y="13019"/>
                </a:lnTo>
                <a:lnTo>
                  <a:pt x="0" y="21335"/>
                </a:lnTo>
                <a:lnTo>
                  <a:pt x="0" y="2607564"/>
                </a:lnTo>
                <a:lnTo>
                  <a:pt x="1672" y="2615880"/>
                </a:lnTo>
                <a:lnTo>
                  <a:pt x="6238" y="2622661"/>
                </a:lnTo>
                <a:lnTo>
                  <a:pt x="13019" y="2627227"/>
                </a:lnTo>
                <a:lnTo>
                  <a:pt x="21336" y="2628900"/>
                </a:lnTo>
                <a:lnTo>
                  <a:pt x="4379214" y="2628900"/>
                </a:lnTo>
                <a:lnTo>
                  <a:pt x="4387530" y="2627227"/>
                </a:lnTo>
                <a:lnTo>
                  <a:pt x="4394311" y="2622661"/>
                </a:lnTo>
                <a:lnTo>
                  <a:pt x="4398877" y="2615880"/>
                </a:lnTo>
                <a:lnTo>
                  <a:pt x="4400550" y="2607564"/>
                </a:lnTo>
                <a:lnTo>
                  <a:pt x="4400550" y="21335"/>
                </a:lnTo>
                <a:lnTo>
                  <a:pt x="4398877" y="13019"/>
                </a:lnTo>
                <a:lnTo>
                  <a:pt x="4394311" y="6238"/>
                </a:lnTo>
                <a:lnTo>
                  <a:pt x="4387530" y="1672"/>
                </a:lnTo>
                <a:lnTo>
                  <a:pt x="4379214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252465" y="1746186"/>
            <a:ext cx="4071620" cy="2379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21080">
              <a:lnSpc>
                <a:spcPct val="107300"/>
              </a:lnSpc>
              <a:spcBef>
                <a:spcPts val="9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Искусственный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интеллект</a:t>
            </a:r>
            <a:r>
              <a:rPr dirty="0" sz="1400" spc="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Cambria"/>
                <a:cs typeface="Cambria"/>
              </a:rPr>
              <a:t>(artificial </a:t>
            </a:r>
            <a:r>
              <a:rPr dirty="0" sz="1400" spc="85">
                <a:solidFill>
                  <a:srgbClr val="48485A"/>
                </a:solidFill>
                <a:latin typeface="Cambria"/>
                <a:cs typeface="Cambria"/>
              </a:rPr>
              <a:t>intelligence)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Комплекс</a:t>
            </a:r>
            <a:r>
              <a:rPr dirty="0" sz="1100" spc="3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технологических</a:t>
            </a:r>
            <a:r>
              <a:rPr dirty="0" sz="110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решений,</a:t>
            </a:r>
            <a:r>
              <a:rPr dirty="0" sz="1100" spc="3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позволяющий</a:t>
            </a:r>
            <a:endParaRPr sz="1100">
              <a:latin typeface="Microsoft Sans Serif"/>
              <a:cs typeface="Microsoft Sans Serif"/>
            </a:endParaRPr>
          </a:p>
          <a:p>
            <a:pPr marL="12700" marR="217170">
              <a:lnSpc>
                <a:spcPct val="136600"/>
              </a:lnSpc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имитировать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когнитивные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функции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человека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(включая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самообучение,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поиск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решений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без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заранее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заданного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алгоритма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достижение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инсайта)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получать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выполнении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конкретных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практически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значимых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задач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обработки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данных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результаты,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сопоставимые,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endParaRPr sz="1100">
              <a:latin typeface="Microsoft Sans Serif"/>
              <a:cs typeface="Microsoft Sans Serif"/>
            </a:endParaRPr>
          </a:p>
          <a:p>
            <a:pPr marL="12700" marR="5080">
              <a:lnSpc>
                <a:spcPts val="1800"/>
              </a:lnSpc>
              <a:spcBef>
                <a:spcPts val="105"/>
              </a:spcBef>
            </a:pP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минимум,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результатами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интеллектуальной</a:t>
            </a:r>
            <a:r>
              <a:rPr dirty="0" sz="110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деятельности человека.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9648825" y="1638300"/>
            <a:ext cx="4391025" cy="2628900"/>
          </a:xfrm>
          <a:custGeom>
            <a:avLst/>
            <a:gdLst/>
            <a:ahLst/>
            <a:cxnLst/>
            <a:rect l="l" t="t" r="r" b="b"/>
            <a:pathLst>
              <a:path w="4391025" h="2628900">
                <a:moveTo>
                  <a:pt x="4369688" y="0"/>
                </a:moveTo>
                <a:lnTo>
                  <a:pt x="21335" y="0"/>
                </a:lnTo>
                <a:lnTo>
                  <a:pt x="13019" y="1672"/>
                </a:lnTo>
                <a:lnTo>
                  <a:pt x="6238" y="6238"/>
                </a:lnTo>
                <a:lnTo>
                  <a:pt x="1672" y="13019"/>
                </a:lnTo>
                <a:lnTo>
                  <a:pt x="0" y="21335"/>
                </a:lnTo>
                <a:lnTo>
                  <a:pt x="0" y="2607564"/>
                </a:lnTo>
                <a:lnTo>
                  <a:pt x="1672" y="2615880"/>
                </a:lnTo>
                <a:lnTo>
                  <a:pt x="6238" y="2622661"/>
                </a:lnTo>
                <a:lnTo>
                  <a:pt x="13019" y="2627227"/>
                </a:lnTo>
                <a:lnTo>
                  <a:pt x="21335" y="2628900"/>
                </a:lnTo>
                <a:lnTo>
                  <a:pt x="4369688" y="2628900"/>
                </a:lnTo>
                <a:lnTo>
                  <a:pt x="4378005" y="2627227"/>
                </a:lnTo>
                <a:lnTo>
                  <a:pt x="4384786" y="2622661"/>
                </a:lnTo>
                <a:lnTo>
                  <a:pt x="4389352" y="2615880"/>
                </a:lnTo>
                <a:lnTo>
                  <a:pt x="4391025" y="2607564"/>
                </a:lnTo>
                <a:lnTo>
                  <a:pt x="4391025" y="21335"/>
                </a:lnTo>
                <a:lnTo>
                  <a:pt x="4389352" y="13019"/>
                </a:lnTo>
                <a:lnTo>
                  <a:pt x="4384786" y="6238"/>
                </a:lnTo>
                <a:lnTo>
                  <a:pt x="4378005" y="1672"/>
                </a:lnTo>
                <a:lnTo>
                  <a:pt x="4369688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9789159" y="1757616"/>
            <a:ext cx="4119245" cy="16884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Примечание</a:t>
            </a:r>
            <a:endParaRPr sz="1400">
              <a:latin typeface="Cambria"/>
              <a:cs typeface="Cambria"/>
            </a:endParaRPr>
          </a:p>
          <a:p>
            <a:pPr marL="12700" marR="5080">
              <a:lnSpc>
                <a:spcPct val="136500"/>
              </a:lnSpc>
              <a:spcBef>
                <a:spcPts val="565"/>
              </a:spcBef>
            </a:pP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Комплекс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технологических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решений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включает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себя 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информационно-коммуникационную</a:t>
            </a:r>
            <a:r>
              <a:rPr dirty="0" sz="1100" spc="2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инфраструктуру,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программное обеспечение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(в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числе,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котором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используются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методы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машинного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обучения),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процессы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сервисы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обработке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данных,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анализу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синтезу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решений. </a:t>
            </a:r>
            <a:r>
              <a:rPr dirty="0" sz="1100" spc="-35">
                <a:solidFill>
                  <a:srgbClr val="48485A"/>
                </a:solidFill>
                <a:latin typeface="Microsoft Sans Serif"/>
                <a:cs typeface="Microsoft Sans Serif"/>
              </a:rPr>
              <a:t>[ГОСТ</a:t>
            </a:r>
            <a:r>
              <a:rPr dirty="0" sz="11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Р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59277-2020,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статья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3.18].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550" y="4429125"/>
            <a:ext cx="42291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2786" rIns="0" bIns="0" rtlCol="0" vert="horz">
            <a:spAutoFit/>
          </a:bodyPr>
          <a:lstStyle/>
          <a:p>
            <a:pPr marL="3175">
              <a:lnSpc>
                <a:spcPct val="100000"/>
              </a:lnSpc>
              <a:spcBef>
                <a:spcPts val="105"/>
              </a:spcBef>
            </a:pPr>
            <a:r>
              <a:rPr dirty="0" sz="3750"/>
              <a:t>Постановление</a:t>
            </a:r>
            <a:r>
              <a:rPr dirty="0" sz="3750" spc="150"/>
              <a:t> </a:t>
            </a:r>
            <a:r>
              <a:rPr dirty="0" sz="3750"/>
              <a:t>Правительства</a:t>
            </a:r>
            <a:r>
              <a:rPr dirty="0" sz="3750" spc="180"/>
              <a:t> </a:t>
            </a:r>
            <a:r>
              <a:rPr dirty="0" sz="3750"/>
              <a:t>России</a:t>
            </a:r>
            <a:r>
              <a:rPr dirty="0" sz="3750" spc="215"/>
              <a:t> </a:t>
            </a:r>
            <a:r>
              <a:rPr dirty="0" sz="3750"/>
              <a:t>от</a:t>
            </a:r>
            <a:r>
              <a:rPr dirty="0" sz="3750" spc="175"/>
              <a:t> </a:t>
            </a:r>
            <a:r>
              <a:rPr dirty="0" sz="3750" spc="135"/>
              <a:t>25</a:t>
            </a:r>
            <a:r>
              <a:rPr dirty="0" sz="3750" spc="175"/>
              <a:t> </a:t>
            </a:r>
            <a:r>
              <a:rPr dirty="0" sz="3750"/>
              <a:t>февраля</a:t>
            </a:r>
            <a:r>
              <a:rPr dirty="0" sz="3750" spc="190"/>
              <a:t> </a:t>
            </a:r>
            <a:r>
              <a:rPr dirty="0" sz="3750" spc="240"/>
              <a:t>2025</a:t>
            </a:r>
            <a:endParaRPr sz="3750"/>
          </a:p>
          <a:p>
            <a:pPr marL="3175">
              <a:lnSpc>
                <a:spcPct val="100000"/>
              </a:lnSpc>
              <a:spcBef>
                <a:spcPts val="225"/>
              </a:spcBef>
            </a:pPr>
            <a:r>
              <a:rPr dirty="0" sz="3750" spc="105"/>
              <a:t>г.</a:t>
            </a:r>
            <a:r>
              <a:rPr dirty="0" sz="3750" spc="275"/>
              <a:t> </a:t>
            </a:r>
            <a:r>
              <a:rPr dirty="0" sz="3750" spc="815"/>
              <a:t>N</a:t>
            </a:r>
            <a:r>
              <a:rPr dirty="0" sz="3750" spc="225"/>
              <a:t> </a:t>
            </a:r>
            <a:r>
              <a:rPr dirty="0" sz="3750" spc="-25"/>
              <a:t>221</a:t>
            </a:r>
            <a:endParaRPr sz="37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0" y="2343150"/>
            <a:ext cx="952500" cy="511492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011426" y="2501201"/>
            <a:ext cx="11636375" cy="47536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Продление</a:t>
            </a:r>
            <a:r>
              <a:rPr dirty="0" sz="185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периода</a:t>
            </a:r>
            <a:endParaRPr sz="1850">
              <a:latin typeface="Cambria"/>
              <a:cs typeface="Cambria"/>
            </a:endParaRPr>
          </a:p>
          <a:p>
            <a:pPr marL="12700" marR="5080">
              <a:lnSpc>
                <a:spcPct val="133500"/>
              </a:lnSpc>
              <a:spcBef>
                <a:spcPts val="850"/>
              </a:spcBef>
            </a:pP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5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31</a:t>
            </a:r>
            <a:r>
              <a:rPr dirty="0" sz="15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августа</a:t>
            </a:r>
            <a:r>
              <a:rPr dirty="0" sz="15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2025</a:t>
            </a:r>
            <a:r>
              <a:rPr dirty="0" sz="15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r>
              <a:rPr dirty="0" sz="15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(включительно)</a:t>
            </a:r>
            <a:r>
              <a:rPr dirty="0" sz="150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продлен</a:t>
            </a:r>
            <a:r>
              <a:rPr dirty="0" sz="15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период,</a:t>
            </a:r>
            <a:r>
              <a:rPr dirty="0" sz="15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течение</a:t>
            </a:r>
            <a:r>
              <a:rPr dirty="0" sz="15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которого</a:t>
            </a:r>
            <a:r>
              <a:rPr dirty="0" sz="15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допускается</a:t>
            </a:r>
            <a:r>
              <a:rPr dirty="0" sz="15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оборот</a:t>
            </a:r>
            <a:r>
              <a:rPr dirty="0" sz="15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5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вывод</a:t>
            </a:r>
            <a:r>
              <a:rPr dirty="0" sz="15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5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оборота </a:t>
            </a: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немаркированных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техсредств</a:t>
            </a:r>
            <a:r>
              <a:rPr dirty="0" sz="15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реабилитации,</a:t>
            </a:r>
            <a:r>
              <a:rPr dirty="0" sz="15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произведенных</a:t>
            </a:r>
            <a:r>
              <a:rPr dirty="0" sz="15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5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5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ввозимых</a:t>
            </a:r>
            <a:r>
              <a:rPr dirty="0" sz="15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(ввезенных)</a:t>
            </a:r>
            <a:r>
              <a:rPr dirty="0" sz="15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нее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(в</a:t>
            </a:r>
            <a:r>
              <a:rPr dirty="0" sz="15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т.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ч.</a:t>
            </a:r>
            <a:r>
              <a:rPr dirty="0" sz="15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5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40">
                <a:solidFill>
                  <a:srgbClr val="48485A"/>
                </a:solidFill>
                <a:latin typeface="Microsoft Sans Serif"/>
                <a:cs typeface="Microsoft Sans Serif"/>
              </a:rPr>
              <a:t>территории </a:t>
            </a:r>
            <a:r>
              <a:rPr dirty="0" sz="1500" spc="-120">
                <a:solidFill>
                  <a:srgbClr val="48485A"/>
                </a:solidFill>
                <a:latin typeface="Microsoft Sans Serif"/>
                <a:cs typeface="Microsoft Sans Serif"/>
              </a:rPr>
              <a:t>ЕАЭС)</a:t>
            </a:r>
            <a:r>
              <a:rPr dirty="0" sz="15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рамках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трансграничной</a:t>
            </a:r>
            <a:r>
              <a:rPr dirty="0" sz="15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торговли</a:t>
            </a:r>
            <a:r>
              <a:rPr dirty="0" sz="15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5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выпуска</a:t>
            </a:r>
            <a:r>
              <a:rPr dirty="0" sz="15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таможенными</a:t>
            </a:r>
            <a:r>
              <a:rPr dirty="0" sz="15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органами</a:t>
            </a:r>
            <a:r>
              <a:rPr dirty="0" sz="1500" spc="95">
                <a:solidFill>
                  <a:srgbClr val="48485A"/>
                </a:solidFill>
                <a:latin typeface="Microsoft Sans Serif"/>
                <a:cs typeface="Microsoft Sans Serif"/>
              </a:rPr>
              <a:t> при</a:t>
            </a:r>
            <a:r>
              <a:rPr dirty="0" sz="15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75">
                <a:solidFill>
                  <a:srgbClr val="48485A"/>
                </a:solidFill>
                <a:latin typeface="Microsoft Sans Serif"/>
                <a:cs typeface="Microsoft Sans Serif"/>
              </a:rPr>
              <a:t>их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помещении</a:t>
            </a:r>
            <a:r>
              <a:rPr dirty="0" sz="15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под</a:t>
            </a:r>
            <a:r>
              <a:rPr dirty="0" sz="15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таможенные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процедуры</a:t>
            </a:r>
            <a:r>
              <a:rPr dirty="0" sz="15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выпуска</a:t>
            </a:r>
            <a:r>
              <a:rPr dirty="0" sz="15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5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внутреннего</a:t>
            </a:r>
            <a:r>
              <a:rPr dirty="0" sz="15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потребления</a:t>
            </a:r>
            <a:r>
              <a:rPr dirty="0" sz="15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5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реимпорта</a:t>
            </a:r>
            <a:r>
              <a:rPr dirty="0" sz="15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(в</a:t>
            </a:r>
            <a:r>
              <a:rPr dirty="0" sz="15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случае</a:t>
            </a:r>
            <a:r>
              <a:rPr dirty="0" sz="15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75">
                <a:solidFill>
                  <a:srgbClr val="48485A"/>
                </a:solidFill>
                <a:latin typeface="Microsoft Sans Serif"/>
                <a:cs typeface="Microsoft Sans Serif"/>
              </a:rPr>
              <a:t>их</a:t>
            </a:r>
            <a:r>
              <a:rPr dirty="0" sz="15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dirty="0" sz="15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вне</a:t>
            </a:r>
            <a:r>
              <a:rPr dirty="0" sz="15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85">
                <a:solidFill>
                  <a:srgbClr val="48485A"/>
                </a:solidFill>
                <a:latin typeface="Microsoft Sans Serif"/>
                <a:cs typeface="Microsoft Sans Serif"/>
              </a:rPr>
              <a:t>РФ)</a:t>
            </a:r>
            <a:r>
              <a:rPr dirty="0" sz="15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500" spc="2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30</a:t>
            </a:r>
            <a:r>
              <a:rPr dirty="0" sz="15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сентября</a:t>
            </a:r>
            <a:r>
              <a:rPr dirty="0" sz="15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2024</a:t>
            </a:r>
            <a:r>
              <a:rPr dirty="0" sz="15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5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Категории</a:t>
            </a:r>
            <a:r>
              <a:rPr dirty="0" sz="1850" spc="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товаров</a:t>
            </a:r>
            <a:endParaRPr sz="18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Речь</a:t>
            </a:r>
            <a:r>
              <a:rPr dirty="0" sz="15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идет</a:t>
            </a:r>
            <a:r>
              <a:rPr dirty="0" sz="15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15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отдельных</a:t>
            </a:r>
            <a:r>
              <a:rPr dirty="0" sz="15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видах</a:t>
            </a:r>
            <a:r>
              <a:rPr dirty="0" sz="1500" spc="2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техсредств</a:t>
            </a:r>
            <a:r>
              <a:rPr dirty="0" sz="1500" spc="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реабилитации,</a:t>
            </a:r>
            <a:r>
              <a:rPr dirty="0" sz="15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подлежащих</a:t>
            </a:r>
            <a:r>
              <a:rPr dirty="0" sz="15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маркировке</a:t>
            </a:r>
            <a:r>
              <a:rPr dirty="0" sz="15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(трости,</a:t>
            </a:r>
            <a:r>
              <a:rPr dirty="0" sz="15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костыли,</a:t>
            </a:r>
            <a:r>
              <a:rPr dirty="0" sz="15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ортезы,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противопролежневые</a:t>
            </a:r>
            <a:r>
              <a:rPr dirty="0" sz="15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матрацы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5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пр.).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Право</a:t>
            </a:r>
            <a:r>
              <a:rPr dirty="0" sz="1850" spc="1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на</a:t>
            </a:r>
            <a:r>
              <a:rPr dirty="0" sz="1850" spc="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маркировку</a:t>
            </a:r>
            <a:endParaRPr sz="1850">
              <a:latin typeface="Cambria"/>
              <a:cs typeface="Cambria"/>
            </a:endParaRPr>
          </a:p>
          <a:p>
            <a:pPr marL="12700" marR="46355">
              <a:lnSpc>
                <a:spcPct val="133600"/>
              </a:lnSpc>
              <a:spcBef>
                <a:spcPts val="844"/>
              </a:spcBef>
            </a:pP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Участники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оборота</a:t>
            </a:r>
            <a:r>
              <a:rPr dirty="0" sz="15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указанных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товаров</a:t>
            </a:r>
            <a:r>
              <a:rPr dirty="0" sz="1500" spc="95">
                <a:solidFill>
                  <a:srgbClr val="48485A"/>
                </a:solidFill>
                <a:latin typeface="Microsoft Sans Serif"/>
                <a:cs typeface="Microsoft Sans Serif"/>
              </a:rPr>
              <a:t> при</a:t>
            </a:r>
            <a:r>
              <a:rPr dirty="0" sz="15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75">
                <a:solidFill>
                  <a:srgbClr val="48485A"/>
                </a:solidFill>
                <a:latin typeface="Microsoft Sans Serif"/>
                <a:cs typeface="Microsoft Sans Serif"/>
              </a:rPr>
              <a:t>наличии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5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состоянию</a:t>
            </a:r>
            <a:r>
              <a:rPr dirty="0" sz="15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5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октября</a:t>
            </a:r>
            <a:r>
              <a:rPr dirty="0" sz="15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2024</a:t>
            </a:r>
            <a:r>
              <a:rPr dirty="0" sz="15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нереализованных</a:t>
            </a:r>
            <a:r>
              <a:rPr dirty="0" sz="15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техсредств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реабилитации,</a:t>
            </a:r>
            <a:r>
              <a:rPr dirty="0" sz="15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произведенных</a:t>
            </a:r>
            <a:r>
              <a:rPr dirty="0" sz="15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5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ввезенных</a:t>
            </a:r>
            <a:r>
              <a:rPr dirty="0" sz="15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нее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введенных</a:t>
            </a:r>
            <a:r>
              <a:rPr dirty="0" sz="15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оборот</a:t>
            </a:r>
            <a:r>
              <a:rPr dirty="0" sz="15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5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30</a:t>
            </a:r>
            <a:r>
              <a:rPr dirty="0" sz="15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сентября</a:t>
            </a:r>
            <a:r>
              <a:rPr dirty="0" sz="15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2024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(включительно),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вправе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осуществлять</a:t>
            </a:r>
            <a:r>
              <a:rPr dirty="0" sz="15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их</a:t>
            </a:r>
            <a:r>
              <a:rPr dirty="0" sz="15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маркировку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5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31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августа</a:t>
            </a:r>
            <a:r>
              <a:rPr dirty="0" sz="15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2025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5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endParaRPr sz="1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52209" y="548425"/>
            <a:ext cx="6155690" cy="9988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400"/>
              </a:lnSpc>
              <a:spcBef>
                <a:spcPts val="100"/>
              </a:spcBef>
            </a:pPr>
            <a:r>
              <a:rPr dirty="0" sz="3000"/>
              <a:t>Сроки</a:t>
            </a:r>
            <a:r>
              <a:rPr dirty="0" sz="3000" spc="75"/>
              <a:t> </a:t>
            </a:r>
            <a:r>
              <a:rPr dirty="0" sz="3000"/>
              <a:t>обязательной</a:t>
            </a:r>
            <a:r>
              <a:rPr dirty="0" sz="3000" spc="130"/>
              <a:t> </a:t>
            </a:r>
            <a:r>
              <a:rPr dirty="0" sz="3000"/>
              <a:t>маркировки</a:t>
            </a:r>
            <a:r>
              <a:rPr dirty="0" sz="3000" spc="110"/>
              <a:t> </a:t>
            </a:r>
            <a:r>
              <a:rPr dirty="0" sz="3000" spc="-50"/>
              <a:t>в </a:t>
            </a:r>
            <a:r>
              <a:rPr dirty="0" sz="3000"/>
              <a:t>системе</a:t>
            </a:r>
            <a:r>
              <a:rPr dirty="0" sz="3000" spc="125"/>
              <a:t> </a:t>
            </a:r>
            <a:r>
              <a:rPr dirty="0" sz="3000"/>
              <a:t>Честного</a:t>
            </a:r>
            <a:r>
              <a:rPr dirty="0" sz="3000" spc="145"/>
              <a:t> </a:t>
            </a:r>
            <a:r>
              <a:rPr dirty="0" sz="3000" spc="-10"/>
              <a:t>ЗНАКа</a:t>
            </a:r>
            <a:endParaRPr sz="3000"/>
          </a:p>
        </p:txBody>
      </p:sp>
      <p:grpSp>
        <p:nvGrpSpPr>
          <p:cNvPr id="4" name="object 4" descr=""/>
          <p:cNvGrpSpPr/>
          <p:nvPr/>
        </p:nvGrpSpPr>
        <p:grpSpPr>
          <a:xfrm>
            <a:off x="6257925" y="1809750"/>
            <a:ext cx="790575" cy="3733800"/>
            <a:chOff x="6257925" y="1809750"/>
            <a:chExt cx="790575" cy="3733800"/>
          </a:xfrm>
        </p:grpSpPr>
        <p:sp>
          <p:nvSpPr>
            <p:cNvPr id="5" name="object 5" descr=""/>
            <p:cNvSpPr/>
            <p:nvPr/>
          </p:nvSpPr>
          <p:spPr>
            <a:xfrm>
              <a:off x="6438900" y="1809749"/>
              <a:ext cx="609600" cy="3733800"/>
            </a:xfrm>
            <a:custGeom>
              <a:avLst/>
              <a:gdLst/>
              <a:ahLst/>
              <a:cxnLst/>
              <a:rect l="l" t="t" r="r" b="b"/>
              <a:pathLst>
                <a:path w="609600" h="3733800">
                  <a:moveTo>
                    <a:pt x="19050" y="4318"/>
                  </a:moveTo>
                  <a:lnTo>
                    <a:pt x="14732" y="0"/>
                  </a:lnTo>
                  <a:lnTo>
                    <a:pt x="4318" y="0"/>
                  </a:lnTo>
                  <a:lnTo>
                    <a:pt x="0" y="4318"/>
                  </a:lnTo>
                  <a:lnTo>
                    <a:pt x="0" y="9525"/>
                  </a:lnTo>
                  <a:lnTo>
                    <a:pt x="0" y="3729482"/>
                  </a:lnTo>
                  <a:lnTo>
                    <a:pt x="4318" y="3733800"/>
                  </a:lnTo>
                  <a:lnTo>
                    <a:pt x="14732" y="3733800"/>
                  </a:lnTo>
                  <a:lnTo>
                    <a:pt x="19050" y="3729482"/>
                  </a:lnTo>
                  <a:lnTo>
                    <a:pt x="19050" y="4318"/>
                  </a:lnTo>
                  <a:close/>
                </a:path>
                <a:path w="609600" h="3733800">
                  <a:moveTo>
                    <a:pt x="609600" y="339725"/>
                  </a:moveTo>
                  <a:lnTo>
                    <a:pt x="603250" y="333375"/>
                  </a:lnTo>
                  <a:lnTo>
                    <a:pt x="149225" y="333375"/>
                  </a:lnTo>
                  <a:lnTo>
                    <a:pt x="142875" y="339725"/>
                  </a:lnTo>
                  <a:lnTo>
                    <a:pt x="142875" y="347599"/>
                  </a:lnTo>
                  <a:lnTo>
                    <a:pt x="142875" y="355600"/>
                  </a:lnTo>
                  <a:lnTo>
                    <a:pt x="149225" y="361950"/>
                  </a:lnTo>
                  <a:lnTo>
                    <a:pt x="603250" y="361950"/>
                  </a:lnTo>
                  <a:lnTo>
                    <a:pt x="609600" y="355600"/>
                  </a:lnTo>
                  <a:lnTo>
                    <a:pt x="609600" y="339725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57925" y="1981200"/>
              <a:ext cx="352425" cy="352425"/>
            </a:xfrm>
            <a:custGeom>
              <a:avLst/>
              <a:gdLst/>
              <a:ahLst/>
              <a:cxnLst/>
              <a:rect l="l" t="t" r="r" b="b"/>
              <a:pathLst>
                <a:path w="352425" h="352425">
                  <a:moveTo>
                    <a:pt x="328929" y="0"/>
                  </a:moveTo>
                  <a:lnTo>
                    <a:pt x="23495" y="0"/>
                  </a:lnTo>
                  <a:lnTo>
                    <a:pt x="14358" y="1849"/>
                  </a:lnTo>
                  <a:lnTo>
                    <a:pt x="6889" y="6889"/>
                  </a:lnTo>
                  <a:lnTo>
                    <a:pt x="1849" y="14358"/>
                  </a:lnTo>
                  <a:lnTo>
                    <a:pt x="0" y="23495"/>
                  </a:lnTo>
                  <a:lnTo>
                    <a:pt x="0" y="328929"/>
                  </a:lnTo>
                  <a:lnTo>
                    <a:pt x="1849" y="338066"/>
                  </a:lnTo>
                  <a:lnTo>
                    <a:pt x="6889" y="345535"/>
                  </a:lnTo>
                  <a:lnTo>
                    <a:pt x="14358" y="350575"/>
                  </a:lnTo>
                  <a:lnTo>
                    <a:pt x="23495" y="352425"/>
                  </a:lnTo>
                  <a:lnTo>
                    <a:pt x="328929" y="352425"/>
                  </a:lnTo>
                  <a:lnTo>
                    <a:pt x="338066" y="350575"/>
                  </a:lnTo>
                  <a:lnTo>
                    <a:pt x="345535" y="345535"/>
                  </a:lnTo>
                  <a:lnTo>
                    <a:pt x="350575" y="338066"/>
                  </a:lnTo>
                  <a:lnTo>
                    <a:pt x="352425" y="328929"/>
                  </a:lnTo>
                  <a:lnTo>
                    <a:pt x="352425" y="23495"/>
                  </a:lnTo>
                  <a:lnTo>
                    <a:pt x="350575" y="14358"/>
                  </a:lnTo>
                  <a:lnTo>
                    <a:pt x="345535" y="6889"/>
                  </a:lnTo>
                  <a:lnTo>
                    <a:pt x="338066" y="1849"/>
                  </a:lnTo>
                  <a:lnTo>
                    <a:pt x="328929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375653" y="1944687"/>
            <a:ext cx="1276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5">
                <a:solidFill>
                  <a:srgbClr val="48485A"/>
                </a:solidFill>
                <a:latin typeface="Cambria"/>
                <a:cs typeface="Cambria"/>
              </a:rPr>
              <a:t>1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201534" y="1944370"/>
            <a:ext cx="6605270" cy="1096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48485A"/>
                </a:solidFill>
                <a:latin typeface="Cambria"/>
                <a:cs typeface="Cambria"/>
              </a:rPr>
              <a:t>1</a:t>
            </a:r>
            <a:r>
              <a:rPr dirty="0" sz="1500" spc="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>
                <a:solidFill>
                  <a:srgbClr val="48485A"/>
                </a:solidFill>
                <a:latin typeface="Cambria"/>
                <a:cs typeface="Cambria"/>
              </a:rPr>
              <a:t>октября</a:t>
            </a:r>
            <a:r>
              <a:rPr dirty="0" sz="1500" spc="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 spc="135">
                <a:solidFill>
                  <a:srgbClr val="48485A"/>
                </a:solidFill>
                <a:latin typeface="Cambria"/>
                <a:cs typeface="Cambria"/>
              </a:rPr>
              <a:t>2023</a:t>
            </a:r>
            <a:r>
              <a:rPr dirty="0" sz="1500" spc="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 spc="-20">
                <a:solidFill>
                  <a:srgbClr val="48485A"/>
                </a:solidFill>
                <a:latin typeface="Cambria"/>
                <a:cs typeface="Cambria"/>
              </a:rPr>
              <a:t>года</a:t>
            </a:r>
            <a:endParaRPr sz="1500">
              <a:latin typeface="Cambria"/>
              <a:cs typeface="Cambria"/>
            </a:endParaRPr>
          </a:p>
          <a:p>
            <a:pPr marL="12700" marR="5080">
              <a:lnSpc>
                <a:spcPct val="140800"/>
              </a:lnSpc>
              <a:spcBef>
                <a:spcPts val="625"/>
              </a:spcBef>
            </a:pP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Маркировка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становится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обязательной</a:t>
            </a:r>
            <a:r>
              <a:rPr dirty="0" sz="12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категории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обеззараживателей</a:t>
            </a:r>
            <a:r>
              <a:rPr dirty="0" sz="12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очистителей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воздуха,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обуви</a:t>
            </a:r>
            <a:r>
              <a:rPr dirty="0" sz="12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ортопедической</a:t>
            </a:r>
            <a:r>
              <a:rPr dirty="0" sz="12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вкладных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корригирующих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элементов</a:t>
            </a:r>
            <a:r>
              <a:rPr dirty="0" sz="12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ортопедической</a:t>
            </a:r>
            <a:r>
              <a:rPr dirty="0" sz="12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обуви.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257925" y="3524250"/>
            <a:ext cx="790575" cy="352425"/>
            <a:chOff x="6257925" y="3524250"/>
            <a:chExt cx="790575" cy="352425"/>
          </a:xfrm>
        </p:grpSpPr>
        <p:sp>
          <p:nvSpPr>
            <p:cNvPr id="10" name="object 10" descr=""/>
            <p:cNvSpPr/>
            <p:nvPr/>
          </p:nvSpPr>
          <p:spPr>
            <a:xfrm>
              <a:off x="6581775" y="3686175"/>
              <a:ext cx="466725" cy="28575"/>
            </a:xfrm>
            <a:custGeom>
              <a:avLst/>
              <a:gdLst/>
              <a:ahLst/>
              <a:cxnLst/>
              <a:rect l="l" t="t" r="r" b="b"/>
              <a:pathLst>
                <a:path w="466725" h="28575">
                  <a:moveTo>
                    <a:pt x="460375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224"/>
                  </a:lnTo>
                  <a:lnTo>
                    <a:pt x="0" y="22225"/>
                  </a:lnTo>
                  <a:lnTo>
                    <a:pt x="6350" y="28575"/>
                  </a:lnTo>
                  <a:lnTo>
                    <a:pt x="460375" y="28575"/>
                  </a:lnTo>
                  <a:lnTo>
                    <a:pt x="466725" y="22225"/>
                  </a:lnTo>
                  <a:lnTo>
                    <a:pt x="466725" y="6350"/>
                  </a:lnTo>
                  <a:lnTo>
                    <a:pt x="460375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257925" y="3524250"/>
              <a:ext cx="352425" cy="352425"/>
            </a:xfrm>
            <a:custGeom>
              <a:avLst/>
              <a:gdLst/>
              <a:ahLst/>
              <a:cxnLst/>
              <a:rect l="l" t="t" r="r" b="b"/>
              <a:pathLst>
                <a:path w="352425" h="352425">
                  <a:moveTo>
                    <a:pt x="328929" y="0"/>
                  </a:moveTo>
                  <a:lnTo>
                    <a:pt x="23495" y="0"/>
                  </a:lnTo>
                  <a:lnTo>
                    <a:pt x="14358" y="1849"/>
                  </a:lnTo>
                  <a:lnTo>
                    <a:pt x="6889" y="6889"/>
                  </a:lnTo>
                  <a:lnTo>
                    <a:pt x="1849" y="14358"/>
                  </a:lnTo>
                  <a:lnTo>
                    <a:pt x="0" y="23495"/>
                  </a:lnTo>
                  <a:lnTo>
                    <a:pt x="0" y="328929"/>
                  </a:lnTo>
                  <a:lnTo>
                    <a:pt x="1849" y="338066"/>
                  </a:lnTo>
                  <a:lnTo>
                    <a:pt x="6889" y="345535"/>
                  </a:lnTo>
                  <a:lnTo>
                    <a:pt x="14358" y="350575"/>
                  </a:lnTo>
                  <a:lnTo>
                    <a:pt x="23495" y="352425"/>
                  </a:lnTo>
                  <a:lnTo>
                    <a:pt x="328929" y="352425"/>
                  </a:lnTo>
                  <a:lnTo>
                    <a:pt x="338066" y="350575"/>
                  </a:lnTo>
                  <a:lnTo>
                    <a:pt x="345535" y="345535"/>
                  </a:lnTo>
                  <a:lnTo>
                    <a:pt x="350575" y="338066"/>
                  </a:lnTo>
                  <a:lnTo>
                    <a:pt x="352425" y="328929"/>
                  </a:lnTo>
                  <a:lnTo>
                    <a:pt x="352425" y="23495"/>
                  </a:lnTo>
                  <a:lnTo>
                    <a:pt x="350575" y="14358"/>
                  </a:lnTo>
                  <a:lnTo>
                    <a:pt x="345535" y="6889"/>
                  </a:lnTo>
                  <a:lnTo>
                    <a:pt x="338066" y="1849"/>
                  </a:lnTo>
                  <a:lnTo>
                    <a:pt x="328929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355715" y="3489578"/>
            <a:ext cx="1663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0">
                <a:solidFill>
                  <a:srgbClr val="48485A"/>
                </a:solidFill>
                <a:latin typeface="Cambria"/>
                <a:cs typeface="Cambria"/>
              </a:rPr>
              <a:t>2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201534" y="3488372"/>
            <a:ext cx="592836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48485A"/>
                </a:solidFill>
                <a:latin typeface="Cambria"/>
                <a:cs typeface="Cambria"/>
              </a:rPr>
              <a:t>1</a:t>
            </a:r>
            <a:r>
              <a:rPr dirty="0" sz="1500" spc="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>
                <a:solidFill>
                  <a:srgbClr val="48485A"/>
                </a:solidFill>
                <a:latin typeface="Cambria"/>
                <a:cs typeface="Cambria"/>
              </a:rPr>
              <a:t>марта</a:t>
            </a:r>
            <a:r>
              <a:rPr dirty="0" sz="1500" spc="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 spc="120">
                <a:solidFill>
                  <a:srgbClr val="48485A"/>
                </a:solidFill>
                <a:latin typeface="Cambria"/>
                <a:cs typeface="Cambria"/>
              </a:rPr>
              <a:t>2024</a:t>
            </a:r>
            <a:r>
              <a:rPr dirty="0" sz="1500" spc="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 spc="-20">
                <a:solidFill>
                  <a:srgbClr val="48485A"/>
                </a:solidFill>
                <a:latin typeface="Cambria"/>
                <a:cs typeface="Cambria"/>
              </a:rPr>
              <a:t>года</a:t>
            </a:r>
            <a:endParaRPr sz="1500">
              <a:latin typeface="Cambria"/>
              <a:cs typeface="Cambria"/>
            </a:endParaRPr>
          </a:p>
          <a:p>
            <a:pPr marL="12700" marR="5080">
              <a:lnSpc>
                <a:spcPct val="140800"/>
              </a:lnSpc>
              <a:spcBef>
                <a:spcPts val="630"/>
              </a:spcBef>
            </a:pP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Маркировка</a:t>
            </a:r>
            <a:r>
              <a:rPr dirty="0" sz="12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становится</a:t>
            </a:r>
            <a:r>
              <a:rPr dirty="0" sz="12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обязательной</a:t>
            </a:r>
            <a:r>
              <a:rPr dirty="0" sz="120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остальных</a:t>
            </a:r>
            <a:r>
              <a:rPr dirty="0" sz="12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видов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2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подлежащих</a:t>
            </a:r>
            <a:r>
              <a:rPr dirty="0" sz="1200" spc="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обязательной</a:t>
            </a:r>
            <a:r>
              <a:rPr dirty="0" sz="12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маркировке.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257925" y="4819650"/>
            <a:ext cx="790575" cy="352425"/>
            <a:chOff x="6257925" y="4819650"/>
            <a:chExt cx="790575" cy="352425"/>
          </a:xfrm>
        </p:grpSpPr>
        <p:sp>
          <p:nvSpPr>
            <p:cNvPr id="15" name="object 15" descr=""/>
            <p:cNvSpPr/>
            <p:nvPr/>
          </p:nvSpPr>
          <p:spPr>
            <a:xfrm>
              <a:off x="6581775" y="4981575"/>
              <a:ext cx="466725" cy="28575"/>
            </a:xfrm>
            <a:custGeom>
              <a:avLst/>
              <a:gdLst/>
              <a:ahLst/>
              <a:cxnLst/>
              <a:rect l="l" t="t" r="r" b="b"/>
              <a:pathLst>
                <a:path w="466725" h="28575">
                  <a:moveTo>
                    <a:pt x="460375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224"/>
                  </a:lnTo>
                  <a:lnTo>
                    <a:pt x="0" y="22225"/>
                  </a:lnTo>
                  <a:lnTo>
                    <a:pt x="6350" y="28575"/>
                  </a:lnTo>
                  <a:lnTo>
                    <a:pt x="460375" y="28575"/>
                  </a:lnTo>
                  <a:lnTo>
                    <a:pt x="466725" y="22225"/>
                  </a:lnTo>
                  <a:lnTo>
                    <a:pt x="466725" y="6350"/>
                  </a:lnTo>
                  <a:lnTo>
                    <a:pt x="460375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257925" y="4819650"/>
              <a:ext cx="352425" cy="352425"/>
            </a:xfrm>
            <a:custGeom>
              <a:avLst/>
              <a:gdLst/>
              <a:ahLst/>
              <a:cxnLst/>
              <a:rect l="l" t="t" r="r" b="b"/>
              <a:pathLst>
                <a:path w="352425" h="352425">
                  <a:moveTo>
                    <a:pt x="328929" y="0"/>
                  </a:moveTo>
                  <a:lnTo>
                    <a:pt x="23495" y="0"/>
                  </a:lnTo>
                  <a:lnTo>
                    <a:pt x="14358" y="1849"/>
                  </a:lnTo>
                  <a:lnTo>
                    <a:pt x="6889" y="6889"/>
                  </a:lnTo>
                  <a:lnTo>
                    <a:pt x="1849" y="14358"/>
                  </a:lnTo>
                  <a:lnTo>
                    <a:pt x="0" y="23495"/>
                  </a:lnTo>
                  <a:lnTo>
                    <a:pt x="0" y="328930"/>
                  </a:lnTo>
                  <a:lnTo>
                    <a:pt x="1849" y="338066"/>
                  </a:lnTo>
                  <a:lnTo>
                    <a:pt x="6889" y="345535"/>
                  </a:lnTo>
                  <a:lnTo>
                    <a:pt x="14358" y="350575"/>
                  </a:lnTo>
                  <a:lnTo>
                    <a:pt x="23495" y="352425"/>
                  </a:lnTo>
                  <a:lnTo>
                    <a:pt x="328929" y="352425"/>
                  </a:lnTo>
                  <a:lnTo>
                    <a:pt x="338066" y="350575"/>
                  </a:lnTo>
                  <a:lnTo>
                    <a:pt x="345535" y="345535"/>
                  </a:lnTo>
                  <a:lnTo>
                    <a:pt x="350575" y="338066"/>
                  </a:lnTo>
                  <a:lnTo>
                    <a:pt x="352425" y="328930"/>
                  </a:lnTo>
                  <a:lnTo>
                    <a:pt x="352425" y="23495"/>
                  </a:lnTo>
                  <a:lnTo>
                    <a:pt x="350575" y="14358"/>
                  </a:lnTo>
                  <a:lnTo>
                    <a:pt x="345535" y="6889"/>
                  </a:lnTo>
                  <a:lnTo>
                    <a:pt x="338066" y="1849"/>
                  </a:lnTo>
                  <a:lnTo>
                    <a:pt x="328929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355715" y="4785677"/>
            <a:ext cx="1670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>
                <a:solidFill>
                  <a:srgbClr val="48485A"/>
                </a:solidFill>
                <a:latin typeface="Cambria"/>
                <a:cs typeface="Cambria"/>
              </a:rPr>
              <a:t>3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201534" y="4785042"/>
            <a:ext cx="5815330" cy="591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48485A"/>
                </a:solidFill>
                <a:latin typeface="Cambria"/>
                <a:cs typeface="Cambria"/>
              </a:rPr>
              <a:t>1</a:t>
            </a:r>
            <a:r>
              <a:rPr dirty="0" sz="1500" spc="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>
                <a:solidFill>
                  <a:srgbClr val="48485A"/>
                </a:solidFill>
                <a:latin typeface="Cambria"/>
                <a:cs typeface="Cambria"/>
              </a:rPr>
              <a:t>марта</a:t>
            </a:r>
            <a:r>
              <a:rPr dirty="0" sz="150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 spc="114">
                <a:solidFill>
                  <a:srgbClr val="48485A"/>
                </a:solidFill>
                <a:latin typeface="Cambria"/>
                <a:cs typeface="Cambria"/>
              </a:rPr>
              <a:t>2025</a:t>
            </a:r>
            <a:r>
              <a:rPr dirty="0" sz="1500" spc="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 spc="-20">
                <a:solidFill>
                  <a:srgbClr val="48485A"/>
                </a:solidFill>
                <a:latin typeface="Cambria"/>
                <a:cs typeface="Cambria"/>
              </a:rPr>
              <a:t>года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Маркировка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становится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обязательной</a:t>
            </a:r>
            <a:r>
              <a:rPr dirty="0" sz="12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категории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перчаток</a:t>
            </a:r>
            <a:r>
              <a:rPr dirty="0" sz="12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252209" y="5671311"/>
            <a:ext cx="7386320" cy="196468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35"/>
              </a:spcBef>
            </a:pP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Товары,</a:t>
            </a:r>
            <a:r>
              <a:rPr dirty="0" sz="12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подлежащие</a:t>
            </a:r>
            <a:r>
              <a:rPr dirty="0" sz="12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маркировке</a:t>
            </a:r>
            <a:r>
              <a:rPr dirty="0" sz="12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включают</a:t>
            </a:r>
            <a:r>
              <a:rPr dirty="0" sz="12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обеззараживатели-очистители</a:t>
            </a:r>
            <a:r>
              <a:rPr dirty="0" sz="12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воздуха,</a:t>
            </a:r>
            <a:r>
              <a:rPr dirty="0" sz="1200" spc="2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обувь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ортопедическую,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аппараты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слуховые,</a:t>
            </a:r>
            <a:r>
              <a:rPr dirty="0" sz="12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стенты</a:t>
            </a:r>
            <a:r>
              <a:rPr dirty="0" sz="12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коронарные,</a:t>
            </a:r>
            <a:r>
              <a:rPr dirty="0" sz="12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компьютерные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томографы,</a:t>
            </a:r>
            <a:r>
              <a:rPr dirty="0" sz="12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санитарно-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гигиенические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недержании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медицинские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перчатки.</a:t>
            </a:r>
            <a:endParaRPr sz="1200">
              <a:latin typeface="Microsoft Sans Serif"/>
              <a:cs typeface="Microsoft Sans Serif"/>
            </a:endParaRPr>
          </a:p>
          <a:p>
            <a:pPr marL="12700" marR="111125">
              <a:lnSpc>
                <a:spcPct val="139100"/>
              </a:lnSpc>
              <a:spcBef>
                <a:spcPts val="1250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Важно!</a:t>
            </a:r>
            <a:r>
              <a:rPr dirty="0" sz="12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Товар</a:t>
            </a:r>
            <a:r>
              <a:rPr dirty="0" sz="12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должен</a:t>
            </a:r>
            <a:r>
              <a:rPr dirty="0" sz="120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обладать</a:t>
            </a:r>
            <a:r>
              <a:rPr dirty="0" sz="120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регистрационным</a:t>
            </a:r>
            <a:r>
              <a:rPr dirty="0" sz="12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удостоверением</a:t>
            </a:r>
            <a:r>
              <a:rPr dirty="0" sz="12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55">
                <a:solidFill>
                  <a:srgbClr val="48485A"/>
                </a:solidFill>
                <a:latin typeface="Microsoft Sans Serif"/>
                <a:cs typeface="Microsoft Sans Serif"/>
              </a:rPr>
              <a:t>(РУ).</a:t>
            </a:r>
            <a:r>
              <a:rPr dirty="0" sz="12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определения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обязательности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маркировки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 помимо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указанных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кодов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ТН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5">
                <a:solidFill>
                  <a:srgbClr val="48485A"/>
                </a:solidFill>
                <a:latin typeface="Microsoft Sans Serif"/>
                <a:cs typeface="Microsoft Sans Serif"/>
              </a:rPr>
              <a:t>ВЭД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0">
                <a:solidFill>
                  <a:srgbClr val="48485A"/>
                </a:solidFill>
                <a:latin typeface="Microsoft Sans Serif"/>
                <a:cs typeface="Microsoft Sans Serif"/>
              </a:rPr>
              <a:t>ЕАЭС</a:t>
            </a:r>
            <a:r>
              <a:rPr dirty="0" sz="12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0">
                <a:solidFill>
                  <a:srgbClr val="48485A"/>
                </a:solidFill>
                <a:latin typeface="Microsoft Sans Serif"/>
                <a:cs typeface="Microsoft Sans Serif"/>
              </a:rPr>
              <a:t>ОКПД</a:t>
            </a:r>
            <a:r>
              <a:rPr dirty="0" sz="12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2,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дополнительно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следует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руководствоваться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кодом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вида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номенклатурной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классификацией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414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00"/>
              <a:t>Решение</a:t>
            </a:r>
            <a:r>
              <a:rPr dirty="0" sz="2900" spc="65"/>
              <a:t> </a:t>
            </a:r>
            <a:r>
              <a:rPr dirty="0" sz="2900"/>
              <a:t>Управления</a:t>
            </a:r>
            <a:r>
              <a:rPr dirty="0" sz="2900" spc="65"/>
              <a:t> </a:t>
            </a:r>
            <a:r>
              <a:rPr dirty="0" sz="2900"/>
              <a:t>Федеральной</a:t>
            </a:r>
            <a:r>
              <a:rPr dirty="0" sz="2900" spc="70"/>
              <a:t> </a:t>
            </a:r>
            <a:r>
              <a:rPr dirty="0" sz="2900"/>
              <a:t>антимонопольной</a:t>
            </a:r>
            <a:r>
              <a:rPr dirty="0" sz="2900" spc="70"/>
              <a:t> </a:t>
            </a:r>
            <a:r>
              <a:rPr dirty="0" sz="2900"/>
              <a:t>службы</a:t>
            </a:r>
            <a:r>
              <a:rPr dirty="0" sz="2900" spc="75"/>
              <a:t> </a:t>
            </a:r>
            <a:r>
              <a:rPr dirty="0" sz="2900"/>
              <a:t>по</a:t>
            </a:r>
            <a:r>
              <a:rPr dirty="0" sz="2900" spc="90"/>
              <a:t> </a:t>
            </a:r>
            <a:r>
              <a:rPr dirty="0" sz="2900"/>
              <a:t>Москве</a:t>
            </a:r>
            <a:r>
              <a:rPr dirty="0" sz="2900" spc="100"/>
              <a:t> </a:t>
            </a:r>
            <a:r>
              <a:rPr dirty="0" sz="2900" spc="-25"/>
              <a:t>от</a:t>
            </a:r>
            <a:endParaRPr sz="2900"/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00"/>
              <a:t>13</a:t>
            </a:r>
            <a:r>
              <a:rPr dirty="0" sz="2900" spc="155"/>
              <a:t> </a:t>
            </a:r>
            <a:r>
              <a:rPr dirty="0" sz="2900"/>
              <a:t>февраля</a:t>
            </a:r>
            <a:r>
              <a:rPr dirty="0" sz="2900" spc="125"/>
              <a:t> </a:t>
            </a:r>
            <a:r>
              <a:rPr dirty="0" sz="2900" spc="210"/>
              <a:t>2025</a:t>
            </a:r>
            <a:r>
              <a:rPr dirty="0" sz="2900" spc="175"/>
              <a:t> </a:t>
            </a:r>
            <a:r>
              <a:rPr dirty="0" sz="2900"/>
              <a:t>года</a:t>
            </a:r>
            <a:r>
              <a:rPr dirty="0" sz="2900" spc="175"/>
              <a:t> </a:t>
            </a:r>
            <a:r>
              <a:rPr dirty="0" sz="2900">
                <a:latin typeface="Times New Roman"/>
                <a:cs typeface="Times New Roman"/>
              </a:rPr>
              <a:t>№</a:t>
            </a:r>
            <a:r>
              <a:rPr dirty="0" sz="2900" spc="45">
                <a:latin typeface="Times New Roman"/>
                <a:cs typeface="Times New Roman"/>
              </a:rPr>
              <a:t> </a:t>
            </a:r>
            <a:r>
              <a:rPr dirty="0" sz="2900" spc="60"/>
              <a:t>077/10/104-</a:t>
            </a:r>
            <a:r>
              <a:rPr dirty="0" sz="2900" spc="145"/>
              <a:t>1606/2025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90575" y="1914525"/>
            <a:ext cx="2181225" cy="1314450"/>
          </a:xfrm>
          <a:custGeom>
            <a:avLst/>
            <a:gdLst/>
            <a:ahLst/>
            <a:cxnLst/>
            <a:rect l="l" t="t" r="r" b="b"/>
            <a:pathLst>
              <a:path w="2181225" h="1314450">
                <a:moveTo>
                  <a:pt x="2159254" y="0"/>
                </a:moveTo>
                <a:lnTo>
                  <a:pt x="22009" y="0"/>
                </a:lnTo>
                <a:lnTo>
                  <a:pt x="13442" y="1736"/>
                </a:lnTo>
                <a:lnTo>
                  <a:pt x="6446" y="6461"/>
                </a:lnTo>
                <a:lnTo>
                  <a:pt x="1729" y="13448"/>
                </a:lnTo>
                <a:lnTo>
                  <a:pt x="0" y="21971"/>
                </a:lnTo>
                <a:lnTo>
                  <a:pt x="0" y="1292478"/>
                </a:lnTo>
                <a:lnTo>
                  <a:pt x="1729" y="1301001"/>
                </a:lnTo>
                <a:lnTo>
                  <a:pt x="6446" y="1307988"/>
                </a:lnTo>
                <a:lnTo>
                  <a:pt x="13442" y="1312713"/>
                </a:lnTo>
                <a:lnTo>
                  <a:pt x="22009" y="1314450"/>
                </a:lnTo>
                <a:lnTo>
                  <a:pt x="2159254" y="1314450"/>
                </a:lnTo>
                <a:lnTo>
                  <a:pt x="2167776" y="1312713"/>
                </a:lnTo>
                <a:lnTo>
                  <a:pt x="2174763" y="1307988"/>
                </a:lnTo>
                <a:lnTo>
                  <a:pt x="2179488" y="1301001"/>
                </a:lnTo>
                <a:lnTo>
                  <a:pt x="2181225" y="1292478"/>
                </a:lnTo>
                <a:lnTo>
                  <a:pt x="2181225" y="21971"/>
                </a:lnTo>
                <a:lnTo>
                  <a:pt x="2179488" y="13448"/>
                </a:lnTo>
                <a:lnTo>
                  <a:pt x="2174763" y="6461"/>
                </a:lnTo>
                <a:lnTo>
                  <a:pt x="2167776" y="1736"/>
                </a:lnTo>
                <a:lnTo>
                  <a:pt x="2159254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824101" y="2481262"/>
            <a:ext cx="11493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114">
                <a:solidFill>
                  <a:srgbClr val="48485A"/>
                </a:solidFill>
                <a:latin typeface="Cambria"/>
                <a:cs typeface="Cambria"/>
              </a:rPr>
              <a:t>1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104133" y="2040191"/>
            <a:ext cx="1799589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Обстоятельства</a:t>
            </a:r>
            <a:r>
              <a:rPr dirty="0" sz="1400" spc="4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Cambria"/>
                <a:cs typeface="Cambria"/>
              </a:rPr>
              <a:t>дела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104133" y="2340292"/>
            <a:ext cx="10598150" cy="750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2300"/>
              </a:lnSpc>
              <a:spcBef>
                <a:spcPts val="95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решении</a:t>
            </a:r>
            <a:r>
              <a:rPr dirty="0" sz="11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рассмотрено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обращение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государственного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заказчика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70">
                <a:solidFill>
                  <a:srgbClr val="48485A"/>
                </a:solidFill>
                <a:latin typeface="Microsoft Sans Serif"/>
                <a:cs typeface="Microsoft Sans Serif"/>
              </a:rPr>
              <a:t>—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ГБУЗ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«ПКБ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4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им.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П.Б.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Ганнушкина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ДЗМ»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включении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сведений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отношении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ИП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Самойленко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А.А.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реестр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недобросовестных поставщиков.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Основанием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обращения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стало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одностороннее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расторжение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</a:t>
            </a:r>
            <a:r>
              <a:rPr dirty="0" sz="11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101/24-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ПБ4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17.09.2024,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заключённого</a:t>
            </a:r>
            <a:r>
              <a:rPr dirty="0" sz="11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поставку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санитарно-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гигиенических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(трусов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недержании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мочи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взрослых).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038475" y="3228975"/>
            <a:ext cx="10725150" cy="9525"/>
          </a:xfrm>
          <a:custGeom>
            <a:avLst/>
            <a:gdLst/>
            <a:ahLst/>
            <a:cxnLst/>
            <a:rect l="l" t="t" r="r" b="b"/>
            <a:pathLst>
              <a:path w="10725150" h="9525">
                <a:moveTo>
                  <a:pt x="10722991" y="0"/>
                </a:moveTo>
                <a:lnTo>
                  <a:pt x="2158" y="0"/>
                </a:lnTo>
                <a:lnTo>
                  <a:pt x="0" y="2159"/>
                </a:lnTo>
                <a:lnTo>
                  <a:pt x="0" y="4699"/>
                </a:lnTo>
                <a:lnTo>
                  <a:pt x="0" y="7365"/>
                </a:lnTo>
                <a:lnTo>
                  <a:pt x="2158" y="9525"/>
                </a:lnTo>
                <a:lnTo>
                  <a:pt x="10722991" y="9525"/>
                </a:lnTo>
                <a:lnTo>
                  <a:pt x="10725150" y="7365"/>
                </a:lnTo>
                <a:lnTo>
                  <a:pt x="10725150" y="2159"/>
                </a:lnTo>
                <a:lnTo>
                  <a:pt x="10722991" y="0"/>
                </a:lnTo>
                <a:close/>
              </a:path>
            </a:pathLst>
          </a:custGeom>
          <a:solidFill>
            <a:srgbClr val="D0CE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790575" y="3305175"/>
            <a:ext cx="4352925" cy="1323975"/>
          </a:xfrm>
          <a:custGeom>
            <a:avLst/>
            <a:gdLst/>
            <a:ahLst/>
            <a:cxnLst/>
            <a:rect l="l" t="t" r="r" b="b"/>
            <a:pathLst>
              <a:path w="4352925" h="1323975">
                <a:moveTo>
                  <a:pt x="4330700" y="0"/>
                </a:moveTo>
                <a:lnTo>
                  <a:pt x="22161" y="0"/>
                </a:lnTo>
                <a:lnTo>
                  <a:pt x="13533" y="1740"/>
                </a:lnTo>
                <a:lnTo>
                  <a:pt x="6489" y="6492"/>
                </a:lnTo>
                <a:lnTo>
                  <a:pt x="1741" y="13555"/>
                </a:lnTo>
                <a:lnTo>
                  <a:pt x="0" y="22225"/>
                </a:lnTo>
                <a:lnTo>
                  <a:pt x="0" y="1301750"/>
                </a:lnTo>
                <a:lnTo>
                  <a:pt x="1741" y="1310419"/>
                </a:lnTo>
                <a:lnTo>
                  <a:pt x="6489" y="1317482"/>
                </a:lnTo>
                <a:lnTo>
                  <a:pt x="13533" y="1322234"/>
                </a:lnTo>
                <a:lnTo>
                  <a:pt x="22161" y="1323975"/>
                </a:lnTo>
                <a:lnTo>
                  <a:pt x="4330700" y="1323975"/>
                </a:lnTo>
                <a:lnTo>
                  <a:pt x="4339369" y="1322234"/>
                </a:lnTo>
                <a:lnTo>
                  <a:pt x="4346432" y="1317482"/>
                </a:lnTo>
                <a:lnTo>
                  <a:pt x="4351184" y="1310419"/>
                </a:lnTo>
                <a:lnTo>
                  <a:pt x="4352925" y="1301750"/>
                </a:lnTo>
                <a:lnTo>
                  <a:pt x="4352925" y="22225"/>
                </a:lnTo>
                <a:lnTo>
                  <a:pt x="4351184" y="13555"/>
                </a:lnTo>
                <a:lnTo>
                  <a:pt x="4346432" y="6492"/>
                </a:lnTo>
                <a:lnTo>
                  <a:pt x="4339369" y="1740"/>
                </a:lnTo>
                <a:lnTo>
                  <a:pt x="4330700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894076" y="3877246"/>
            <a:ext cx="14922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50">
                <a:solidFill>
                  <a:srgbClr val="48485A"/>
                </a:solidFill>
                <a:latin typeface="Cambria"/>
                <a:cs typeface="Cambria"/>
              </a:rPr>
              <a:t>2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279390" y="3436302"/>
            <a:ext cx="164465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Позиция</a:t>
            </a:r>
            <a:r>
              <a:rPr dirty="0" sz="1400" spc="2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заказчика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279390" y="3736530"/>
            <a:ext cx="8166734" cy="75057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45000"/>
              </a:lnSpc>
              <a:spcBef>
                <a:spcPts val="55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обосновал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расторжение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тем, 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поставленный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товар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прошёл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обязательную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процедуру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маркировки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средствами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идентификации.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обоснование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своих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требований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сослался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положения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Федерального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1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381-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ФЗ,</a:t>
            </a:r>
            <a:r>
              <a:rPr dirty="0" sz="11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dirty="0" sz="11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100" spc="2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894</a:t>
            </a:r>
            <a:r>
              <a:rPr dirty="0" sz="11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Распоряжение</a:t>
            </a:r>
            <a:r>
              <a:rPr dirty="0" sz="11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dirty="0" sz="11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1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792</a:t>
            </a:r>
            <a:r>
              <a:rPr dirty="0" sz="1100" spc="-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р.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5219700" y="4619625"/>
            <a:ext cx="8543925" cy="9525"/>
          </a:xfrm>
          <a:custGeom>
            <a:avLst/>
            <a:gdLst/>
            <a:ahLst/>
            <a:cxnLst/>
            <a:rect l="l" t="t" r="r" b="b"/>
            <a:pathLst>
              <a:path w="8543925" h="9525">
                <a:moveTo>
                  <a:pt x="8541766" y="0"/>
                </a:moveTo>
                <a:lnTo>
                  <a:pt x="2159" y="0"/>
                </a:lnTo>
                <a:lnTo>
                  <a:pt x="0" y="2159"/>
                </a:lnTo>
                <a:lnTo>
                  <a:pt x="0" y="4699"/>
                </a:lnTo>
                <a:lnTo>
                  <a:pt x="0" y="7365"/>
                </a:lnTo>
                <a:lnTo>
                  <a:pt x="2159" y="9525"/>
                </a:lnTo>
                <a:lnTo>
                  <a:pt x="8541766" y="9525"/>
                </a:lnTo>
                <a:lnTo>
                  <a:pt x="8543925" y="7365"/>
                </a:lnTo>
                <a:lnTo>
                  <a:pt x="8543925" y="2159"/>
                </a:lnTo>
                <a:lnTo>
                  <a:pt x="8541766" y="0"/>
                </a:lnTo>
                <a:close/>
              </a:path>
            </a:pathLst>
          </a:custGeom>
          <a:solidFill>
            <a:srgbClr val="D0CE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790575" y="4705350"/>
            <a:ext cx="6524625" cy="1790700"/>
          </a:xfrm>
          <a:custGeom>
            <a:avLst/>
            <a:gdLst/>
            <a:ahLst/>
            <a:cxnLst/>
            <a:rect l="l" t="t" r="r" b="b"/>
            <a:pathLst>
              <a:path w="6524625" h="1790700">
                <a:moveTo>
                  <a:pt x="6502527" y="0"/>
                </a:moveTo>
                <a:lnTo>
                  <a:pt x="22098" y="0"/>
                </a:lnTo>
                <a:lnTo>
                  <a:pt x="13496" y="1738"/>
                </a:lnTo>
                <a:lnTo>
                  <a:pt x="6472" y="6476"/>
                </a:lnTo>
                <a:lnTo>
                  <a:pt x="1736" y="13501"/>
                </a:lnTo>
                <a:lnTo>
                  <a:pt x="0" y="22098"/>
                </a:lnTo>
                <a:lnTo>
                  <a:pt x="0" y="1768602"/>
                </a:lnTo>
                <a:lnTo>
                  <a:pt x="1736" y="1777198"/>
                </a:lnTo>
                <a:lnTo>
                  <a:pt x="6472" y="1784223"/>
                </a:lnTo>
                <a:lnTo>
                  <a:pt x="13496" y="1788961"/>
                </a:lnTo>
                <a:lnTo>
                  <a:pt x="22098" y="1790700"/>
                </a:lnTo>
                <a:lnTo>
                  <a:pt x="6502527" y="1790700"/>
                </a:lnTo>
                <a:lnTo>
                  <a:pt x="6511123" y="1788961"/>
                </a:lnTo>
                <a:lnTo>
                  <a:pt x="6518148" y="1784222"/>
                </a:lnTo>
                <a:lnTo>
                  <a:pt x="6522886" y="1777198"/>
                </a:lnTo>
                <a:lnTo>
                  <a:pt x="6524625" y="1768602"/>
                </a:lnTo>
                <a:lnTo>
                  <a:pt x="6524625" y="22098"/>
                </a:lnTo>
                <a:lnTo>
                  <a:pt x="6522886" y="13501"/>
                </a:lnTo>
                <a:lnTo>
                  <a:pt x="6518148" y="6476"/>
                </a:lnTo>
                <a:lnTo>
                  <a:pt x="6511123" y="1738"/>
                </a:lnTo>
                <a:lnTo>
                  <a:pt x="6502527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3981830" y="5509577"/>
            <a:ext cx="14922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50">
                <a:solidFill>
                  <a:srgbClr val="48485A"/>
                </a:solidFill>
                <a:latin typeface="Cambria"/>
                <a:cs typeface="Cambria"/>
              </a:rPr>
              <a:t>3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454645" y="4832286"/>
            <a:ext cx="6231255" cy="15278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Позиция</a:t>
            </a:r>
            <a:r>
              <a:rPr dirty="0" sz="1400" spc="2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поставщика</a:t>
            </a:r>
            <a:endParaRPr sz="1400">
              <a:latin typeface="Cambria"/>
              <a:cs typeface="Cambria"/>
            </a:endParaRPr>
          </a:p>
          <a:p>
            <a:pPr algn="just" marL="12700" marR="262255">
              <a:lnSpc>
                <a:spcPct val="145100"/>
              </a:lnSpc>
              <a:spcBef>
                <a:spcPts val="615"/>
              </a:spcBef>
            </a:pP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мнению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Поставщика,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претензия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Заказчика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необоснованной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связи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тем,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Контракте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и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техническом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задании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поставляемому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товару</a:t>
            </a:r>
            <a:r>
              <a:rPr dirty="0" sz="11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отсутствует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требование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прохождения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процедуры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маркировки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средствами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идентификации.</a:t>
            </a:r>
            <a:endParaRPr sz="11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  <a:spcBef>
                <a:spcPts val="555"/>
              </a:spcBef>
            </a:pP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Исполнитель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заявил,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что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товар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был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поставлен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надлежащего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качества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маркирован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endParaRPr sz="11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  <a:spcBef>
                <a:spcPts val="560"/>
              </a:spcBef>
            </a:pP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1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требованиями</a:t>
            </a:r>
            <a:r>
              <a:rPr dirty="0" sz="11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81684" y="6625949"/>
            <a:ext cx="12790170" cy="902335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Комиссия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Управления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отмечает,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нормативно-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правовые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акты,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упомянутые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акте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отказа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приемке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товара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25.10.2024,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отсутствуют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списке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нормативных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правовых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актов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условиях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Технического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задания.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Учитывая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вышеизложенное,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ссылка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Заказчика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вышеуказанные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акты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необоснованна.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Решение: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отказать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удовлетворении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Заказчика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включении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Исполнителя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реестр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недобросовестных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поставщиков.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0"/>
              </a:spcBef>
            </a:pPr>
            <a:r>
              <a:rPr dirty="0" sz="4400"/>
              <a:t>Письмо</a:t>
            </a:r>
            <a:r>
              <a:rPr dirty="0" sz="4400" spc="425"/>
              <a:t> </a:t>
            </a:r>
            <a:r>
              <a:rPr dirty="0" sz="4400"/>
              <a:t>Федеральной</a:t>
            </a:r>
            <a:r>
              <a:rPr dirty="0" sz="4400" spc="430"/>
              <a:t> </a:t>
            </a:r>
            <a:r>
              <a:rPr dirty="0" sz="4400"/>
              <a:t>антимонопольной</a:t>
            </a:r>
            <a:r>
              <a:rPr dirty="0" sz="4400" spc="450"/>
              <a:t> </a:t>
            </a:r>
            <a:r>
              <a:rPr dirty="0" sz="4400" spc="-10"/>
              <a:t>службы </a:t>
            </a:r>
            <a:r>
              <a:rPr dirty="0" sz="4400"/>
              <a:t>от</a:t>
            </a:r>
            <a:r>
              <a:rPr dirty="0" sz="4400" spc="275"/>
              <a:t> </a:t>
            </a:r>
            <a:r>
              <a:rPr dirty="0" sz="4400"/>
              <a:t>31</a:t>
            </a:r>
            <a:r>
              <a:rPr dirty="0" sz="4400" spc="270"/>
              <a:t> </a:t>
            </a:r>
            <a:r>
              <a:rPr dirty="0" sz="4400"/>
              <a:t>января</a:t>
            </a:r>
            <a:r>
              <a:rPr dirty="0" sz="4400" spc="290"/>
              <a:t> </a:t>
            </a:r>
            <a:r>
              <a:rPr dirty="0" sz="4400" spc="325"/>
              <a:t>2025</a:t>
            </a:r>
            <a:r>
              <a:rPr dirty="0" sz="4400" spc="335"/>
              <a:t> </a:t>
            </a:r>
            <a:r>
              <a:rPr dirty="0" sz="4400" spc="135"/>
              <a:t>г.</a:t>
            </a:r>
            <a:r>
              <a:rPr dirty="0" sz="4400" spc="300"/>
              <a:t> </a:t>
            </a:r>
            <a:r>
              <a:rPr dirty="0" sz="4400" spc="990"/>
              <a:t>N</a:t>
            </a:r>
            <a:r>
              <a:rPr dirty="0" sz="4400" spc="295"/>
              <a:t> </a:t>
            </a:r>
            <a:r>
              <a:rPr dirty="0" sz="4400" spc="110"/>
              <a:t>ГР/7996/25</a:t>
            </a:r>
            <a:endParaRPr sz="4400"/>
          </a:p>
        </p:txBody>
      </p:sp>
      <p:grpSp>
        <p:nvGrpSpPr>
          <p:cNvPr id="3" name="object 3" descr=""/>
          <p:cNvGrpSpPr/>
          <p:nvPr/>
        </p:nvGrpSpPr>
        <p:grpSpPr>
          <a:xfrm>
            <a:off x="790575" y="2752725"/>
            <a:ext cx="514350" cy="514350"/>
            <a:chOff x="790575" y="2752725"/>
            <a:chExt cx="514350" cy="514350"/>
          </a:xfrm>
        </p:grpSpPr>
        <p:sp>
          <p:nvSpPr>
            <p:cNvPr id="4" name="object 4" descr=""/>
            <p:cNvSpPr/>
            <p:nvPr/>
          </p:nvSpPr>
          <p:spPr>
            <a:xfrm>
              <a:off x="790575" y="2752725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480059" y="0"/>
                  </a:moveTo>
                  <a:lnTo>
                    <a:pt x="34290" y="0"/>
                  </a:lnTo>
                  <a:lnTo>
                    <a:pt x="20943" y="2696"/>
                  </a:lnTo>
                  <a:lnTo>
                    <a:pt x="10044" y="10048"/>
                  </a:lnTo>
                  <a:lnTo>
                    <a:pt x="2694" y="20949"/>
                  </a:lnTo>
                  <a:lnTo>
                    <a:pt x="0" y="34289"/>
                  </a:lnTo>
                  <a:lnTo>
                    <a:pt x="0" y="480060"/>
                  </a:lnTo>
                  <a:lnTo>
                    <a:pt x="2694" y="493400"/>
                  </a:lnTo>
                  <a:lnTo>
                    <a:pt x="10044" y="504301"/>
                  </a:lnTo>
                  <a:lnTo>
                    <a:pt x="20943" y="511653"/>
                  </a:lnTo>
                  <a:lnTo>
                    <a:pt x="34290" y="514350"/>
                  </a:lnTo>
                  <a:lnTo>
                    <a:pt x="480059" y="514350"/>
                  </a:lnTo>
                  <a:lnTo>
                    <a:pt x="493400" y="511653"/>
                  </a:lnTo>
                  <a:lnTo>
                    <a:pt x="504301" y="504301"/>
                  </a:lnTo>
                  <a:lnTo>
                    <a:pt x="511653" y="493400"/>
                  </a:lnTo>
                  <a:lnTo>
                    <a:pt x="514350" y="480060"/>
                  </a:lnTo>
                  <a:lnTo>
                    <a:pt x="514350" y="34289"/>
                  </a:lnTo>
                  <a:lnTo>
                    <a:pt x="511653" y="20949"/>
                  </a:lnTo>
                  <a:lnTo>
                    <a:pt x="504301" y="10048"/>
                  </a:lnTo>
                  <a:lnTo>
                    <a:pt x="493400" y="2696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300" y="2800350"/>
              <a:ext cx="342900" cy="4191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519174" y="2736278"/>
            <a:ext cx="5673725" cy="45370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2150" spc="2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товарном</a:t>
            </a:r>
            <a:r>
              <a:rPr dirty="0" sz="2150" spc="2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знаке</a:t>
            </a:r>
            <a:r>
              <a:rPr dirty="0" sz="2150" spc="2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в</a:t>
            </a:r>
            <a:r>
              <a:rPr dirty="0" sz="2150" spc="2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 spc="-10">
                <a:solidFill>
                  <a:srgbClr val="48485A"/>
                </a:solidFill>
                <a:latin typeface="Cambria"/>
                <a:cs typeface="Cambria"/>
              </a:rPr>
              <a:t>заявке</a:t>
            </a:r>
            <a:endParaRPr sz="2150">
              <a:latin typeface="Cambria"/>
              <a:cs typeface="Cambria"/>
            </a:endParaRPr>
          </a:p>
          <a:p>
            <a:pPr algn="just" marL="12700" marR="5080">
              <a:lnSpc>
                <a:spcPct val="141700"/>
              </a:lnSpc>
              <a:spcBef>
                <a:spcPts val="960"/>
              </a:spcBef>
            </a:pPr>
            <a:r>
              <a:rPr dirty="0" sz="1700" spc="-65">
                <a:solidFill>
                  <a:srgbClr val="48485A"/>
                </a:solidFill>
                <a:latin typeface="Microsoft Sans Serif"/>
                <a:cs typeface="Microsoft Sans Serif"/>
              </a:rPr>
              <a:t>ФАС</a:t>
            </a:r>
            <a:r>
              <a:rPr dirty="0" sz="17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7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сообщает,</a:t>
            </a:r>
            <a:r>
              <a:rPr dirty="0" sz="17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7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положениями</a:t>
            </a:r>
            <a:r>
              <a:rPr dirty="0" sz="17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подпункта "а"</a:t>
            </a:r>
            <a:r>
              <a:rPr dirty="0" sz="17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пункта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2</a:t>
            </a:r>
            <a:r>
              <a:rPr dirty="0" sz="17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части</a:t>
            </a:r>
            <a:r>
              <a:rPr dirty="0" sz="17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7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статьи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43</a:t>
            </a:r>
            <a:r>
              <a:rPr dirty="0" sz="17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7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контрактной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системе</a:t>
            </a:r>
            <a:r>
              <a:rPr dirty="0" sz="17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7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регламентирована</a:t>
            </a:r>
            <a:r>
              <a:rPr dirty="0" sz="17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необходимость</a:t>
            </a:r>
            <a:endParaRPr sz="1700">
              <a:latin typeface="Microsoft Sans Serif"/>
              <a:cs typeface="Microsoft Sans Serif"/>
            </a:endParaRPr>
          </a:p>
          <a:p>
            <a:pPr marL="12700" marR="30480">
              <a:lnSpc>
                <a:spcPct val="142500"/>
              </a:lnSpc>
              <a:spcBef>
                <a:spcPts val="25"/>
              </a:spcBef>
            </a:pP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участника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 закупки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указывать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7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заявке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участие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3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закупке</a:t>
            </a:r>
            <a:r>
              <a:rPr dirty="0" sz="17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непосредственно</a:t>
            </a:r>
            <a:r>
              <a:rPr dirty="0" sz="17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наименование</a:t>
            </a:r>
            <a:r>
              <a:rPr dirty="0" sz="170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товарного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знака,</a:t>
            </a:r>
            <a:r>
              <a:rPr dirty="0" sz="17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7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то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время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свидетельство 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товарный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знак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(знак</a:t>
            </a:r>
            <a:r>
              <a:rPr dirty="0" sz="17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обслуживания),</a:t>
            </a:r>
            <a:r>
              <a:rPr dirty="0" sz="1700" spc="-10">
                <a:solidFill>
                  <a:srgbClr val="48485A"/>
                </a:solidFill>
                <a:latin typeface="Microsoft Sans Serif"/>
                <a:cs typeface="Microsoft Sans Serif"/>
              </a:rPr>
              <a:t> форма 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которого</a:t>
            </a:r>
            <a:r>
              <a:rPr dirty="0" sz="17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утверждена</a:t>
            </a:r>
            <a:r>
              <a:rPr dirty="0" sz="17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приказом </a:t>
            </a: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Минэкономразвития</a:t>
            </a:r>
            <a:r>
              <a:rPr dirty="0" sz="17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7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7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20.07.2015</a:t>
            </a:r>
            <a:r>
              <a:rPr dirty="0" sz="17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482,</a:t>
            </a:r>
            <a:r>
              <a:rPr dirty="0" sz="17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не 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содержит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поля</a:t>
            </a:r>
            <a:r>
              <a:rPr dirty="0" sz="17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"наименование</a:t>
            </a:r>
            <a:r>
              <a:rPr dirty="0" sz="17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товарного</a:t>
            </a:r>
            <a:r>
              <a:rPr dirty="0" sz="17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знака"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7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такового.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429500" y="2752725"/>
            <a:ext cx="504825" cy="514350"/>
          </a:xfrm>
          <a:custGeom>
            <a:avLst/>
            <a:gdLst/>
            <a:ahLst/>
            <a:cxnLst/>
            <a:rect l="l" t="t" r="r" b="b"/>
            <a:pathLst>
              <a:path w="504825" h="514350">
                <a:moveTo>
                  <a:pt x="471170" y="0"/>
                </a:moveTo>
                <a:lnTo>
                  <a:pt x="33654" y="0"/>
                </a:lnTo>
                <a:lnTo>
                  <a:pt x="20574" y="2651"/>
                </a:lnTo>
                <a:lnTo>
                  <a:pt x="9874" y="9874"/>
                </a:lnTo>
                <a:lnTo>
                  <a:pt x="2651" y="20574"/>
                </a:lnTo>
                <a:lnTo>
                  <a:pt x="0" y="33654"/>
                </a:lnTo>
                <a:lnTo>
                  <a:pt x="0" y="480695"/>
                </a:lnTo>
                <a:lnTo>
                  <a:pt x="2651" y="493775"/>
                </a:lnTo>
                <a:lnTo>
                  <a:pt x="9874" y="504475"/>
                </a:lnTo>
                <a:lnTo>
                  <a:pt x="20574" y="511698"/>
                </a:lnTo>
                <a:lnTo>
                  <a:pt x="33654" y="514350"/>
                </a:lnTo>
                <a:lnTo>
                  <a:pt x="471170" y="514350"/>
                </a:lnTo>
                <a:lnTo>
                  <a:pt x="484250" y="511698"/>
                </a:lnTo>
                <a:lnTo>
                  <a:pt x="494950" y="504475"/>
                </a:lnTo>
                <a:lnTo>
                  <a:pt x="502173" y="493775"/>
                </a:lnTo>
                <a:lnTo>
                  <a:pt x="504825" y="480695"/>
                </a:lnTo>
                <a:lnTo>
                  <a:pt x="504825" y="33654"/>
                </a:lnTo>
                <a:lnTo>
                  <a:pt x="502173" y="20574"/>
                </a:lnTo>
                <a:lnTo>
                  <a:pt x="494950" y="9874"/>
                </a:lnTo>
                <a:lnTo>
                  <a:pt x="484250" y="2651"/>
                </a:lnTo>
                <a:lnTo>
                  <a:pt x="471170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158226" y="2736278"/>
            <a:ext cx="5528310" cy="48996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Допустимые</a:t>
            </a:r>
            <a:r>
              <a:rPr dirty="0" sz="2150" spc="3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способы</a:t>
            </a:r>
            <a:r>
              <a:rPr dirty="0" sz="2150" spc="3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 spc="-10">
                <a:solidFill>
                  <a:srgbClr val="48485A"/>
                </a:solidFill>
                <a:latin typeface="Cambria"/>
                <a:cs typeface="Cambria"/>
              </a:rPr>
              <a:t>указания</a:t>
            </a:r>
            <a:endParaRPr sz="2150">
              <a:latin typeface="Cambria"/>
              <a:cs typeface="Cambria"/>
            </a:endParaRPr>
          </a:p>
          <a:p>
            <a:pPr marL="12700" marR="5080">
              <a:lnSpc>
                <a:spcPct val="142200"/>
              </a:lnSpc>
              <a:spcBef>
                <a:spcPts val="950"/>
              </a:spcBef>
            </a:pP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7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5">
                <a:solidFill>
                  <a:srgbClr val="48485A"/>
                </a:solidFill>
                <a:latin typeface="Microsoft Sans Serif"/>
                <a:cs typeface="Microsoft Sans Serif"/>
              </a:rPr>
              <a:t>основании</a:t>
            </a:r>
            <a:r>
              <a:rPr dirty="0" sz="17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вышеизложенного</a:t>
            </a:r>
            <a:r>
              <a:rPr dirty="0" sz="17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90">
                <a:solidFill>
                  <a:srgbClr val="48485A"/>
                </a:solidFill>
                <a:latin typeface="Microsoft Sans Serif"/>
                <a:cs typeface="Microsoft Sans Serif"/>
              </a:rPr>
              <a:t>ФАС</a:t>
            </a:r>
            <a:r>
              <a:rPr dirty="0" sz="17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России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сообщает,</a:t>
            </a:r>
            <a:r>
              <a:rPr dirty="0" sz="17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указание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участником</a:t>
            </a:r>
            <a:r>
              <a:rPr dirty="0" sz="17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7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3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заявке</a:t>
            </a:r>
            <a:r>
              <a:rPr dirty="0" sz="17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участие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 в</a:t>
            </a:r>
            <a:r>
              <a:rPr dirty="0" sz="17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закупке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сведений, </a:t>
            </a:r>
            <a:r>
              <a:rPr dirty="0" sz="1700" spc="95">
                <a:solidFill>
                  <a:srgbClr val="48485A"/>
                </a:solidFill>
                <a:latin typeface="Microsoft Sans Serif"/>
                <a:cs typeface="Microsoft Sans Serif"/>
              </a:rPr>
              <a:t>позволяющих</a:t>
            </a:r>
            <a:r>
              <a:rPr dirty="0" sz="17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идентифицировать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5">
                <a:solidFill>
                  <a:srgbClr val="48485A"/>
                </a:solidFill>
                <a:latin typeface="Microsoft Sans Serif"/>
                <a:cs typeface="Microsoft Sans Serif"/>
              </a:rPr>
              <a:t>наличие</a:t>
            </a:r>
            <a:r>
              <a:rPr dirty="0" sz="17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или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отсутствие</a:t>
            </a:r>
            <a:r>
              <a:rPr dirty="0" sz="170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товарного</a:t>
            </a:r>
            <a:r>
              <a:rPr dirty="0" sz="170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знака</a:t>
            </a:r>
            <a:r>
              <a:rPr dirty="0" sz="1700" spc="2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Microsoft Sans Serif"/>
                <a:cs typeface="Microsoft Sans Serif"/>
              </a:rPr>
              <a:t>(указание </a:t>
            </a: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регистрационного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номера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свидетельства,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заполнение</a:t>
            </a: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соответствующей</a:t>
            </a:r>
            <a:r>
              <a:rPr dirty="0" sz="17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графы</a:t>
            </a:r>
            <a:r>
              <a:rPr dirty="0" sz="17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посредством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указания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слов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">
                <a:solidFill>
                  <a:srgbClr val="48485A"/>
                </a:solidFill>
                <a:latin typeface="Microsoft Sans Serif"/>
                <a:cs typeface="Microsoft Sans Serif"/>
              </a:rPr>
              <a:t>"отсутствует",</a:t>
            </a:r>
            <a:r>
              <a:rPr dirty="0" sz="17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"нет",</a:t>
            </a:r>
            <a:r>
              <a:rPr dirty="0" sz="17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30">
                <a:solidFill>
                  <a:srgbClr val="48485A"/>
                </a:solidFill>
                <a:latin typeface="Microsoft Sans Serif"/>
                <a:cs typeface="Microsoft Sans Serif"/>
              </a:rPr>
              <a:t>иных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способов) </a:t>
            </a: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7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5">
                <a:solidFill>
                  <a:srgbClr val="48485A"/>
                </a:solidFill>
                <a:latin typeface="Microsoft Sans Serif"/>
                <a:cs typeface="Microsoft Sans Serif"/>
              </a:rPr>
              <a:t>противоречит</a:t>
            </a:r>
            <a:r>
              <a:rPr dirty="0" sz="17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положениям</a:t>
            </a:r>
            <a:r>
              <a:rPr dirty="0" sz="17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законодательства 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контрактной</a:t>
            </a: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системе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3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сфере</a:t>
            </a:r>
            <a:r>
              <a:rPr dirty="0" sz="17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закупок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7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основанием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25">
                <a:solidFill>
                  <a:srgbClr val="48485A"/>
                </a:solidFill>
                <a:latin typeface="Microsoft Sans Serif"/>
                <a:cs typeface="Microsoft Sans Serif"/>
              </a:rPr>
              <a:t>для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отклонения</a:t>
            </a:r>
            <a:r>
              <a:rPr dirty="0" sz="17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заявки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такого</a:t>
            </a:r>
            <a:r>
              <a:rPr dirty="0" sz="17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участника.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062" y="542948"/>
            <a:ext cx="12777470" cy="997585"/>
          </a:xfrm>
          <a:prstGeom prst="rect"/>
        </p:spPr>
        <p:txBody>
          <a:bodyPr wrap="square" lIns="0" tIns="41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3000"/>
              <a:t>Письмо</a:t>
            </a:r>
            <a:r>
              <a:rPr dirty="0" sz="3000" spc="114"/>
              <a:t> </a:t>
            </a:r>
            <a:r>
              <a:rPr dirty="0" sz="3000"/>
              <a:t>Федеральной</a:t>
            </a:r>
            <a:r>
              <a:rPr dirty="0" sz="3000" spc="135"/>
              <a:t> </a:t>
            </a:r>
            <a:r>
              <a:rPr dirty="0" sz="3000"/>
              <a:t>антимонопольной</a:t>
            </a:r>
            <a:r>
              <a:rPr dirty="0" sz="3000" spc="165"/>
              <a:t> </a:t>
            </a:r>
            <a:r>
              <a:rPr dirty="0" sz="3000"/>
              <a:t>службы</a:t>
            </a:r>
            <a:r>
              <a:rPr dirty="0" sz="3000" spc="170"/>
              <a:t> </a:t>
            </a:r>
            <a:r>
              <a:rPr dirty="0" sz="3000"/>
              <a:t>от</a:t>
            </a:r>
            <a:r>
              <a:rPr dirty="0" sz="3000" spc="114"/>
              <a:t> </a:t>
            </a:r>
            <a:r>
              <a:rPr dirty="0" sz="3000"/>
              <a:t>31</a:t>
            </a:r>
            <a:r>
              <a:rPr dirty="0" sz="3000" spc="114"/>
              <a:t> </a:t>
            </a:r>
            <a:r>
              <a:rPr dirty="0" sz="3000"/>
              <a:t>января</a:t>
            </a:r>
            <a:r>
              <a:rPr dirty="0" sz="3000" spc="155"/>
              <a:t> </a:t>
            </a:r>
            <a:r>
              <a:rPr dirty="0" sz="3000" spc="210"/>
              <a:t>2025</a:t>
            </a:r>
            <a:r>
              <a:rPr dirty="0" sz="3000" spc="135"/>
              <a:t> </a:t>
            </a:r>
            <a:r>
              <a:rPr dirty="0" sz="3000" spc="85"/>
              <a:t>г.</a:t>
            </a:r>
            <a:r>
              <a:rPr dirty="0" sz="3000" spc="135"/>
              <a:t> </a:t>
            </a:r>
            <a:r>
              <a:rPr dirty="0" sz="3000" spc="600"/>
              <a:t>N</a:t>
            </a:r>
            <a:endParaRPr sz="3000"/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3000" spc="50"/>
              <a:t>ГР/7996/25</a:t>
            </a:r>
            <a:endParaRPr sz="3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866900"/>
            <a:ext cx="771525" cy="4610100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37590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Основания</a:t>
            </a:r>
            <a:r>
              <a:rPr dirty="0" spc="75"/>
              <a:t> </a:t>
            </a:r>
            <a:r>
              <a:rPr dirty="0"/>
              <a:t>для</a:t>
            </a:r>
            <a:r>
              <a:rPr dirty="0" spc="30"/>
              <a:t> </a:t>
            </a:r>
            <a:r>
              <a:rPr dirty="0"/>
              <a:t>отклонения</a:t>
            </a:r>
            <a:r>
              <a:rPr dirty="0" spc="50"/>
              <a:t> </a:t>
            </a:r>
            <a:r>
              <a:rPr dirty="0" spc="-10"/>
              <a:t>заявки</a:t>
            </a:r>
          </a:p>
          <a:p>
            <a:pPr marL="1037590" marR="5080">
              <a:lnSpc>
                <a:spcPct val="131700"/>
              </a:lnSpc>
              <a:spcBef>
                <a:spcPts val="660"/>
              </a:spcBef>
            </a:pPr>
            <a:r>
              <a:rPr dirty="0" sz="1200" spc="10">
                <a:latin typeface="Microsoft Sans Serif"/>
                <a:cs typeface="Microsoft Sans Serif"/>
              </a:rPr>
              <a:t>Согласно</a:t>
            </a:r>
            <a:r>
              <a:rPr dirty="0" sz="1200" spc="5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пункту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1</a:t>
            </a:r>
            <a:r>
              <a:rPr dirty="0" sz="1200" spc="4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части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12</a:t>
            </a:r>
            <a:r>
              <a:rPr dirty="0" sz="1200" spc="6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статьи</a:t>
            </a:r>
            <a:r>
              <a:rPr dirty="0" sz="1200" spc="5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48</a:t>
            </a:r>
            <a:r>
              <a:rPr dirty="0" sz="1200" spc="6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Закона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 spc="55">
                <a:latin typeface="Microsoft Sans Serif"/>
                <a:cs typeface="Microsoft Sans Serif"/>
              </a:rPr>
              <a:t>о </a:t>
            </a:r>
            <a:r>
              <a:rPr dirty="0" sz="1200" spc="45">
                <a:latin typeface="Microsoft Sans Serif"/>
                <a:cs typeface="Microsoft Sans Serif"/>
              </a:rPr>
              <a:t>контрактной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системе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75">
                <a:latin typeface="Microsoft Sans Serif"/>
                <a:cs typeface="Microsoft Sans Serif"/>
              </a:rPr>
              <a:t>при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рассмотрении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50">
                <a:latin typeface="Microsoft Sans Serif"/>
                <a:cs typeface="Microsoft Sans Serif"/>
              </a:rPr>
              <a:t>вторых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частей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заявок</a:t>
            </a:r>
            <a:r>
              <a:rPr dirty="0" sz="1200" spc="9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на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участие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в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закупке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соответствующая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заявка </a:t>
            </a:r>
            <a:r>
              <a:rPr dirty="0" sz="1200">
                <a:latin typeface="Microsoft Sans Serif"/>
                <a:cs typeface="Microsoft Sans Serif"/>
              </a:rPr>
              <a:t>подлежит</a:t>
            </a:r>
            <a:r>
              <a:rPr dirty="0" sz="1200" spc="140">
                <a:latin typeface="Microsoft Sans Serif"/>
                <a:cs typeface="Microsoft Sans Serif"/>
              </a:rPr>
              <a:t> </a:t>
            </a:r>
            <a:r>
              <a:rPr dirty="0" sz="1200" spc="45">
                <a:latin typeface="Microsoft Sans Serif"/>
                <a:cs typeface="Microsoft Sans Serif"/>
              </a:rPr>
              <a:t>отклонению</a:t>
            </a:r>
            <a:r>
              <a:rPr dirty="0" sz="1200" spc="16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8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случае</a:t>
            </a:r>
            <a:r>
              <a:rPr dirty="0" sz="1200" spc="9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непредставления</a:t>
            </a:r>
            <a:r>
              <a:rPr dirty="0" sz="1200" spc="100">
                <a:latin typeface="Microsoft Sans Serif"/>
                <a:cs typeface="Microsoft Sans Serif"/>
              </a:rPr>
              <a:t> </a:t>
            </a:r>
            <a:r>
              <a:rPr dirty="0" sz="1200" spc="-35">
                <a:latin typeface="Microsoft Sans Serif"/>
                <a:cs typeface="Microsoft Sans Serif"/>
              </a:rPr>
              <a:t>(за</a:t>
            </a:r>
            <a:r>
              <a:rPr dirty="0" sz="1200" spc="10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исключением</a:t>
            </a:r>
            <a:r>
              <a:rPr dirty="0" sz="1200" spc="114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случаев,</a:t>
            </a:r>
            <a:r>
              <a:rPr dirty="0" sz="1200" spc="10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предусмотренных</a:t>
            </a:r>
            <a:r>
              <a:rPr dirty="0" sz="1200" spc="15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Законом</a:t>
            </a:r>
            <a:r>
              <a:rPr dirty="0" sz="1200" spc="120">
                <a:latin typeface="Microsoft Sans Serif"/>
                <a:cs typeface="Microsoft Sans Serif"/>
              </a:rPr>
              <a:t> </a:t>
            </a:r>
            <a:r>
              <a:rPr dirty="0" sz="1200" spc="55">
                <a:latin typeface="Microsoft Sans Serif"/>
                <a:cs typeface="Microsoft Sans Serif"/>
              </a:rPr>
              <a:t>о</a:t>
            </a:r>
            <a:r>
              <a:rPr dirty="0" sz="1200" spc="120">
                <a:latin typeface="Microsoft Sans Serif"/>
                <a:cs typeface="Microsoft Sans Serif"/>
              </a:rPr>
              <a:t> </a:t>
            </a:r>
            <a:r>
              <a:rPr dirty="0" sz="1200" spc="45">
                <a:latin typeface="Microsoft Sans Serif"/>
                <a:cs typeface="Microsoft Sans Serif"/>
              </a:rPr>
              <a:t>контрактной</a:t>
            </a:r>
            <a:r>
              <a:rPr dirty="0" sz="1200" spc="7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системе)</a:t>
            </a:r>
            <a:r>
              <a:rPr dirty="0" sz="1200" spc="12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8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заявке</a:t>
            </a:r>
            <a:r>
              <a:rPr dirty="0" sz="1200" spc="30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на</a:t>
            </a:r>
            <a:r>
              <a:rPr dirty="0" sz="1200" spc="12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участие</a:t>
            </a:r>
            <a:r>
              <a:rPr dirty="0" sz="1200" spc="9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8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закупке </a:t>
            </a:r>
            <a:r>
              <a:rPr dirty="0" sz="1200">
                <a:latin typeface="Microsoft Sans Serif"/>
                <a:cs typeface="Microsoft Sans Serif"/>
              </a:rPr>
              <a:t>информации</a:t>
            </a:r>
            <a:r>
              <a:rPr dirty="0" sz="1200" spc="235">
                <a:latin typeface="Microsoft Sans Serif"/>
                <a:cs typeface="Microsoft Sans Serif"/>
              </a:rPr>
              <a:t> </a:t>
            </a:r>
            <a:r>
              <a:rPr dirty="0" sz="1200" spc="80">
                <a:latin typeface="Microsoft Sans Serif"/>
                <a:cs typeface="Microsoft Sans Serif"/>
              </a:rPr>
              <a:t>и</a:t>
            </a:r>
            <a:r>
              <a:rPr dirty="0" sz="1200" spc="12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документов,</a:t>
            </a:r>
            <a:r>
              <a:rPr dirty="0" sz="1200" spc="14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предусмотренных</a:t>
            </a:r>
            <a:r>
              <a:rPr dirty="0" sz="1200" spc="21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извещением</a:t>
            </a:r>
            <a:r>
              <a:rPr dirty="0" sz="1200" spc="17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об</a:t>
            </a:r>
            <a:r>
              <a:rPr dirty="0" sz="1200" spc="19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осуществлении</a:t>
            </a:r>
            <a:r>
              <a:rPr dirty="0" sz="1200" spc="24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закупки</a:t>
            </a:r>
            <a:r>
              <a:rPr dirty="0" sz="1200" spc="12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24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соответствии</a:t>
            </a:r>
            <a:r>
              <a:rPr dirty="0" sz="1200" spc="12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с</a:t>
            </a:r>
            <a:r>
              <a:rPr dirty="0" sz="1200" spc="18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Законом</a:t>
            </a:r>
            <a:r>
              <a:rPr dirty="0" sz="1200" spc="170">
                <a:latin typeface="Microsoft Sans Serif"/>
                <a:cs typeface="Microsoft Sans Serif"/>
              </a:rPr>
              <a:t> </a:t>
            </a:r>
            <a:r>
              <a:rPr dirty="0" sz="1200" spc="55">
                <a:latin typeface="Microsoft Sans Serif"/>
                <a:cs typeface="Microsoft Sans Serif"/>
              </a:rPr>
              <a:t>о</a:t>
            </a:r>
            <a:r>
              <a:rPr dirty="0" sz="1200" spc="17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контрактной</a:t>
            </a:r>
            <a:r>
              <a:rPr dirty="0" sz="1200" spc="24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системе</a:t>
            </a:r>
            <a:r>
              <a:rPr dirty="0" sz="1200" spc="145">
                <a:latin typeface="Microsoft Sans Serif"/>
                <a:cs typeface="Microsoft Sans Serif"/>
              </a:rPr>
              <a:t> </a:t>
            </a:r>
            <a:r>
              <a:rPr dirty="0" sz="1200" spc="-55">
                <a:latin typeface="Microsoft Sans Serif"/>
                <a:cs typeface="Microsoft Sans Serif"/>
              </a:rPr>
              <a:t>(</a:t>
            </a:r>
            <a:r>
              <a:rPr dirty="0" sz="1200" spc="-12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за</a:t>
            </a:r>
            <a:r>
              <a:rPr dirty="0" sz="1200" spc="1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исключением </a:t>
            </a:r>
            <a:r>
              <a:rPr dirty="0" sz="1200">
                <a:latin typeface="Microsoft Sans Serif"/>
                <a:cs typeface="Microsoft Sans Serif"/>
              </a:rPr>
              <a:t>информации</a:t>
            </a:r>
            <a:r>
              <a:rPr dirty="0" sz="1200" spc="200">
                <a:latin typeface="Microsoft Sans Serif"/>
                <a:cs typeface="Microsoft Sans Serif"/>
              </a:rPr>
              <a:t> </a:t>
            </a:r>
            <a:r>
              <a:rPr dirty="0" sz="1200" spc="80">
                <a:latin typeface="Microsoft Sans Serif"/>
                <a:cs typeface="Microsoft Sans Serif"/>
              </a:rPr>
              <a:t>и</a:t>
            </a:r>
            <a:r>
              <a:rPr dirty="0" sz="1200" spc="9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документов,</a:t>
            </a:r>
            <a:r>
              <a:rPr dirty="0" sz="1200" spc="114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предусмотренных</a:t>
            </a:r>
            <a:r>
              <a:rPr dirty="0" sz="1200" spc="17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пунктами</a:t>
            </a:r>
            <a:r>
              <a:rPr dirty="0" sz="1200" spc="14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2</a:t>
            </a:r>
            <a:r>
              <a:rPr dirty="0" sz="1200" spc="130">
                <a:latin typeface="Microsoft Sans Serif"/>
                <a:cs typeface="Microsoft Sans Serif"/>
              </a:rPr>
              <a:t> </a:t>
            </a:r>
            <a:r>
              <a:rPr dirty="0" sz="1200" spc="80">
                <a:latin typeface="Microsoft Sans Serif"/>
                <a:cs typeface="Microsoft Sans Serif"/>
              </a:rPr>
              <a:t>и</a:t>
            </a:r>
            <a:r>
              <a:rPr dirty="0" sz="1200" spc="13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3</a:t>
            </a:r>
            <a:r>
              <a:rPr dirty="0" sz="1200" spc="13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части</a:t>
            </a:r>
            <a:r>
              <a:rPr dirty="0" sz="1200" spc="10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6</a:t>
            </a:r>
            <a:r>
              <a:rPr dirty="0" sz="1200" spc="13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статьи</a:t>
            </a:r>
            <a:r>
              <a:rPr dirty="0" sz="1200" spc="14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43</a:t>
            </a:r>
            <a:r>
              <a:rPr dirty="0" sz="1200" spc="15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Закона</a:t>
            </a:r>
            <a:r>
              <a:rPr dirty="0" sz="1200" spc="120">
                <a:latin typeface="Microsoft Sans Serif"/>
                <a:cs typeface="Microsoft Sans Serif"/>
              </a:rPr>
              <a:t> </a:t>
            </a:r>
            <a:r>
              <a:rPr dirty="0" sz="1200" spc="55">
                <a:latin typeface="Microsoft Sans Serif"/>
                <a:cs typeface="Microsoft Sans Serif"/>
              </a:rPr>
              <a:t>о</a:t>
            </a:r>
            <a:r>
              <a:rPr dirty="0" sz="1200" spc="155">
                <a:latin typeface="Microsoft Sans Serif"/>
                <a:cs typeface="Microsoft Sans Serif"/>
              </a:rPr>
              <a:t> </a:t>
            </a:r>
            <a:r>
              <a:rPr dirty="0" sz="1200" spc="45">
                <a:latin typeface="Microsoft Sans Serif"/>
                <a:cs typeface="Microsoft Sans Serif"/>
              </a:rPr>
              <a:t>контрактной</a:t>
            </a:r>
            <a:r>
              <a:rPr dirty="0" sz="1200" spc="10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системе),</a:t>
            </a:r>
            <a:r>
              <a:rPr dirty="0" sz="1200" spc="114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несоответствия</a:t>
            </a:r>
            <a:r>
              <a:rPr dirty="0" sz="1200" spc="12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таких</a:t>
            </a:r>
            <a:r>
              <a:rPr dirty="0" sz="1200" spc="7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информации</a:t>
            </a:r>
            <a:r>
              <a:rPr dirty="0" sz="1200" spc="204">
                <a:latin typeface="Microsoft Sans Serif"/>
                <a:cs typeface="Microsoft Sans Serif"/>
              </a:rPr>
              <a:t> </a:t>
            </a:r>
            <a:r>
              <a:rPr dirty="0" sz="1200" spc="80">
                <a:latin typeface="Microsoft Sans Serif"/>
                <a:cs typeface="Microsoft Sans Serif"/>
              </a:rPr>
              <a:t>и</a:t>
            </a:r>
            <a:r>
              <a:rPr dirty="0" sz="1200" spc="1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документов </a:t>
            </a:r>
            <a:r>
              <a:rPr dirty="0" sz="1200" spc="10">
                <a:latin typeface="Microsoft Sans Serif"/>
                <a:cs typeface="Microsoft Sans Serif"/>
              </a:rPr>
              <a:t>требованиям,</a:t>
            </a:r>
            <a:r>
              <a:rPr dirty="0" sz="1200" spc="14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установленным</a:t>
            </a:r>
            <a:r>
              <a:rPr dirty="0" sz="1200" spc="16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в</a:t>
            </a:r>
            <a:r>
              <a:rPr dirty="0" sz="1200" spc="125">
                <a:latin typeface="Microsoft Sans Serif"/>
                <a:cs typeface="Microsoft Sans Serif"/>
              </a:rPr>
              <a:t> </a:t>
            </a:r>
            <a:r>
              <a:rPr dirty="0" sz="1200" spc="50">
                <a:latin typeface="Microsoft Sans Serif"/>
                <a:cs typeface="Microsoft Sans Serif"/>
              </a:rPr>
              <a:t>извещении</a:t>
            </a:r>
            <a:r>
              <a:rPr dirty="0" sz="1200" spc="120">
                <a:latin typeface="Microsoft Sans Serif"/>
                <a:cs typeface="Microsoft Sans Serif"/>
              </a:rPr>
              <a:t> </a:t>
            </a:r>
            <a:r>
              <a:rPr dirty="0" sz="1200" spc="50">
                <a:latin typeface="Microsoft Sans Serif"/>
                <a:cs typeface="Microsoft Sans Serif"/>
              </a:rPr>
              <a:t>об</a:t>
            </a:r>
            <a:r>
              <a:rPr dirty="0" sz="1200" spc="7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осуществлении</a:t>
            </a:r>
            <a:r>
              <a:rPr dirty="0" sz="1200" spc="1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закупки.</a:t>
            </a:r>
            <a:endParaRPr sz="1200">
              <a:latin typeface="Microsoft Sans Serif"/>
              <a:cs typeface="Microsoft Sans Serif"/>
            </a:endParaRPr>
          </a:p>
          <a:p>
            <a:pPr marL="28575">
              <a:lnSpc>
                <a:spcPct val="100000"/>
              </a:lnSpc>
            </a:pPr>
            <a:endParaRPr sz="1200">
              <a:latin typeface="Microsoft Sans Serif"/>
              <a:cs typeface="Microsoft Sans Serif"/>
            </a:endParaRPr>
          </a:p>
          <a:p>
            <a:pPr marL="28575">
              <a:lnSpc>
                <a:spcPct val="100000"/>
              </a:lnSpc>
              <a:spcBef>
                <a:spcPts val="35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L="1037590">
              <a:lnSpc>
                <a:spcPct val="100000"/>
              </a:lnSpc>
            </a:pPr>
            <a:r>
              <a:rPr dirty="0"/>
              <a:t>Обязанность</a:t>
            </a:r>
            <a:r>
              <a:rPr dirty="0" spc="25"/>
              <a:t> </a:t>
            </a:r>
            <a:r>
              <a:rPr dirty="0" spc="-10"/>
              <a:t>комиссии</a:t>
            </a:r>
          </a:p>
          <a:p>
            <a:pPr marL="1037590" marR="67310">
              <a:lnSpc>
                <a:spcPct val="132900"/>
              </a:lnSpc>
              <a:spcBef>
                <a:spcPts val="640"/>
              </a:spcBef>
            </a:pPr>
            <a:r>
              <a:rPr dirty="0" sz="1200" spc="10">
                <a:latin typeface="Microsoft Sans Serif"/>
                <a:cs typeface="Microsoft Sans Serif"/>
              </a:rPr>
              <a:t>Таким</a:t>
            </a:r>
            <a:r>
              <a:rPr dirty="0" sz="1200" spc="12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образом,</a:t>
            </a:r>
            <a:r>
              <a:rPr dirty="0" sz="1200" spc="11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комиссии</a:t>
            </a:r>
            <a:r>
              <a:rPr dirty="0" sz="1200" spc="85">
                <a:latin typeface="Microsoft Sans Serif"/>
                <a:cs typeface="Microsoft Sans Serif"/>
              </a:rPr>
              <a:t> </a:t>
            </a:r>
            <a:r>
              <a:rPr dirty="0" sz="1200" spc="65">
                <a:latin typeface="Microsoft Sans Serif"/>
                <a:cs typeface="Microsoft Sans Serif"/>
              </a:rPr>
              <a:t>по</a:t>
            </a:r>
            <a:r>
              <a:rPr dirty="0" sz="1200" spc="13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осуществлению</a:t>
            </a:r>
            <a:r>
              <a:rPr dirty="0" sz="1200" spc="17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закупок</a:t>
            </a:r>
            <a:r>
              <a:rPr dirty="0" sz="1200" spc="17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необходимо</a:t>
            </a:r>
            <a:r>
              <a:rPr dirty="0" sz="1200" spc="135">
                <a:latin typeface="Microsoft Sans Serif"/>
                <a:cs typeface="Microsoft Sans Serif"/>
              </a:rPr>
              <a:t> </a:t>
            </a:r>
            <a:r>
              <a:rPr dirty="0" sz="1200" spc="45">
                <a:latin typeface="Microsoft Sans Serif"/>
                <a:cs typeface="Microsoft Sans Serif"/>
              </a:rPr>
              <a:t>проверять</a:t>
            </a:r>
            <a:r>
              <a:rPr dirty="0" sz="1200" spc="5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представление</a:t>
            </a:r>
            <a:r>
              <a:rPr dirty="0" sz="1200" spc="10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участником</a:t>
            </a:r>
            <a:r>
              <a:rPr dirty="0" sz="1200" spc="12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закупки</a:t>
            </a:r>
            <a:r>
              <a:rPr dirty="0" sz="1200" spc="9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информации</a:t>
            </a:r>
            <a:r>
              <a:rPr dirty="0" sz="1200" spc="185">
                <a:latin typeface="Microsoft Sans Serif"/>
                <a:cs typeface="Microsoft Sans Serif"/>
              </a:rPr>
              <a:t> </a:t>
            </a:r>
            <a:r>
              <a:rPr dirty="0" sz="1200" spc="80">
                <a:latin typeface="Microsoft Sans Serif"/>
                <a:cs typeface="Microsoft Sans Serif"/>
              </a:rPr>
              <a:t>и</a:t>
            </a:r>
            <a:r>
              <a:rPr dirty="0" sz="1200" spc="8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документов,</a:t>
            </a:r>
            <a:r>
              <a:rPr dirty="0" sz="1200" spc="14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предусмотренных</a:t>
            </a:r>
            <a:r>
              <a:rPr dirty="0" sz="1200" spc="10">
                <a:latin typeface="Microsoft Sans Serif"/>
                <a:cs typeface="Microsoft Sans Serif"/>
              </a:rPr>
              <a:t> пунктом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2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части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1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статьи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43</a:t>
            </a:r>
            <a:r>
              <a:rPr dirty="0" sz="1200" spc="4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Закона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55">
                <a:latin typeface="Microsoft Sans Serif"/>
                <a:cs typeface="Microsoft Sans Serif"/>
              </a:rPr>
              <a:t>о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 spc="45">
                <a:latin typeface="Microsoft Sans Serif"/>
                <a:cs typeface="Microsoft Sans Serif"/>
              </a:rPr>
              <a:t>контрактной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системе,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а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в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случае</a:t>
            </a:r>
            <a:r>
              <a:rPr dirty="0" sz="1200" spc="10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отсутствия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в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составе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заявки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сведений</a:t>
            </a:r>
            <a:r>
              <a:rPr dirty="0" sz="1200" spc="85">
                <a:latin typeface="Microsoft Sans Serif"/>
                <a:cs typeface="Microsoft Sans Serif"/>
              </a:rPr>
              <a:t> </a:t>
            </a:r>
            <a:r>
              <a:rPr dirty="0" sz="1200" spc="55">
                <a:latin typeface="Microsoft Sans Serif"/>
                <a:cs typeface="Microsoft Sans Serif"/>
              </a:rPr>
              <a:t>о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товарном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знаке,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75">
                <a:latin typeface="Microsoft Sans Serif"/>
                <a:cs typeface="Microsoft Sans Serif"/>
              </a:rPr>
              <a:t>при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50">
                <a:latin typeface="Microsoft Sans Serif"/>
                <a:cs typeface="Microsoft Sans Serif"/>
              </a:rPr>
              <a:t>наличии</a:t>
            </a:r>
            <a:r>
              <a:rPr dirty="0" sz="1200" spc="8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у комиссии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45">
                <a:latin typeface="Microsoft Sans Serif"/>
                <a:cs typeface="Microsoft Sans Serif"/>
              </a:rPr>
              <a:t>по </a:t>
            </a:r>
            <a:r>
              <a:rPr dirty="0" sz="1200" spc="20">
                <a:latin typeface="Microsoft Sans Serif"/>
                <a:cs typeface="Microsoft Sans Serif"/>
              </a:rPr>
              <a:t>осуществлению</a:t>
            </a:r>
            <a:r>
              <a:rPr dirty="0" sz="1200" spc="-15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закупок</a:t>
            </a:r>
            <a:r>
              <a:rPr dirty="0" sz="1200" spc="-15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сведений</a:t>
            </a:r>
            <a:r>
              <a:rPr dirty="0" sz="1200" spc="80">
                <a:latin typeface="Microsoft Sans Serif"/>
                <a:cs typeface="Microsoft Sans Serif"/>
              </a:rPr>
              <a:t> </a:t>
            </a:r>
            <a:r>
              <a:rPr dirty="0" sz="1200" spc="55">
                <a:latin typeface="Microsoft Sans Serif"/>
                <a:cs typeface="Microsoft Sans Serif"/>
              </a:rPr>
              <a:t>о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товарном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знаке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товара,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50">
                <a:latin typeface="Microsoft Sans Serif"/>
                <a:cs typeface="Microsoft Sans Serif"/>
              </a:rPr>
              <a:t>принимать</a:t>
            </a:r>
            <a:r>
              <a:rPr dirty="0" sz="1200" spc="55">
                <a:latin typeface="Microsoft Sans Serif"/>
                <a:cs typeface="Microsoft Sans Serif"/>
              </a:rPr>
              <a:t> </a:t>
            </a:r>
            <a:r>
              <a:rPr dirty="0" sz="1200" spc="45">
                <a:latin typeface="Microsoft Sans Serif"/>
                <a:cs typeface="Microsoft Sans Serif"/>
              </a:rPr>
              <a:t>решение</a:t>
            </a:r>
            <a:r>
              <a:rPr dirty="0" sz="1200" spc="10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об</a:t>
            </a:r>
            <a:r>
              <a:rPr dirty="0" sz="1200" spc="45">
                <a:latin typeface="Microsoft Sans Serif"/>
                <a:cs typeface="Microsoft Sans Serif"/>
              </a:rPr>
              <a:t> </a:t>
            </a:r>
            <a:r>
              <a:rPr dirty="0" sz="1200" spc="50">
                <a:latin typeface="Microsoft Sans Serif"/>
                <a:cs typeface="Microsoft Sans Serif"/>
              </a:rPr>
              <a:t>отклонении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такой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заявки.</a:t>
            </a:r>
            <a:endParaRPr sz="1200">
              <a:latin typeface="Microsoft Sans Serif"/>
              <a:cs typeface="Microsoft Sans Serif"/>
            </a:endParaRPr>
          </a:p>
          <a:p>
            <a:pPr marL="28575">
              <a:lnSpc>
                <a:spcPct val="100000"/>
              </a:lnSpc>
              <a:spcBef>
                <a:spcPts val="1285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L="1037590">
              <a:lnSpc>
                <a:spcPct val="100000"/>
              </a:lnSpc>
            </a:pPr>
            <a:r>
              <a:rPr dirty="0"/>
              <a:t>Проверка</a:t>
            </a:r>
            <a:r>
              <a:rPr dirty="0" spc="35"/>
              <a:t> </a:t>
            </a:r>
            <a:r>
              <a:rPr dirty="0" spc="-10"/>
              <a:t>достоверности</a:t>
            </a:r>
          </a:p>
          <a:p>
            <a:pPr marL="1037590" marR="282575">
              <a:lnSpc>
                <a:spcPct val="133000"/>
              </a:lnSpc>
              <a:spcBef>
                <a:spcPts val="640"/>
              </a:spcBef>
            </a:pPr>
            <a:r>
              <a:rPr dirty="0" sz="1200">
                <a:latin typeface="Microsoft Sans Serif"/>
                <a:cs typeface="Microsoft Sans Serif"/>
              </a:rPr>
              <a:t>Дополнительно</a:t>
            </a:r>
            <a:r>
              <a:rPr dirty="0" sz="1200" spc="180">
                <a:latin typeface="Microsoft Sans Serif"/>
                <a:cs typeface="Microsoft Sans Serif"/>
              </a:rPr>
              <a:t> </a:t>
            </a:r>
            <a:r>
              <a:rPr dirty="0" sz="1200" spc="-85">
                <a:latin typeface="Microsoft Sans Serif"/>
                <a:cs typeface="Microsoft Sans Serif"/>
              </a:rPr>
              <a:t>ФАС</a:t>
            </a:r>
            <a:r>
              <a:rPr dirty="0" sz="1200" spc="13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России</a:t>
            </a:r>
            <a:r>
              <a:rPr dirty="0" sz="1200" spc="12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обращает</a:t>
            </a:r>
            <a:r>
              <a:rPr dirty="0" sz="1200" spc="204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внимание,</a:t>
            </a:r>
            <a:r>
              <a:rPr dirty="0" sz="1200" spc="15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что</a:t>
            </a:r>
            <a:r>
              <a:rPr dirty="0" sz="1200" spc="18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положения</a:t>
            </a:r>
            <a:r>
              <a:rPr dirty="0" sz="1200" spc="15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Закона</a:t>
            </a:r>
            <a:r>
              <a:rPr dirty="0" sz="1200" spc="150">
                <a:latin typeface="Microsoft Sans Serif"/>
                <a:cs typeface="Microsoft Sans Serif"/>
              </a:rPr>
              <a:t> </a:t>
            </a:r>
            <a:r>
              <a:rPr dirty="0" sz="1200" spc="55">
                <a:latin typeface="Microsoft Sans Serif"/>
                <a:cs typeface="Microsoft Sans Serif"/>
              </a:rPr>
              <a:t>о</a:t>
            </a:r>
            <a:r>
              <a:rPr dirty="0" sz="1200" spc="18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контрактной</a:t>
            </a:r>
            <a:r>
              <a:rPr dirty="0" sz="1200" spc="13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системе</a:t>
            </a:r>
            <a:r>
              <a:rPr dirty="0" sz="1200" spc="14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не</a:t>
            </a:r>
            <a:r>
              <a:rPr dirty="0" sz="1200" spc="145">
                <a:latin typeface="Microsoft Sans Serif"/>
                <a:cs typeface="Microsoft Sans Serif"/>
              </a:rPr>
              <a:t> </a:t>
            </a:r>
            <a:r>
              <a:rPr dirty="0" sz="1200" spc="55">
                <a:latin typeface="Microsoft Sans Serif"/>
                <a:cs typeface="Microsoft Sans Serif"/>
              </a:rPr>
              <a:t>ограничивают</a:t>
            </a:r>
            <a:r>
              <a:rPr dirty="0" sz="1200" spc="9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комиссию</a:t>
            </a:r>
            <a:r>
              <a:rPr dirty="0" sz="1200" spc="105">
                <a:latin typeface="Microsoft Sans Serif"/>
                <a:cs typeface="Microsoft Sans Serif"/>
              </a:rPr>
              <a:t> </a:t>
            </a:r>
            <a:r>
              <a:rPr dirty="0" sz="1200" spc="65">
                <a:latin typeface="Microsoft Sans Serif"/>
                <a:cs typeface="Microsoft Sans Serif"/>
              </a:rPr>
              <a:t>по</a:t>
            </a:r>
            <a:r>
              <a:rPr dirty="0" sz="1200" spc="18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осуществле</a:t>
            </a:r>
            <a:r>
              <a:rPr dirty="0" sz="1200" spc="-125">
                <a:latin typeface="Microsoft Sans Serif"/>
                <a:cs typeface="Microsoft Sans Serif"/>
              </a:rPr>
              <a:t> </a:t>
            </a:r>
            <a:r>
              <a:rPr dirty="0" sz="1200" spc="85">
                <a:latin typeface="Microsoft Sans Serif"/>
                <a:cs typeface="Microsoft Sans Serif"/>
              </a:rPr>
              <a:t>нию</a:t>
            </a:r>
            <a:r>
              <a:rPr dirty="0" sz="1200" spc="204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закупок</a:t>
            </a:r>
            <a:r>
              <a:rPr dirty="0" sz="1200" spc="114">
                <a:latin typeface="Microsoft Sans Serif"/>
                <a:cs typeface="Microsoft Sans Serif"/>
              </a:rPr>
              <a:t> </a:t>
            </a:r>
            <a:r>
              <a:rPr dirty="0" sz="1200" spc="-50">
                <a:latin typeface="Microsoft Sans Serif"/>
                <a:cs typeface="Microsoft Sans Serif"/>
              </a:rPr>
              <a:t>в </a:t>
            </a:r>
            <a:r>
              <a:rPr dirty="0" sz="1200" spc="20">
                <a:latin typeface="Microsoft Sans Serif"/>
                <a:cs typeface="Microsoft Sans Serif"/>
              </a:rPr>
              <a:t>проверке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достоверности</a:t>
            </a:r>
            <a:r>
              <a:rPr dirty="0" sz="1200" spc="10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представленных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документов,</a:t>
            </a:r>
            <a:r>
              <a:rPr dirty="0" sz="1200" spc="12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информации,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сведений</a:t>
            </a:r>
            <a:r>
              <a:rPr dirty="0" sz="1200" spc="95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в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составе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заявки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участника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закупки</a:t>
            </a:r>
            <a:r>
              <a:rPr dirty="0" sz="1200" spc="95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путем</a:t>
            </a:r>
            <a:r>
              <a:rPr dirty="0" sz="1200" spc="45">
                <a:latin typeface="Microsoft Sans Serif"/>
                <a:cs typeface="Microsoft Sans Serif"/>
              </a:rPr>
              <a:t> </a:t>
            </a:r>
            <a:r>
              <a:rPr dirty="0" sz="1200" spc="50">
                <a:latin typeface="Microsoft Sans Serif"/>
                <a:cs typeface="Microsoft Sans Serif"/>
              </a:rPr>
              <a:t>принятия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заказчиком</a:t>
            </a:r>
            <a:r>
              <a:rPr dirty="0" sz="1200" spc="5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зависящих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25">
                <a:latin typeface="Microsoft Sans Serif"/>
                <a:cs typeface="Microsoft Sans Serif"/>
              </a:rPr>
              <a:t>от </a:t>
            </a:r>
            <a:r>
              <a:rPr dirty="0" sz="1200">
                <a:latin typeface="Microsoft Sans Serif"/>
                <a:cs typeface="Microsoft Sans Serif"/>
              </a:rPr>
              <a:t>него</a:t>
            </a:r>
            <a:r>
              <a:rPr dirty="0" sz="1200" spc="16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разумных</a:t>
            </a:r>
            <a:r>
              <a:rPr dirty="0" sz="1200" spc="195">
                <a:latin typeface="Microsoft Sans Serif"/>
                <a:cs typeface="Microsoft Sans Serif"/>
              </a:rPr>
              <a:t> </a:t>
            </a:r>
            <a:r>
              <a:rPr dirty="0" sz="1200" spc="80">
                <a:latin typeface="Microsoft Sans Serif"/>
                <a:cs typeface="Microsoft Sans Serif"/>
              </a:rPr>
              <a:t>и</a:t>
            </a:r>
            <a:r>
              <a:rPr dirty="0" sz="1200" spc="114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законных</a:t>
            </a:r>
            <a:r>
              <a:rPr dirty="0" sz="1200" spc="19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мер.</a:t>
            </a:r>
            <a:endParaRPr sz="1200">
              <a:latin typeface="Microsoft Sans Serif"/>
              <a:cs typeface="Microsoft Sans Serif"/>
            </a:endParaRPr>
          </a:p>
          <a:p>
            <a:pPr marL="28575">
              <a:lnSpc>
                <a:spcPct val="100000"/>
              </a:lnSpc>
              <a:spcBef>
                <a:spcPts val="1270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L="41275" marR="196850">
              <a:lnSpc>
                <a:spcPct val="132100"/>
              </a:lnSpc>
              <a:spcBef>
                <a:spcPts val="5"/>
              </a:spcBef>
            </a:pPr>
            <a:r>
              <a:rPr dirty="0" sz="1200" spc="20">
                <a:latin typeface="Microsoft Sans Serif"/>
                <a:cs typeface="Microsoft Sans Serif"/>
              </a:rPr>
              <a:t>Учитывая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изложенное,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в</a:t>
            </a:r>
            <a:r>
              <a:rPr dirty="0" sz="1200" spc="10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целях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соблюдения,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в том</a:t>
            </a:r>
            <a:r>
              <a:rPr dirty="0" sz="1200" spc="45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числе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70">
                <a:latin typeface="Microsoft Sans Serif"/>
                <a:cs typeface="Microsoft Sans Serif"/>
              </a:rPr>
              <a:t>принципа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ответственности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за</a:t>
            </a:r>
            <a:r>
              <a:rPr dirty="0" sz="1200" spc="35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результативность</a:t>
            </a:r>
            <a:r>
              <a:rPr dirty="0" sz="1200" spc="-2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обеспечения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государственных</a:t>
            </a:r>
            <a:r>
              <a:rPr dirty="0" sz="1200" spc="145">
                <a:latin typeface="Microsoft Sans Serif"/>
                <a:cs typeface="Microsoft Sans Serif"/>
              </a:rPr>
              <a:t> </a:t>
            </a:r>
            <a:r>
              <a:rPr dirty="0" sz="1200" spc="80">
                <a:latin typeface="Microsoft Sans Serif"/>
                <a:cs typeface="Microsoft Sans Serif"/>
              </a:rPr>
              <a:t>и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 spc="45">
                <a:latin typeface="Microsoft Sans Serif"/>
                <a:cs typeface="Microsoft Sans Serif"/>
              </a:rPr>
              <a:t>муниципальных</a:t>
            </a:r>
            <a:r>
              <a:rPr dirty="0" sz="1200" spc="7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нужд, </a:t>
            </a:r>
            <a:r>
              <a:rPr dirty="0" sz="1200" spc="10">
                <a:latin typeface="Microsoft Sans Serif"/>
                <a:cs typeface="Microsoft Sans Serif"/>
              </a:rPr>
              <a:t>эффективности </a:t>
            </a:r>
            <a:r>
              <a:rPr dirty="0" sz="1200" spc="20">
                <a:latin typeface="Microsoft Sans Serif"/>
                <a:cs typeface="Microsoft Sans Serif"/>
              </a:rPr>
              <a:t>осуществления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закупок,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комиссии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70">
                <a:latin typeface="Microsoft Sans Serif"/>
                <a:cs typeface="Microsoft Sans Serif"/>
              </a:rPr>
              <a:t>по</a:t>
            </a:r>
            <a:r>
              <a:rPr dirty="0" sz="1200" spc="6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осуществлению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закупок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необходимо</a:t>
            </a:r>
            <a:r>
              <a:rPr dirty="0" sz="1200" spc="55">
                <a:latin typeface="Microsoft Sans Serif"/>
                <a:cs typeface="Microsoft Sans Serif"/>
              </a:rPr>
              <a:t> принимать</a:t>
            </a:r>
            <a:r>
              <a:rPr dirty="0" sz="1200" spc="-2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зависящие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от</a:t>
            </a:r>
            <a:r>
              <a:rPr dirty="0" sz="1200" spc="65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нее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разумные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80">
                <a:latin typeface="Microsoft Sans Serif"/>
                <a:cs typeface="Microsoft Sans Serif"/>
              </a:rPr>
              <a:t>и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50">
                <a:latin typeface="Microsoft Sans Serif"/>
                <a:cs typeface="Microsoft Sans Serif"/>
              </a:rPr>
              <a:t>законные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20">
                <a:latin typeface="Microsoft Sans Serif"/>
                <a:cs typeface="Microsoft Sans Serif"/>
              </a:rPr>
              <a:t>меры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70">
                <a:latin typeface="Microsoft Sans Serif"/>
                <a:cs typeface="Microsoft Sans Serif"/>
              </a:rPr>
              <a:t>по</a:t>
            </a:r>
            <a:r>
              <a:rPr dirty="0" sz="1200" spc="6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установлению </a:t>
            </a:r>
            <a:r>
              <a:rPr dirty="0" sz="1200" spc="10">
                <a:latin typeface="Microsoft Sans Serif"/>
                <a:cs typeface="Microsoft Sans Serif"/>
              </a:rPr>
              <a:t>наличия</a:t>
            </a:r>
            <a:r>
              <a:rPr dirty="0" sz="1200" spc="45">
                <a:latin typeface="Microsoft Sans Serif"/>
                <a:cs typeface="Microsoft Sans Serif"/>
              </a:rPr>
              <a:t> </a:t>
            </a:r>
            <a:r>
              <a:rPr dirty="0" sz="1200" spc="65">
                <a:latin typeface="Microsoft Sans Serif"/>
                <a:cs typeface="Microsoft Sans Serif"/>
              </a:rPr>
              <a:t>или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отсутствия</a:t>
            </a:r>
            <a:r>
              <a:rPr dirty="0" sz="1200" spc="50">
                <a:latin typeface="Microsoft Sans Serif"/>
                <a:cs typeface="Microsoft Sans Serif"/>
              </a:rPr>
              <a:t> </a:t>
            </a:r>
            <a:r>
              <a:rPr dirty="0" sz="1200" spc="45">
                <a:latin typeface="Microsoft Sans Serif"/>
                <a:cs typeface="Microsoft Sans Serif"/>
              </a:rPr>
              <a:t>товарного</a:t>
            </a:r>
            <a:r>
              <a:rPr dirty="0" sz="1200" spc="-2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знака</a:t>
            </a:r>
            <a:r>
              <a:rPr dirty="0" sz="1200" spc="5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у</a:t>
            </a:r>
            <a:r>
              <a:rPr dirty="0" sz="1200" spc="12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товара,</a:t>
            </a:r>
            <a:r>
              <a:rPr dirty="0" sz="1200" spc="4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предлагаемого</a:t>
            </a:r>
            <a:r>
              <a:rPr dirty="0" sz="1200" spc="6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к</a:t>
            </a:r>
            <a:r>
              <a:rPr dirty="0" sz="1200" spc="10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поставке,</a:t>
            </a:r>
            <a:r>
              <a:rPr dirty="0" sz="1200" spc="13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а</a:t>
            </a:r>
            <a:r>
              <a:rPr dirty="0" sz="1200" spc="5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также</a:t>
            </a:r>
            <a:r>
              <a:rPr dirty="0" sz="1200" spc="4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достоверности</a:t>
            </a:r>
            <a:r>
              <a:rPr dirty="0" sz="1200" spc="110">
                <a:latin typeface="Microsoft Sans Serif"/>
                <a:cs typeface="Microsoft Sans Serif"/>
              </a:rPr>
              <a:t> </a:t>
            </a:r>
            <a:r>
              <a:rPr dirty="0" sz="1200" spc="80">
                <a:latin typeface="Microsoft Sans Serif"/>
                <a:cs typeface="Microsoft Sans Serif"/>
              </a:rPr>
              <a:t>и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актуальности</a:t>
            </a:r>
            <a:r>
              <a:rPr dirty="0" sz="1200" spc="114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представляемых</a:t>
            </a:r>
            <a:r>
              <a:rPr dirty="0" sz="1200" spc="9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сведений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на</a:t>
            </a:r>
            <a:r>
              <a:rPr dirty="0" sz="1200" spc="50">
                <a:latin typeface="Microsoft Sans Serif"/>
                <a:cs typeface="Microsoft Sans Serif"/>
              </a:rPr>
              <a:t> </a:t>
            </a:r>
            <a:r>
              <a:rPr dirty="0" sz="1200" spc="55">
                <a:latin typeface="Microsoft Sans Serif"/>
                <a:cs typeface="Microsoft Sans Serif"/>
              </a:rPr>
              <a:t>основании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информации, </a:t>
            </a:r>
            <a:r>
              <a:rPr dirty="0" sz="1200" spc="10">
                <a:latin typeface="Microsoft Sans Serif"/>
                <a:cs typeface="Microsoft Sans Serif"/>
              </a:rPr>
              <a:t>представленной</a:t>
            </a:r>
            <a:r>
              <a:rPr dirty="0" sz="1200" spc="18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участником</a:t>
            </a:r>
            <a:r>
              <a:rPr dirty="0" sz="1200" spc="12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закупки</a:t>
            </a:r>
            <a:r>
              <a:rPr dirty="0" sz="1200" spc="80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в</a:t>
            </a:r>
            <a:r>
              <a:rPr dirty="0" sz="1200" spc="85">
                <a:latin typeface="Microsoft Sans Serif"/>
                <a:cs typeface="Microsoft Sans Serif"/>
              </a:rPr>
              <a:t> </a:t>
            </a:r>
            <a:r>
              <a:rPr dirty="0" sz="1200" spc="10">
                <a:latin typeface="Microsoft Sans Serif"/>
                <a:cs typeface="Microsoft Sans Serif"/>
              </a:rPr>
              <a:t>составе</a:t>
            </a:r>
            <a:r>
              <a:rPr dirty="0" sz="1200" spc="1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заявки.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5320" rIns="0" bIns="0" rtlCol="0" vert="horz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90"/>
              </a:spcBef>
            </a:pPr>
            <a:r>
              <a:rPr dirty="0" sz="3500"/>
              <a:t>Письмо</a:t>
            </a:r>
            <a:r>
              <a:rPr dirty="0" sz="3500" spc="290"/>
              <a:t> </a:t>
            </a:r>
            <a:r>
              <a:rPr dirty="0" sz="3500"/>
              <a:t>Минфина</a:t>
            </a:r>
            <a:r>
              <a:rPr dirty="0" sz="3500" spc="270"/>
              <a:t> </a:t>
            </a:r>
            <a:r>
              <a:rPr dirty="0" sz="3500"/>
              <a:t>России</a:t>
            </a:r>
            <a:r>
              <a:rPr dirty="0" sz="3500" spc="265"/>
              <a:t> </a:t>
            </a:r>
            <a:r>
              <a:rPr dirty="0" sz="3500"/>
              <a:t>от</a:t>
            </a:r>
            <a:r>
              <a:rPr dirty="0" sz="3500" spc="310"/>
              <a:t> </a:t>
            </a:r>
            <a:r>
              <a:rPr dirty="0" sz="3500"/>
              <a:t>7</a:t>
            </a:r>
            <a:r>
              <a:rPr dirty="0" sz="3500" spc="280"/>
              <a:t> </a:t>
            </a:r>
            <a:r>
              <a:rPr dirty="0" sz="3500"/>
              <a:t>февраля</a:t>
            </a:r>
            <a:r>
              <a:rPr dirty="0" sz="3500" spc="245"/>
              <a:t> </a:t>
            </a:r>
            <a:r>
              <a:rPr dirty="0" sz="3500" spc="275"/>
              <a:t>2025</a:t>
            </a:r>
            <a:r>
              <a:rPr dirty="0" sz="3500" spc="290"/>
              <a:t> </a:t>
            </a:r>
            <a:r>
              <a:rPr dirty="0" sz="3500" spc="110"/>
              <a:t>г.</a:t>
            </a:r>
            <a:r>
              <a:rPr dirty="0" sz="3500" spc="254"/>
              <a:t> </a:t>
            </a:r>
            <a:r>
              <a:rPr dirty="0" sz="3500" spc="785"/>
              <a:t>N</a:t>
            </a:r>
            <a:r>
              <a:rPr dirty="0" sz="3500" spc="295"/>
              <a:t> </a:t>
            </a:r>
            <a:r>
              <a:rPr dirty="0" sz="3500" spc="275"/>
              <a:t>24-</a:t>
            </a:r>
            <a:r>
              <a:rPr dirty="0" sz="3500" spc="434"/>
              <a:t>06- </a:t>
            </a:r>
            <a:r>
              <a:rPr dirty="0" sz="3500" spc="65"/>
              <a:t>07/10915</a:t>
            </a:r>
            <a:endParaRPr sz="3500"/>
          </a:p>
        </p:txBody>
      </p:sp>
      <p:sp>
        <p:nvSpPr>
          <p:cNvPr id="3" name="object 3" descr=""/>
          <p:cNvSpPr/>
          <p:nvPr/>
        </p:nvSpPr>
        <p:spPr>
          <a:xfrm>
            <a:off x="790575" y="2257425"/>
            <a:ext cx="4229100" cy="5210175"/>
          </a:xfrm>
          <a:custGeom>
            <a:avLst/>
            <a:gdLst/>
            <a:ahLst/>
            <a:cxnLst/>
            <a:rect l="l" t="t" r="r" b="b"/>
            <a:pathLst>
              <a:path w="4229100" h="5210175">
                <a:moveTo>
                  <a:pt x="4201922" y="0"/>
                </a:moveTo>
                <a:lnTo>
                  <a:pt x="27241" y="0"/>
                </a:lnTo>
                <a:lnTo>
                  <a:pt x="16636" y="2139"/>
                </a:lnTo>
                <a:lnTo>
                  <a:pt x="7977" y="7969"/>
                </a:lnTo>
                <a:lnTo>
                  <a:pt x="2140" y="16609"/>
                </a:lnTo>
                <a:lnTo>
                  <a:pt x="0" y="27177"/>
                </a:lnTo>
                <a:lnTo>
                  <a:pt x="0" y="5182933"/>
                </a:lnTo>
                <a:lnTo>
                  <a:pt x="2140" y="5193538"/>
                </a:lnTo>
                <a:lnTo>
                  <a:pt x="7977" y="5202197"/>
                </a:lnTo>
                <a:lnTo>
                  <a:pt x="16636" y="5208034"/>
                </a:lnTo>
                <a:lnTo>
                  <a:pt x="27241" y="5210175"/>
                </a:lnTo>
                <a:lnTo>
                  <a:pt x="4201922" y="5210175"/>
                </a:lnTo>
                <a:lnTo>
                  <a:pt x="4212490" y="5208034"/>
                </a:lnTo>
                <a:lnTo>
                  <a:pt x="4221130" y="5202197"/>
                </a:lnTo>
                <a:lnTo>
                  <a:pt x="4226960" y="5193538"/>
                </a:lnTo>
                <a:lnTo>
                  <a:pt x="4229100" y="5182933"/>
                </a:lnTo>
                <a:lnTo>
                  <a:pt x="4229100" y="27177"/>
                </a:lnTo>
                <a:lnTo>
                  <a:pt x="4226960" y="16609"/>
                </a:lnTo>
                <a:lnTo>
                  <a:pt x="4221130" y="7969"/>
                </a:lnTo>
                <a:lnTo>
                  <a:pt x="4212490" y="2139"/>
                </a:lnTo>
                <a:lnTo>
                  <a:pt x="4201922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63294" y="2416238"/>
            <a:ext cx="367728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1700" spc="2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существенных</a:t>
            </a:r>
            <a:r>
              <a:rPr dirty="0" sz="1700" spc="2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условиях</a:t>
            </a:r>
            <a:r>
              <a:rPr dirty="0" sz="1700" spc="28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договора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63294" y="3062223"/>
            <a:ext cx="3851275" cy="393382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статье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432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60">
                <a:solidFill>
                  <a:srgbClr val="48485A"/>
                </a:solidFill>
                <a:latin typeface="Microsoft Sans Serif"/>
                <a:cs typeface="Microsoft Sans Serif"/>
              </a:rPr>
              <a:t>ГК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95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договор</a:t>
            </a:r>
            <a:endParaRPr sz="1400">
              <a:latin typeface="Microsoft Sans Serif"/>
              <a:cs typeface="Microsoft Sans Serif"/>
            </a:endParaRPr>
          </a:p>
          <a:p>
            <a:pPr marL="12700" marR="132715">
              <a:lnSpc>
                <a:spcPct val="137000"/>
              </a:lnSpc>
              <a:spcBef>
                <a:spcPts val="3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считается</a:t>
            </a:r>
            <a:r>
              <a:rPr dirty="0" sz="14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заключенным,</a:t>
            </a:r>
            <a:r>
              <a:rPr dirty="0" sz="1400" spc="2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между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сторонами,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требуемой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подлежащих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случаях</a:t>
            </a:r>
            <a:r>
              <a:rPr dirty="0" sz="140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форме,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достигнуто</a:t>
            </a:r>
            <a:r>
              <a:rPr dirty="0" sz="14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соглашение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по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всем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существенным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условиям</a:t>
            </a:r>
            <a:r>
              <a:rPr dirty="0" sz="14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договора.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37500"/>
              </a:lnSpc>
              <a:spcBef>
                <a:spcPts val="750"/>
              </a:spcBef>
            </a:pP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Существенными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являются</a:t>
            </a:r>
            <a:r>
              <a:rPr dirty="0" sz="14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условия</a:t>
            </a:r>
            <a:r>
              <a:rPr dirty="0" sz="14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о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предмете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договора,</a:t>
            </a:r>
            <a:r>
              <a:rPr dirty="0" sz="1400" spc="2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условия,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которые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названы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законе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иных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правовых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актах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существенные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необходимые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для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договоров</a:t>
            </a:r>
            <a:r>
              <a:rPr dirty="0" sz="14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данного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вида,</a:t>
            </a:r>
            <a:r>
              <a:rPr dirty="0" sz="14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4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все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те</a:t>
            </a:r>
            <a:endParaRPr sz="1400">
              <a:latin typeface="Microsoft Sans Serif"/>
              <a:cs typeface="Microsoft Sans Serif"/>
            </a:endParaRPr>
          </a:p>
          <a:p>
            <a:pPr marL="12700" marR="201930">
              <a:lnSpc>
                <a:spcPts val="2330"/>
              </a:lnSpc>
              <a:spcBef>
                <a:spcPts val="2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условия,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относительно</a:t>
            </a:r>
            <a:r>
              <a:rPr dirty="0" sz="140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которых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по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заявлению</a:t>
            </a:r>
            <a:r>
              <a:rPr dirty="0" sz="140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одной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4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сторон</a:t>
            </a:r>
            <a:r>
              <a:rPr dirty="0" sz="14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должно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быть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достигнуто</a:t>
            </a:r>
            <a:r>
              <a:rPr dirty="0" sz="1400" spc="2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соглашение.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5200650" y="2257425"/>
            <a:ext cx="4229100" cy="5210175"/>
          </a:xfrm>
          <a:custGeom>
            <a:avLst/>
            <a:gdLst/>
            <a:ahLst/>
            <a:cxnLst/>
            <a:rect l="l" t="t" r="r" b="b"/>
            <a:pathLst>
              <a:path w="4229100" h="5210175">
                <a:moveTo>
                  <a:pt x="4201922" y="0"/>
                </a:moveTo>
                <a:lnTo>
                  <a:pt x="27177" y="0"/>
                </a:lnTo>
                <a:lnTo>
                  <a:pt x="16609" y="2139"/>
                </a:lnTo>
                <a:lnTo>
                  <a:pt x="7969" y="7969"/>
                </a:lnTo>
                <a:lnTo>
                  <a:pt x="2139" y="16609"/>
                </a:lnTo>
                <a:lnTo>
                  <a:pt x="0" y="27177"/>
                </a:lnTo>
                <a:lnTo>
                  <a:pt x="0" y="5182933"/>
                </a:lnTo>
                <a:lnTo>
                  <a:pt x="2139" y="5193538"/>
                </a:lnTo>
                <a:lnTo>
                  <a:pt x="7969" y="5202197"/>
                </a:lnTo>
                <a:lnTo>
                  <a:pt x="16609" y="5208034"/>
                </a:lnTo>
                <a:lnTo>
                  <a:pt x="27177" y="5210175"/>
                </a:lnTo>
                <a:lnTo>
                  <a:pt x="4201922" y="5210175"/>
                </a:lnTo>
                <a:lnTo>
                  <a:pt x="4212490" y="5208034"/>
                </a:lnTo>
                <a:lnTo>
                  <a:pt x="4221130" y="5202197"/>
                </a:lnTo>
                <a:lnTo>
                  <a:pt x="4226960" y="5193538"/>
                </a:lnTo>
                <a:lnTo>
                  <a:pt x="4229100" y="5182933"/>
                </a:lnTo>
                <a:lnTo>
                  <a:pt x="4229100" y="27177"/>
                </a:lnTo>
                <a:lnTo>
                  <a:pt x="4226960" y="16609"/>
                </a:lnTo>
                <a:lnTo>
                  <a:pt x="4221130" y="7969"/>
                </a:lnTo>
                <a:lnTo>
                  <a:pt x="4212490" y="2139"/>
                </a:lnTo>
                <a:lnTo>
                  <a:pt x="4201922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5374004" y="2416238"/>
            <a:ext cx="3754120" cy="48666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1700" spc="18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ставке</a:t>
            </a:r>
            <a:r>
              <a:rPr dirty="0" sz="1700" spc="204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25">
                <a:solidFill>
                  <a:srgbClr val="48485A"/>
                </a:solidFill>
                <a:latin typeface="Cambria"/>
                <a:cs typeface="Cambria"/>
              </a:rPr>
              <a:t>НДС</a:t>
            </a:r>
            <a:endParaRPr sz="1700">
              <a:latin typeface="Cambria"/>
              <a:cs typeface="Cambria"/>
            </a:endParaRPr>
          </a:p>
          <a:p>
            <a:pPr marL="12700" marR="106680">
              <a:lnSpc>
                <a:spcPct val="136800"/>
              </a:lnSpc>
              <a:spcBef>
                <a:spcPts val="81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Вместе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тем</a:t>
            </a:r>
            <a:r>
              <a:rPr dirty="0" sz="14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размер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процентной</a:t>
            </a:r>
            <a:r>
              <a:rPr dirty="0" sz="140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ставки </a:t>
            </a:r>
            <a:r>
              <a:rPr dirty="0" sz="1400" spc="-65">
                <a:solidFill>
                  <a:srgbClr val="48485A"/>
                </a:solidFill>
                <a:latin typeface="Microsoft Sans Serif"/>
                <a:cs typeface="Microsoft Sans Serif"/>
              </a:rPr>
              <a:t>НДС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условием</a:t>
            </a:r>
            <a:r>
              <a:rPr dirty="0" sz="14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договора,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относительно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которого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между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сторонами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должно</a:t>
            </a:r>
            <a:r>
              <a:rPr dirty="0" sz="14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быть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достигнуто</a:t>
            </a:r>
            <a:r>
              <a:rPr dirty="0" sz="14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соглашение,</a:t>
            </a:r>
            <a:r>
              <a:rPr dirty="0" sz="1400" spc="2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48485A"/>
                </a:solidFill>
                <a:latin typeface="Microsoft Sans Serif"/>
                <a:cs typeface="Microsoft Sans Serif"/>
              </a:rPr>
              <a:t>а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условием,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существенным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или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необходимым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договора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поставки</a:t>
            </a:r>
            <a:endParaRPr sz="1400">
              <a:latin typeface="Microsoft Sans Serif"/>
              <a:cs typeface="Microsoft Sans Serif"/>
            </a:endParaRPr>
          </a:p>
          <a:p>
            <a:pPr marL="12700" marR="29209">
              <a:lnSpc>
                <a:spcPct val="136300"/>
              </a:lnSpc>
              <a:spcBef>
                <a:spcPts val="3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товара,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выполнения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работ,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оказания</a:t>
            </a:r>
            <a:r>
              <a:rPr dirty="0" sz="14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услуг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(в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приобретения</a:t>
            </a:r>
            <a:r>
              <a:rPr dirty="0" sz="14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недвижимого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имущества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аренды</a:t>
            </a:r>
            <a:r>
              <a:rPr dirty="0" sz="14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имущества).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36800"/>
              </a:lnSpc>
              <a:spcBef>
                <a:spcPts val="76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Таким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образом,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мнению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Департамента,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ставка</a:t>
            </a:r>
            <a:r>
              <a:rPr dirty="0" sz="14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48485A"/>
                </a:solidFill>
                <a:latin typeface="Microsoft Sans Serif"/>
                <a:cs typeface="Microsoft Sans Serif"/>
              </a:rPr>
              <a:t>НДС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4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существенным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условием</a:t>
            </a:r>
            <a:r>
              <a:rPr dirty="0" sz="14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может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быть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изменена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путем</a:t>
            </a:r>
            <a:r>
              <a:rPr dirty="0" sz="140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заключения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дополнительного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соглашения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без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изменения</a:t>
            </a:r>
            <a:r>
              <a:rPr dirty="0" sz="1400" spc="-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цены</a:t>
            </a:r>
            <a:r>
              <a:rPr dirty="0" sz="1400" spc="-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9610725" y="2257425"/>
            <a:ext cx="4229100" cy="5210175"/>
          </a:xfrm>
          <a:custGeom>
            <a:avLst/>
            <a:gdLst/>
            <a:ahLst/>
            <a:cxnLst/>
            <a:rect l="l" t="t" r="r" b="b"/>
            <a:pathLst>
              <a:path w="4229100" h="5210175">
                <a:moveTo>
                  <a:pt x="4201921" y="0"/>
                </a:moveTo>
                <a:lnTo>
                  <a:pt x="27177" y="0"/>
                </a:lnTo>
                <a:lnTo>
                  <a:pt x="16609" y="2139"/>
                </a:lnTo>
                <a:lnTo>
                  <a:pt x="7969" y="7969"/>
                </a:lnTo>
                <a:lnTo>
                  <a:pt x="2139" y="16609"/>
                </a:lnTo>
                <a:lnTo>
                  <a:pt x="0" y="27177"/>
                </a:lnTo>
                <a:lnTo>
                  <a:pt x="0" y="5182933"/>
                </a:lnTo>
                <a:lnTo>
                  <a:pt x="2139" y="5193538"/>
                </a:lnTo>
                <a:lnTo>
                  <a:pt x="7969" y="5202197"/>
                </a:lnTo>
                <a:lnTo>
                  <a:pt x="16609" y="5208034"/>
                </a:lnTo>
                <a:lnTo>
                  <a:pt x="27177" y="5210175"/>
                </a:lnTo>
                <a:lnTo>
                  <a:pt x="4201921" y="5210175"/>
                </a:lnTo>
                <a:lnTo>
                  <a:pt x="4212490" y="5208034"/>
                </a:lnTo>
                <a:lnTo>
                  <a:pt x="4221130" y="5202197"/>
                </a:lnTo>
                <a:lnTo>
                  <a:pt x="4226960" y="5193538"/>
                </a:lnTo>
                <a:lnTo>
                  <a:pt x="4229100" y="5182933"/>
                </a:lnTo>
                <a:lnTo>
                  <a:pt x="4229100" y="27177"/>
                </a:lnTo>
                <a:lnTo>
                  <a:pt x="4226960" y="16609"/>
                </a:lnTo>
                <a:lnTo>
                  <a:pt x="4221130" y="7969"/>
                </a:lnTo>
                <a:lnTo>
                  <a:pt x="4212490" y="2139"/>
                </a:lnTo>
                <a:lnTo>
                  <a:pt x="4201921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9784968" y="2416238"/>
            <a:ext cx="3681095" cy="2142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1700" spc="18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порядке</a:t>
            </a:r>
            <a:r>
              <a:rPr dirty="0" sz="1700" spc="2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налогообложения</a:t>
            </a:r>
            <a:endParaRPr sz="1700">
              <a:latin typeface="Cambria"/>
              <a:cs typeface="Cambria"/>
            </a:endParaRPr>
          </a:p>
          <a:p>
            <a:pPr marL="12700" marR="5080">
              <a:lnSpc>
                <a:spcPct val="136800"/>
              </a:lnSpc>
              <a:spcBef>
                <a:spcPts val="810"/>
              </a:spcBef>
            </a:pP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этом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Департамент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отмечает,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что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наличие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отсутствие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цене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суммы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5">
                <a:solidFill>
                  <a:srgbClr val="48485A"/>
                </a:solidFill>
                <a:latin typeface="Microsoft Sans Serif"/>
                <a:cs typeface="Microsoft Sans Serif"/>
              </a:rPr>
              <a:t>НДС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влияет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порядок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налогообложения</a:t>
            </a:r>
            <a:r>
              <a:rPr dirty="0" sz="1400" spc="2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операций,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предусмотренных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положениями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главы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21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Кодекса.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6764" rIns="0" bIns="0" rtlCol="0" vert="horz">
            <a:spAutoFit/>
          </a:bodyPr>
          <a:lstStyle/>
          <a:p>
            <a:pPr marL="5502275">
              <a:lnSpc>
                <a:spcPct val="100000"/>
              </a:lnSpc>
              <a:spcBef>
                <a:spcPts val="345"/>
              </a:spcBef>
            </a:pPr>
            <a:r>
              <a:rPr dirty="0" sz="3300"/>
              <a:t>Продление</a:t>
            </a:r>
            <a:r>
              <a:rPr dirty="0" sz="3300" spc="145"/>
              <a:t> </a:t>
            </a:r>
            <a:r>
              <a:rPr dirty="0" sz="3300"/>
              <a:t>сроков</a:t>
            </a:r>
            <a:r>
              <a:rPr dirty="0" sz="3300" spc="140"/>
              <a:t> </a:t>
            </a:r>
            <a:r>
              <a:rPr dirty="0" sz="3300" spc="-10"/>
              <a:t>действия</a:t>
            </a:r>
            <a:endParaRPr sz="3300"/>
          </a:p>
          <a:p>
            <a:pPr marL="5502275">
              <a:lnSpc>
                <a:spcPct val="100000"/>
              </a:lnSpc>
              <a:spcBef>
                <a:spcPts val="244"/>
              </a:spcBef>
            </a:pPr>
            <a:r>
              <a:rPr dirty="0" sz="3300"/>
              <a:t>регистрационных</a:t>
            </a:r>
            <a:r>
              <a:rPr dirty="0" sz="3300" spc="114"/>
              <a:t> </a:t>
            </a:r>
            <a:r>
              <a:rPr dirty="0" sz="3300" spc="-10"/>
              <a:t>удостоверений</a:t>
            </a:r>
            <a:endParaRPr sz="3300"/>
          </a:p>
        </p:txBody>
      </p:sp>
      <p:grpSp>
        <p:nvGrpSpPr>
          <p:cNvPr id="4" name="object 4" descr=""/>
          <p:cNvGrpSpPr/>
          <p:nvPr/>
        </p:nvGrpSpPr>
        <p:grpSpPr>
          <a:xfrm>
            <a:off x="6276975" y="2152650"/>
            <a:ext cx="876300" cy="5248275"/>
            <a:chOff x="6276975" y="2152650"/>
            <a:chExt cx="876300" cy="5248275"/>
          </a:xfrm>
        </p:grpSpPr>
        <p:sp>
          <p:nvSpPr>
            <p:cNvPr id="5" name="object 5" descr=""/>
            <p:cNvSpPr/>
            <p:nvPr/>
          </p:nvSpPr>
          <p:spPr>
            <a:xfrm>
              <a:off x="6467475" y="2152649"/>
              <a:ext cx="685800" cy="5248275"/>
            </a:xfrm>
            <a:custGeom>
              <a:avLst/>
              <a:gdLst/>
              <a:ahLst/>
              <a:cxnLst/>
              <a:rect l="l" t="t" r="r" b="b"/>
              <a:pathLst>
                <a:path w="685800" h="5248275">
                  <a:moveTo>
                    <a:pt x="28575" y="6350"/>
                  </a:moveTo>
                  <a:lnTo>
                    <a:pt x="22225" y="0"/>
                  </a:lnTo>
                  <a:lnTo>
                    <a:pt x="6350" y="0"/>
                  </a:lnTo>
                  <a:lnTo>
                    <a:pt x="0" y="6350"/>
                  </a:lnTo>
                  <a:lnTo>
                    <a:pt x="0" y="14351"/>
                  </a:lnTo>
                  <a:lnTo>
                    <a:pt x="0" y="5241874"/>
                  </a:lnTo>
                  <a:lnTo>
                    <a:pt x="6350" y="5248275"/>
                  </a:lnTo>
                  <a:lnTo>
                    <a:pt x="22225" y="5248275"/>
                  </a:lnTo>
                  <a:lnTo>
                    <a:pt x="28575" y="5241874"/>
                  </a:lnTo>
                  <a:lnTo>
                    <a:pt x="28575" y="6350"/>
                  </a:lnTo>
                  <a:close/>
                </a:path>
                <a:path w="685800" h="5248275">
                  <a:moveTo>
                    <a:pt x="685800" y="375793"/>
                  </a:moveTo>
                  <a:lnTo>
                    <a:pt x="681482" y="371475"/>
                  </a:lnTo>
                  <a:lnTo>
                    <a:pt x="175768" y="371475"/>
                  </a:lnTo>
                  <a:lnTo>
                    <a:pt x="171450" y="375793"/>
                  </a:lnTo>
                  <a:lnTo>
                    <a:pt x="171450" y="381000"/>
                  </a:lnTo>
                  <a:lnTo>
                    <a:pt x="171450" y="386207"/>
                  </a:lnTo>
                  <a:lnTo>
                    <a:pt x="175768" y="390525"/>
                  </a:lnTo>
                  <a:lnTo>
                    <a:pt x="681482" y="390525"/>
                  </a:lnTo>
                  <a:lnTo>
                    <a:pt x="685800" y="386207"/>
                  </a:lnTo>
                  <a:lnTo>
                    <a:pt x="685800" y="375793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76975" y="2343150"/>
              <a:ext cx="390525" cy="381000"/>
            </a:xfrm>
            <a:custGeom>
              <a:avLst/>
              <a:gdLst/>
              <a:ahLst/>
              <a:cxnLst/>
              <a:rect l="l" t="t" r="r" b="b"/>
              <a:pathLst>
                <a:path w="390525" h="381000">
                  <a:moveTo>
                    <a:pt x="365125" y="0"/>
                  </a:moveTo>
                  <a:lnTo>
                    <a:pt x="25400" y="0"/>
                  </a:lnTo>
                  <a:lnTo>
                    <a:pt x="15537" y="2004"/>
                  </a:lnTo>
                  <a:lnTo>
                    <a:pt x="7461" y="7461"/>
                  </a:lnTo>
                  <a:lnTo>
                    <a:pt x="2004" y="15537"/>
                  </a:lnTo>
                  <a:lnTo>
                    <a:pt x="0" y="25400"/>
                  </a:lnTo>
                  <a:lnTo>
                    <a:pt x="0" y="355600"/>
                  </a:lnTo>
                  <a:lnTo>
                    <a:pt x="2004" y="365462"/>
                  </a:lnTo>
                  <a:lnTo>
                    <a:pt x="7461" y="373538"/>
                  </a:lnTo>
                  <a:lnTo>
                    <a:pt x="15537" y="378995"/>
                  </a:lnTo>
                  <a:lnTo>
                    <a:pt x="25400" y="381000"/>
                  </a:lnTo>
                  <a:lnTo>
                    <a:pt x="365125" y="381000"/>
                  </a:lnTo>
                  <a:lnTo>
                    <a:pt x="374987" y="378995"/>
                  </a:lnTo>
                  <a:lnTo>
                    <a:pt x="383063" y="373538"/>
                  </a:lnTo>
                  <a:lnTo>
                    <a:pt x="388520" y="365462"/>
                  </a:lnTo>
                  <a:lnTo>
                    <a:pt x="390525" y="355600"/>
                  </a:lnTo>
                  <a:lnTo>
                    <a:pt x="390525" y="25400"/>
                  </a:lnTo>
                  <a:lnTo>
                    <a:pt x="388520" y="15537"/>
                  </a:lnTo>
                  <a:lnTo>
                    <a:pt x="383063" y="7461"/>
                  </a:lnTo>
                  <a:lnTo>
                    <a:pt x="374987" y="2004"/>
                  </a:lnTo>
                  <a:lnTo>
                    <a:pt x="365125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06515" y="2297112"/>
            <a:ext cx="14033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65">
                <a:solidFill>
                  <a:srgbClr val="48485A"/>
                </a:solidFill>
                <a:latin typeface="Cambria"/>
                <a:cs typeface="Cambria"/>
              </a:rPr>
              <a:t>1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14183" y="2300922"/>
            <a:ext cx="5964555" cy="9029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Продление</a:t>
            </a:r>
            <a:r>
              <a:rPr dirty="0" sz="1650" spc="8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до</a:t>
            </a:r>
            <a:r>
              <a:rPr dirty="0" sz="1650" spc="9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31</a:t>
            </a:r>
            <a:r>
              <a:rPr dirty="0" sz="1650" spc="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декабря</a:t>
            </a:r>
            <a:r>
              <a:rPr dirty="0" sz="1650" spc="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114">
                <a:solidFill>
                  <a:srgbClr val="48485A"/>
                </a:solidFill>
                <a:latin typeface="Cambria"/>
                <a:cs typeface="Cambria"/>
              </a:rPr>
              <a:t>2025</a:t>
            </a:r>
            <a:r>
              <a:rPr dirty="0" sz="1650" spc="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35">
                <a:solidFill>
                  <a:srgbClr val="48485A"/>
                </a:solidFill>
                <a:latin typeface="Cambria"/>
                <a:cs typeface="Cambria"/>
              </a:rPr>
              <a:t>г.</a:t>
            </a:r>
            <a:endParaRPr sz="1650">
              <a:latin typeface="Cambria"/>
              <a:cs typeface="Cambria"/>
            </a:endParaRPr>
          </a:p>
          <a:p>
            <a:pPr marL="12700" marR="5080">
              <a:lnSpc>
                <a:spcPct val="140100"/>
              </a:lnSpc>
              <a:spcBef>
                <a:spcPts val="720"/>
              </a:spcBef>
            </a:pP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Продлевается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действие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РУ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препаратов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медицинского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применения,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сроки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которых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истекают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2025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году.</a:t>
            </a:r>
            <a:endParaRPr sz="1250">
              <a:latin typeface="Microsoft Sans Serif"/>
              <a:cs typeface="Microsoft Sans Serif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276975" y="3762375"/>
            <a:ext cx="876300" cy="381000"/>
            <a:chOff x="6276975" y="3762375"/>
            <a:chExt cx="876300" cy="381000"/>
          </a:xfrm>
        </p:grpSpPr>
        <p:sp>
          <p:nvSpPr>
            <p:cNvPr id="10" name="object 10" descr=""/>
            <p:cNvSpPr/>
            <p:nvPr/>
          </p:nvSpPr>
          <p:spPr>
            <a:xfrm>
              <a:off x="6638925" y="3943350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10031" y="0"/>
                  </a:moveTo>
                  <a:lnTo>
                    <a:pt x="4318" y="0"/>
                  </a:lnTo>
                  <a:lnTo>
                    <a:pt x="0" y="4317"/>
                  </a:lnTo>
                  <a:lnTo>
                    <a:pt x="0" y="9525"/>
                  </a:lnTo>
                  <a:lnTo>
                    <a:pt x="0" y="14732"/>
                  </a:lnTo>
                  <a:lnTo>
                    <a:pt x="4318" y="19050"/>
                  </a:lnTo>
                  <a:lnTo>
                    <a:pt x="510031" y="19050"/>
                  </a:lnTo>
                  <a:lnTo>
                    <a:pt x="514350" y="14732"/>
                  </a:lnTo>
                  <a:lnTo>
                    <a:pt x="514350" y="4317"/>
                  </a:lnTo>
                  <a:lnTo>
                    <a:pt x="510031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276975" y="3762375"/>
              <a:ext cx="390525" cy="381000"/>
            </a:xfrm>
            <a:custGeom>
              <a:avLst/>
              <a:gdLst/>
              <a:ahLst/>
              <a:cxnLst/>
              <a:rect l="l" t="t" r="r" b="b"/>
              <a:pathLst>
                <a:path w="390525" h="381000">
                  <a:moveTo>
                    <a:pt x="365125" y="0"/>
                  </a:moveTo>
                  <a:lnTo>
                    <a:pt x="25400" y="0"/>
                  </a:lnTo>
                  <a:lnTo>
                    <a:pt x="15537" y="2004"/>
                  </a:lnTo>
                  <a:lnTo>
                    <a:pt x="7461" y="7461"/>
                  </a:lnTo>
                  <a:lnTo>
                    <a:pt x="2004" y="15537"/>
                  </a:lnTo>
                  <a:lnTo>
                    <a:pt x="0" y="25400"/>
                  </a:lnTo>
                  <a:lnTo>
                    <a:pt x="0" y="355600"/>
                  </a:lnTo>
                  <a:lnTo>
                    <a:pt x="2004" y="365462"/>
                  </a:lnTo>
                  <a:lnTo>
                    <a:pt x="7461" y="373538"/>
                  </a:lnTo>
                  <a:lnTo>
                    <a:pt x="15537" y="378995"/>
                  </a:lnTo>
                  <a:lnTo>
                    <a:pt x="25400" y="381000"/>
                  </a:lnTo>
                  <a:lnTo>
                    <a:pt x="365125" y="381000"/>
                  </a:lnTo>
                  <a:lnTo>
                    <a:pt x="374987" y="378995"/>
                  </a:lnTo>
                  <a:lnTo>
                    <a:pt x="383063" y="373538"/>
                  </a:lnTo>
                  <a:lnTo>
                    <a:pt x="388520" y="365462"/>
                  </a:lnTo>
                  <a:lnTo>
                    <a:pt x="390525" y="355600"/>
                  </a:lnTo>
                  <a:lnTo>
                    <a:pt x="390525" y="25400"/>
                  </a:lnTo>
                  <a:lnTo>
                    <a:pt x="388520" y="15537"/>
                  </a:lnTo>
                  <a:lnTo>
                    <a:pt x="383063" y="7461"/>
                  </a:lnTo>
                  <a:lnTo>
                    <a:pt x="374987" y="2004"/>
                  </a:lnTo>
                  <a:lnTo>
                    <a:pt x="365125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384290" y="3721353"/>
            <a:ext cx="184150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80">
                <a:solidFill>
                  <a:srgbClr val="48485A"/>
                </a:solidFill>
                <a:latin typeface="Cambria"/>
                <a:cs typeface="Cambria"/>
              </a:rPr>
              <a:t>2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314183" y="3724846"/>
            <a:ext cx="442468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Актуализация</a:t>
            </a:r>
            <a:r>
              <a:rPr dirty="0" sz="1650" spc="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в</a:t>
            </a:r>
            <a:r>
              <a:rPr dirty="0" sz="1650" spc="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20">
                <a:solidFill>
                  <a:srgbClr val="48485A"/>
                </a:solidFill>
                <a:latin typeface="Cambria"/>
                <a:cs typeface="Cambria"/>
              </a:rPr>
              <a:t>ГРЛС</a:t>
            </a:r>
            <a:endParaRPr sz="1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Информация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5">
                <a:solidFill>
                  <a:srgbClr val="48485A"/>
                </a:solidFill>
                <a:latin typeface="Microsoft Sans Serif"/>
                <a:cs typeface="Microsoft Sans Serif"/>
              </a:rPr>
              <a:t>ГРЛС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актуализировалась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14.01.2025.</a:t>
            </a:r>
            <a:endParaRPr sz="1250">
              <a:latin typeface="Microsoft Sans Serif"/>
              <a:cs typeface="Microsoft Sans Serif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276975" y="4914900"/>
            <a:ext cx="876300" cy="381000"/>
            <a:chOff x="6276975" y="4914900"/>
            <a:chExt cx="876300" cy="381000"/>
          </a:xfrm>
        </p:grpSpPr>
        <p:sp>
          <p:nvSpPr>
            <p:cNvPr id="15" name="object 15" descr=""/>
            <p:cNvSpPr/>
            <p:nvPr/>
          </p:nvSpPr>
          <p:spPr>
            <a:xfrm>
              <a:off x="6638925" y="5095875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10031" y="0"/>
                  </a:moveTo>
                  <a:lnTo>
                    <a:pt x="4318" y="0"/>
                  </a:lnTo>
                  <a:lnTo>
                    <a:pt x="0" y="4318"/>
                  </a:lnTo>
                  <a:lnTo>
                    <a:pt x="0" y="9525"/>
                  </a:lnTo>
                  <a:lnTo>
                    <a:pt x="0" y="14731"/>
                  </a:lnTo>
                  <a:lnTo>
                    <a:pt x="4318" y="19050"/>
                  </a:lnTo>
                  <a:lnTo>
                    <a:pt x="510031" y="19050"/>
                  </a:lnTo>
                  <a:lnTo>
                    <a:pt x="514350" y="14731"/>
                  </a:lnTo>
                  <a:lnTo>
                    <a:pt x="514350" y="4318"/>
                  </a:lnTo>
                  <a:lnTo>
                    <a:pt x="510031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276975" y="4914900"/>
              <a:ext cx="390525" cy="381000"/>
            </a:xfrm>
            <a:custGeom>
              <a:avLst/>
              <a:gdLst/>
              <a:ahLst/>
              <a:cxnLst/>
              <a:rect l="l" t="t" r="r" b="b"/>
              <a:pathLst>
                <a:path w="390525" h="381000">
                  <a:moveTo>
                    <a:pt x="365125" y="0"/>
                  </a:moveTo>
                  <a:lnTo>
                    <a:pt x="25400" y="0"/>
                  </a:lnTo>
                  <a:lnTo>
                    <a:pt x="15537" y="2004"/>
                  </a:lnTo>
                  <a:lnTo>
                    <a:pt x="7461" y="7461"/>
                  </a:lnTo>
                  <a:lnTo>
                    <a:pt x="2004" y="15537"/>
                  </a:lnTo>
                  <a:lnTo>
                    <a:pt x="0" y="25400"/>
                  </a:lnTo>
                  <a:lnTo>
                    <a:pt x="0" y="355600"/>
                  </a:lnTo>
                  <a:lnTo>
                    <a:pt x="2004" y="365462"/>
                  </a:lnTo>
                  <a:lnTo>
                    <a:pt x="7461" y="373538"/>
                  </a:lnTo>
                  <a:lnTo>
                    <a:pt x="15537" y="378995"/>
                  </a:lnTo>
                  <a:lnTo>
                    <a:pt x="25400" y="381000"/>
                  </a:lnTo>
                  <a:lnTo>
                    <a:pt x="365125" y="381000"/>
                  </a:lnTo>
                  <a:lnTo>
                    <a:pt x="374987" y="378995"/>
                  </a:lnTo>
                  <a:lnTo>
                    <a:pt x="383063" y="373538"/>
                  </a:lnTo>
                  <a:lnTo>
                    <a:pt x="388520" y="365462"/>
                  </a:lnTo>
                  <a:lnTo>
                    <a:pt x="390525" y="355600"/>
                  </a:lnTo>
                  <a:lnTo>
                    <a:pt x="390525" y="25400"/>
                  </a:lnTo>
                  <a:lnTo>
                    <a:pt x="388520" y="15537"/>
                  </a:lnTo>
                  <a:lnTo>
                    <a:pt x="383063" y="7461"/>
                  </a:lnTo>
                  <a:lnTo>
                    <a:pt x="374987" y="2004"/>
                  </a:lnTo>
                  <a:lnTo>
                    <a:pt x="365125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384290" y="4872291"/>
            <a:ext cx="18415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80">
                <a:solidFill>
                  <a:srgbClr val="48485A"/>
                </a:solidFill>
                <a:latin typeface="Cambria"/>
                <a:cs typeface="Cambria"/>
              </a:rPr>
              <a:t>3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314183" y="4876228"/>
            <a:ext cx="478980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Нормативное</a:t>
            </a:r>
            <a:r>
              <a:rPr dirty="0" sz="165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основание</a:t>
            </a:r>
            <a:endParaRPr sz="1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См.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75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27.12.2024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1931</a:t>
            </a:r>
            <a:endParaRPr sz="1250">
              <a:latin typeface="Microsoft Sans Serif"/>
              <a:cs typeface="Microsoft Sans Serif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6276975" y="6067425"/>
            <a:ext cx="876300" cy="381000"/>
            <a:chOff x="6276975" y="6067425"/>
            <a:chExt cx="876300" cy="381000"/>
          </a:xfrm>
        </p:grpSpPr>
        <p:sp>
          <p:nvSpPr>
            <p:cNvPr id="20" name="object 20" descr=""/>
            <p:cNvSpPr/>
            <p:nvPr/>
          </p:nvSpPr>
          <p:spPr>
            <a:xfrm>
              <a:off x="6638925" y="6248400"/>
              <a:ext cx="514350" cy="19050"/>
            </a:xfrm>
            <a:custGeom>
              <a:avLst/>
              <a:gdLst/>
              <a:ahLst/>
              <a:cxnLst/>
              <a:rect l="l" t="t" r="r" b="b"/>
              <a:pathLst>
                <a:path w="514350" h="19050">
                  <a:moveTo>
                    <a:pt x="510031" y="0"/>
                  </a:moveTo>
                  <a:lnTo>
                    <a:pt x="4318" y="0"/>
                  </a:lnTo>
                  <a:lnTo>
                    <a:pt x="0" y="4318"/>
                  </a:lnTo>
                  <a:lnTo>
                    <a:pt x="0" y="9525"/>
                  </a:lnTo>
                  <a:lnTo>
                    <a:pt x="0" y="14731"/>
                  </a:lnTo>
                  <a:lnTo>
                    <a:pt x="4318" y="19050"/>
                  </a:lnTo>
                  <a:lnTo>
                    <a:pt x="510031" y="19050"/>
                  </a:lnTo>
                  <a:lnTo>
                    <a:pt x="514350" y="14731"/>
                  </a:lnTo>
                  <a:lnTo>
                    <a:pt x="514350" y="4318"/>
                  </a:lnTo>
                  <a:lnTo>
                    <a:pt x="510031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276975" y="6067425"/>
              <a:ext cx="390525" cy="381000"/>
            </a:xfrm>
            <a:custGeom>
              <a:avLst/>
              <a:gdLst/>
              <a:ahLst/>
              <a:cxnLst/>
              <a:rect l="l" t="t" r="r" b="b"/>
              <a:pathLst>
                <a:path w="390525" h="381000">
                  <a:moveTo>
                    <a:pt x="365125" y="0"/>
                  </a:moveTo>
                  <a:lnTo>
                    <a:pt x="25400" y="0"/>
                  </a:lnTo>
                  <a:lnTo>
                    <a:pt x="15537" y="2004"/>
                  </a:lnTo>
                  <a:lnTo>
                    <a:pt x="7461" y="7461"/>
                  </a:lnTo>
                  <a:lnTo>
                    <a:pt x="2004" y="15537"/>
                  </a:lnTo>
                  <a:lnTo>
                    <a:pt x="0" y="25400"/>
                  </a:lnTo>
                  <a:lnTo>
                    <a:pt x="0" y="355600"/>
                  </a:lnTo>
                  <a:lnTo>
                    <a:pt x="2004" y="365462"/>
                  </a:lnTo>
                  <a:lnTo>
                    <a:pt x="7461" y="373538"/>
                  </a:lnTo>
                  <a:lnTo>
                    <a:pt x="15537" y="378995"/>
                  </a:lnTo>
                  <a:lnTo>
                    <a:pt x="25400" y="381000"/>
                  </a:lnTo>
                  <a:lnTo>
                    <a:pt x="365125" y="381000"/>
                  </a:lnTo>
                  <a:lnTo>
                    <a:pt x="374987" y="378995"/>
                  </a:lnTo>
                  <a:lnTo>
                    <a:pt x="383063" y="373538"/>
                  </a:lnTo>
                  <a:lnTo>
                    <a:pt x="388520" y="365462"/>
                  </a:lnTo>
                  <a:lnTo>
                    <a:pt x="390525" y="355600"/>
                  </a:lnTo>
                  <a:lnTo>
                    <a:pt x="390525" y="25400"/>
                  </a:lnTo>
                  <a:lnTo>
                    <a:pt x="388520" y="15537"/>
                  </a:lnTo>
                  <a:lnTo>
                    <a:pt x="383063" y="7461"/>
                  </a:lnTo>
                  <a:lnTo>
                    <a:pt x="374987" y="2004"/>
                  </a:lnTo>
                  <a:lnTo>
                    <a:pt x="365125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6388353" y="6023673"/>
            <a:ext cx="17653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15">
                <a:solidFill>
                  <a:srgbClr val="48485A"/>
                </a:solidFill>
                <a:latin typeface="Cambria"/>
                <a:cs typeface="Cambria"/>
              </a:rPr>
              <a:t>4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314183" y="6028054"/>
            <a:ext cx="6135370" cy="1169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Ранее</a:t>
            </a:r>
            <a:r>
              <a:rPr dirty="0" sz="1650" spc="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действовавшее</a:t>
            </a:r>
            <a:r>
              <a:rPr dirty="0" sz="1650" spc="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положение</a:t>
            </a:r>
            <a:endParaRPr sz="1650">
              <a:latin typeface="Cambria"/>
              <a:cs typeface="Cambria"/>
            </a:endParaRPr>
          </a:p>
          <a:p>
            <a:pPr marL="12700" marR="5080">
              <a:lnSpc>
                <a:spcPct val="140200"/>
              </a:lnSpc>
              <a:spcBef>
                <a:spcPts val="715"/>
              </a:spcBef>
            </a:pP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Установить,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12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месяцев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продлевается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действие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регистрационных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удостоверений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препаратов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применения,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сроки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которых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истекают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2024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году.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4955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587" y="3065780"/>
            <a:ext cx="12397740" cy="1240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900"/>
              <a:t>Письмо</a:t>
            </a:r>
            <a:r>
              <a:rPr dirty="0" sz="3900" spc="200"/>
              <a:t> </a:t>
            </a:r>
            <a:r>
              <a:rPr dirty="0" sz="3900"/>
              <a:t>Министерства</a:t>
            </a:r>
            <a:r>
              <a:rPr dirty="0" sz="3900" spc="200"/>
              <a:t> </a:t>
            </a:r>
            <a:r>
              <a:rPr dirty="0" sz="3900"/>
              <a:t>строительства</a:t>
            </a:r>
            <a:r>
              <a:rPr dirty="0" sz="3900" spc="180"/>
              <a:t> </a:t>
            </a:r>
            <a:r>
              <a:rPr dirty="0" sz="3900"/>
              <a:t>и</a:t>
            </a:r>
            <a:r>
              <a:rPr dirty="0" sz="3900" spc="180"/>
              <a:t> </a:t>
            </a:r>
            <a:r>
              <a:rPr dirty="0" sz="3900" spc="45"/>
              <a:t>жилищно-</a:t>
            </a:r>
            <a:endParaRPr sz="3900"/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3900"/>
              <a:t>коммунального</a:t>
            </a:r>
            <a:r>
              <a:rPr dirty="0" sz="3900" spc="105"/>
              <a:t> </a:t>
            </a:r>
            <a:r>
              <a:rPr dirty="0" sz="3900"/>
              <a:t>хозяйства</a:t>
            </a:r>
            <a:r>
              <a:rPr dirty="0" sz="3900" spc="130"/>
              <a:t> </a:t>
            </a:r>
            <a:r>
              <a:rPr dirty="0" sz="3900"/>
              <a:t>Российской</a:t>
            </a:r>
            <a:r>
              <a:rPr dirty="0" sz="3900" spc="110"/>
              <a:t> </a:t>
            </a:r>
            <a:r>
              <a:rPr dirty="0" sz="3900"/>
              <a:t>Федерации</a:t>
            </a:r>
            <a:r>
              <a:rPr dirty="0" sz="3900" spc="130"/>
              <a:t> </a:t>
            </a:r>
            <a:r>
              <a:rPr dirty="0" sz="3900"/>
              <a:t>от</a:t>
            </a:r>
            <a:r>
              <a:rPr dirty="0" sz="3900" spc="135"/>
              <a:t> </a:t>
            </a:r>
            <a:r>
              <a:rPr dirty="0" sz="3900" spc="-484"/>
              <a:t>1</a:t>
            </a:r>
            <a:endParaRPr sz="39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525" y="5305425"/>
            <a:ext cx="504825" cy="50482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63587" y="4315205"/>
            <a:ext cx="13030200" cy="32797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900">
                <a:solidFill>
                  <a:srgbClr val="403BCF"/>
                </a:solidFill>
                <a:latin typeface="Cambria"/>
                <a:cs typeface="Cambria"/>
              </a:rPr>
              <a:t>октября</a:t>
            </a:r>
            <a:r>
              <a:rPr dirty="0" sz="3900" spc="23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3900" spc="295">
                <a:solidFill>
                  <a:srgbClr val="403BCF"/>
                </a:solidFill>
                <a:latin typeface="Cambria"/>
                <a:cs typeface="Cambria"/>
              </a:rPr>
              <a:t>2024</a:t>
            </a:r>
            <a:r>
              <a:rPr dirty="0" sz="3900" spc="23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3900" spc="110">
                <a:solidFill>
                  <a:srgbClr val="403BCF"/>
                </a:solidFill>
                <a:latin typeface="Cambria"/>
                <a:cs typeface="Cambria"/>
              </a:rPr>
              <a:t>г.</a:t>
            </a:r>
            <a:r>
              <a:rPr dirty="0" sz="3900" spc="22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3900" spc="844">
                <a:solidFill>
                  <a:srgbClr val="403BCF"/>
                </a:solidFill>
                <a:latin typeface="Cambria"/>
                <a:cs typeface="Cambria"/>
              </a:rPr>
              <a:t>N</a:t>
            </a:r>
            <a:r>
              <a:rPr dirty="0" sz="3900" spc="21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3900" spc="135">
                <a:solidFill>
                  <a:srgbClr val="403BCF"/>
                </a:solidFill>
                <a:latin typeface="Cambria"/>
                <a:cs typeface="Cambria"/>
              </a:rPr>
              <a:t>57284-</a:t>
            </a:r>
            <a:r>
              <a:rPr dirty="0" sz="3900" spc="145">
                <a:solidFill>
                  <a:srgbClr val="403BCF"/>
                </a:solidFill>
                <a:latin typeface="Cambria"/>
                <a:cs typeface="Cambria"/>
              </a:rPr>
              <a:t>АВ/09</a:t>
            </a:r>
            <a:endParaRPr sz="3900">
              <a:latin typeface="Cambria"/>
              <a:cs typeface="Cambria"/>
            </a:endParaRPr>
          </a:p>
          <a:p>
            <a:pPr algn="just" marL="711200">
              <a:lnSpc>
                <a:spcPct val="100000"/>
              </a:lnSpc>
              <a:spcBef>
                <a:spcPts val="2735"/>
              </a:spcBef>
            </a:pPr>
            <a:r>
              <a:rPr dirty="0" sz="1950">
                <a:solidFill>
                  <a:srgbClr val="48485A"/>
                </a:solidFill>
                <a:latin typeface="Cambria"/>
                <a:cs typeface="Cambria"/>
              </a:rPr>
              <a:t>Оплата</a:t>
            </a:r>
            <a:r>
              <a:rPr dirty="0" sz="1950" spc="10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950">
                <a:solidFill>
                  <a:srgbClr val="48485A"/>
                </a:solidFill>
                <a:latin typeface="Cambria"/>
                <a:cs typeface="Cambria"/>
              </a:rPr>
              <a:t>контракта</a:t>
            </a:r>
            <a:r>
              <a:rPr dirty="0" sz="1950" spc="8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950">
                <a:solidFill>
                  <a:srgbClr val="48485A"/>
                </a:solidFill>
                <a:latin typeface="Cambria"/>
                <a:cs typeface="Cambria"/>
              </a:rPr>
              <a:t>с</a:t>
            </a:r>
            <a:r>
              <a:rPr dirty="0" sz="1950" spc="9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950" spc="-25">
                <a:solidFill>
                  <a:srgbClr val="48485A"/>
                </a:solidFill>
                <a:latin typeface="Cambria"/>
                <a:cs typeface="Cambria"/>
              </a:rPr>
              <a:t>УСН</a:t>
            </a:r>
            <a:endParaRPr sz="1950">
              <a:latin typeface="Cambria"/>
              <a:cs typeface="Cambria"/>
            </a:endParaRPr>
          </a:p>
          <a:p>
            <a:pPr algn="just" marL="711200">
              <a:lnSpc>
                <a:spcPct val="100000"/>
              </a:lnSpc>
              <a:spcBef>
                <a:spcPts val="1460"/>
              </a:spcBef>
            </a:pP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случае</a:t>
            </a:r>
            <a:r>
              <a:rPr dirty="0" sz="15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заключения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5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лицом,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применяющим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упрощенную</a:t>
            </a:r>
            <a:r>
              <a:rPr dirty="0" sz="15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систему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налогообложения,</a:t>
            </a:r>
            <a:r>
              <a:rPr dirty="0" sz="15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оплата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</a:t>
            </a:r>
            <a:endParaRPr sz="1550">
              <a:latin typeface="Microsoft Sans Serif"/>
              <a:cs typeface="Microsoft Sans Serif"/>
            </a:endParaRPr>
          </a:p>
          <a:p>
            <a:pPr algn="just" marL="711200">
              <a:lnSpc>
                <a:spcPct val="100000"/>
              </a:lnSpc>
              <a:spcBef>
                <a:spcPts val="620"/>
              </a:spcBef>
            </a:pP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осуществляется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в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со</a:t>
            </a:r>
            <a:r>
              <a:rPr dirty="0" sz="15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сметой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контракта,</a:t>
            </a:r>
            <a:r>
              <a:rPr dirty="0" sz="15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1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этом</a:t>
            </a:r>
            <a:r>
              <a:rPr dirty="0" sz="15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смотря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то,</a:t>
            </a:r>
            <a:r>
              <a:rPr dirty="0" sz="15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смете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указывается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сумма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0">
                <a:solidFill>
                  <a:srgbClr val="48485A"/>
                </a:solidFill>
                <a:latin typeface="Microsoft Sans Serif"/>
                <a:cs typeface="Microsoft Sans Serif"/>
              </a:rPr>
              <a:t>НДС,</a:t>
            </a:r>
            <a:r>
              <a:rPr dirty="0" sz="15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endParaRPr sz="1550">
              <a:latin typeface="Microsoft Sans Serif"/>
              <a:cs typeface="Microsoft Sans Serif"/>
            </a:endParaRPr>
          </a:p>
          <a:p>
            <a:pPr algn="just" marL="711200" marR="239395">
              <a:lnSpc>
                <a:spcPct val="134500"/>
              </a:lnSpc>
              <a:spcBef>
                <a:spcPts val="50"/>
              </a:spcBef>
            </a:pP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положениями</a:t>
            </a:r>
            <a:r>
              <a:rPr dirty="0" sz="15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части</a:t>
            </a:r>
            <a:r>
              <a:rPr dirty="0" sz="15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61статьи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1102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5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5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44-</a:t>
            </a:r>
            <a:r>
              <a:rPr dirty="0" sz="1550" spc="-165">
                <a:solidFill>
                  <a:srgbClr val="48485A"/>
                </a:solidFill>
                <a:latin typeface="Microsoft Sans Serif"/>
                <a:cs typeface="Microsoft Sans Serif"/>
              </a:rPr>
              <a:t>ФЗ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8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5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осуществлении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оплаты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выполненных</a:t>
            </a:r>
            <a:r>
              <a:rPr dirty="0" sz="15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работ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руководствуется</a:t>
            </a:r>
            <a:r>
              <a:rPr dirty="0" sz="15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положениями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контракта,</a:t>
            </a:r>
            <a:r>
              <a:rPr dirty="0" sz="15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</a:t>
            </a:r>
            <a:r>
              <a:rPr dirty="0" sz="15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которому</a:t>
            </a:r>
            <a:r>
              <a:rPr dirty="0" sz="15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случае,</a:t>
            </a:r>
            <a:r>
              <a:rPr dirty="0" sz="15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5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</a:t>
            </a:r>
            <a:r>
              <a:rPr dirty="0" sz="15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заключен</a:t>
            </a:r>
            <a:r>
              <a:rPr dirty="0" sz="15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лицами,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5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являющимися</a:t>
            </a:r>
            <a:r>
              <a:rPr dirty="0" sz="15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5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законодательством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155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8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5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налогах</a:t>
            </a:r>
            <a:r>
              <a:rPr dirty="0" sz="15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2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55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сборах</a:t>
            </a:r>
            <a:r>
              <a:rPr dirty="0" sz="155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плательщиком</a:t>
            </a:r>
            <a:r>
              <a:rPr dirty="0" sz="15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14">
                <a:solidFill>
                  <a:srgbClr val="48485A"/>
                </a:solidFill>
                <a:latin typeface="Microsoft Sans Serif"/>
                <a:cs typeface="Microsoft Sans Serif"/>
              </a:rPr>
              <a:t>НДС,</a:t>
            </a:r>
            <a:r>
              <a:rPr dirty="0" sz="15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то</a:t>
            </a:r>
            <a:r>
              <a:rPr dirty="0" sz="15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цена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0">
                <a:solidFill>
                  <a:srgbClr val="48485A"/>
                </a:solidFill>
                <a:latin typeface="Microsoft Sans Serif"/>
                <a:cs typeface="Microsoft Sans Serif"/>
              </a:rPr>
              <a:t>НДС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не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облагается</a:t>
            </a:r>
            <a:r>
              <a:rPr dirty="0" sz="15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(пункт</a:t>
            </a:r>
            <a:r>
              <a:rPr dirty="0" sz="15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36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Типовых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условий</a:t>
            </a:r>
            <a:r>
              <a:rPr dirty="0" sz="15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5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1066).</a:t>
            </a:r>
            <a:endParaRPr sz="1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6047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95"/>
              </a:spcBef>
            </a:pPr>
            <a:r>
              <a:rPr dirty="0" sz="3300"/>
              <a:t>Письмо</a:t>
            </a:r>
            <a:r>
              <a:rPr dirty="0" sz="3300" spc="220"/>
              <a:t> </a:t>
            </a:r>
            <a:r>
              <a:rPr dirty="0" sz="3300"/>
              <a:t>Минфина</a:t>
            </a:r>
            <a:r>
              <a:rPr dirty="0" sz="3300" spc="175"/>
              <a:t> </a:t>
            </a:r>
            <a:r>
              <a:rPr dirty="0" sz="3300"/>
              <a:t>России</a:t>
            </a:r>
            <a:r>
              <a:rPr dirty="0" sz="3300" spc="210"/>
              <a:t> </a:t>
            </a:r>
            <a:r>
              <a:rPr dirty="0" sz="3300"/>
              <a:t>от</a:t>
            </a:r>
            <a:r>
              <a:rPr dirty="0" sz="3300" spc="170"/>
              <a:t> </a:t>
            </a:r>
            <a:r>
              <a:rPr dirty="0" sz="3300" spc="195"/>
              <a:t>23</a:t>
            </a:r>
            <a:r>
              <a:rPr dirty="0" sz="3300" spc="200"/>
              <a:t> </a:t>
            </a:r>
            <a:r>
              <a:rPr dirty="0" sz="3300"/>
              <a:t>декабря</a:t>
            </a:r>
            <a:r>
              <a:rPr dirty="0" sz="3300" spc="175"/>
              <a:t> </a:t>
            </a:r>
            <a:r>
              <a:rPr dirty="0" sz="3300" spc="254"/>
              <a:t>2024</a:t>
            </a:r>
            <a:r>
              <a:rPr dirty="0" sz="3300" spc="160"/>
              <a:t> </a:t>
            </a:r>
            <a:r>
              <a:rPr dirty="0" sz="3300" spc="95"/>
              <a:t>г.</a:t>
            </a:r>
            <a:r>
              <a:rPr dirty="0" sz="3300" spc="165"/>
              <a:t> </a:t>
            </a:r>
            <a:r>
              <a:rPr dirty="0" sz="3300" spc="720"/>
              <a:t>N</a:t>
            </a:r>
            <a:r>
              <a:rPr dirty="0" sz="3300" spc="210"/>
              <a:t> </a:t>
            </a:r>
            <a:r>
              <a:rPr dirty="0" sz="3300" spc="229"/>
              <a:t>24-</a:t>
            </a:r>
            <a:r>
              <a:rPr dirty="0" sz="3300" spc="380"/>
              <a:t>06- </a:t>
            </a:r>
            <a:r>
              <a:rPr dirty="0" sz="3300" spc="155"/>
              <a:t>09/129836</a:t>
            </a:r>
            <a:endParaRPr sz="3300"/>
          </a:p>
        </p:txBody>
      </p:sp>
      <p:sp>
        <p:nvSpPr>
          <p:cNvPr id="3" name="object 3" descr=""/>
          <p:cNvSpPr/>
          <p:nvPr/>
        </p:nvSpPr>
        <p:spPr>
          <a:xfrm>
            <a:off x="790575" y="2886075"/>
            <a:ext cx="4181475" cy="171450"/>
          </a:xfrm>
          <a:custGeom>
            <a:avLst/>
            <a:gdLst/>
            <a:ahLst/>
            <a:cxnLst/>
            <a:rect l="l" t="t" r="r" b="b"/>
            <a:pathLst>
              <a:path w="4181475" h="171450">
                <a:moveTo>
                  <a:pt x="4155694" y="0"/>
                </a:moveTo>
                <a:lnTo>
                  <a:pt x="25730" y="0"/>
                </a:lnTo>
                <a:lnTo>
                  <a:pt x="15714" y="2028"/>
                </a:lnTo>
                <a:lnTo>
                  <a:pt x="7535" y="7556"/>
                </a:lnTo>
                <a:lnTo>
                  <a:pt x="2021" y="15751"/>
                </a:lnTo>
                <a:lnTo>
                  <a:pt x="0" y="25780"/>
                </a:lnTo>
                <a:lnTo>
                  <a:pt x="0" y="145669"/>
                </a:lnTo>
                <a:lnTo>
                  <a:pt x="2021" y="155698"/>
                </a:lnTo>
                <a:lnTo>
                  <a:pt x="7535" y="163893"/>
                </a:lnTo>
                <a:lnTo>
                  <a:pt x="15714" y="169421"/>
                </a:lnTo>
                <a:lnTo>
                  <a:pt x="25730" y="171450"/>
                </a:lnTo>
                <a:lnTo>
                  <a:pt x="4155694" y="171450"/>
                </a:lnTo>
                <a:lnTo>
                  <a:pt x="4165723" y="169421"/>
                </a:lnTo>
                <a:lnTo>
                  <a:pt x="4173918" y="163893"/>
                </a:lnTo>
                <a:lnTo>
                  <a:pt x="4179446" y="155698"/>
                </a:lnTo>
                <a:lnTo>
                  <a:pt x="4181475" y="145669"/>
                </a:lnTo>
                <a:lnTo>
                  <a:pt x="4181475" y="25780"/>
                </a:lnTo>
                <a:lnTo>
                  <a:pt x="4179446" y="15751"/>
                </a:lnTo>
                <a:lnTo>
                  <a:pt x="4173918" y="7556"/>
                </a:lnTo>
                <a:lnTo>
                  <a:pt x="4165723" y="2028"/>
                </a:lnTo>
                <a:lnTo>
                  <a:pt x="4155694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81684" y="3293998"/>
            <a:ext cx="4025900" cy="2628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Твердая</a:t>
            </a:r>
            <a:r>
              <a:rPr dirty="0" sz="1650" spc="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цена</a:t>
            </a:r>
            <a:r>
              <a:rPr dirty="0" sz="165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контракта</a:t>
            </a:r>
            <a:endParaRPr sz="1650">
              <a:latin typeface="Cambria"/>
              <a:cs typeface="Cambria"/>
            </a:endParaRPr>
          </a:p>
          <a:p>
            <a:pPr marL="12700" marR="5080">
              <a:lnSpc>
                <a:spcPct val="140200"/>
              </a:lnSpc>
              <a:spcBef>
                <a:spcPts val="71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частью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статьи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34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44-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ФЗ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заключении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</a:t>
            </a:r>
            <a:r>
              <a:rPr dirty="0" sz="125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указывается,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что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цена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</a:t>
            </a:r>
            <a:r>
              <a:rPr dirty="0" sz="125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твердой</a:t>
            </a:r>
            <a:r>
              <a:rPr dirty="0" sz="125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определяется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весь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срок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исполнения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контракта.</a:t>
            </a:r>
            <a:endParaRPr sz="1250">
              <a:latin typeface="Microsoft Sans Serif"/>
              <a:cs typeface="Microsoft Sans Serif"/>
            </a:endParaRPr>
          </a:p>
          <a:p>
            <a:pPr marL="12700" marR="613410">
              <a:lnSpc>
                <a:spcPct val="140200"/>
              </a:lnSpc>
              <a:spcBef>
                <a:spcPts val="975"/>
              </a:spcBef>
            </a:pP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заключении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исполнении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изменение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существенных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условий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не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допускается,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исключением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случаев,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предусмотренных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Законом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44-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ФЗ.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229225" y="2628900"/>
            <a:ext cx="4171950" cy="171450"/>
          </a:xfrm>
          <a:custGeom>
            <a:avLst/>
            <a:gdLst/>
            <a:ahLst/>
            <a:cxnLst/>
            <a:rect l="l" t="t" r="r" b="b"/>
            <a:pathLst>
              <a:path w="4171950" h="171450">
                <a:moveTo>
                  <a:pt x="4146169" y="0"/>
                </a:moveTo>
                <a:lnTo>
                  <a:pt x="25780" y="0"/>
                </a:lnTo>
                <a:lnTo>
                  <a:pt x="15751" y="2028"/>
                </a:lnTo>
                <a:lnTo>
                  <a:pt x="7556" y="7556"/>
                </a:lnTo>
                <a:lnTo>
                  <a:pt x="2028" y="15751"/>
                </a:lnTo>
                <a:lnTo>
                  <a:pt x="0" y="25780"/>
                </a:lnTo>
                <a:lnTo>
                  <a:pt x="0" y="145669"/>
                </a:lnTo>
                <a:lnTo>
                  <a:pt x="2028" y="155698"/>
                </a:lnTo>
                <a:lnTo>
                  <a:pt x="7556" y="163893"/>
                </a:lnTo>
                <a:lnTo>
                  <a:pt x="15751" y="169421"/>
                </a:lnTo>
                <a:lnTo>
                  <a:pt x="25780" y="171450"/>
                </a:lnTo>
                <a:lnTo>
                  <a:pt x="4146169" y="171450"/>
                </a:lnTo>
                <a:lnTo>
                  <a:pt x="4156198" y="169421"/>
                </a:lnTo>
                <a:lnTo>
                  <a:pt x="4164393" y="163893"/>
                </a:lnTo>
                <a:lnTo>
                  <a:pt x="4169921" y="155698"/>
                </a:lnTo>
                <a:lnTo>
                  <a:pt x="4171950" y="145669"/>
                </a:lnTo>
                <a:lnTo>
                  <a:pt x="4171950" y="25780"/>
                </a:lnTo>
                <a:lnTo>
                  <a:pt x="4169921" y="15751"/>
                </a:lnTo>
                <a:lnTo>
                  <a:pt x="4164393" y="7556"/>
                </a:lnTo>
                <a:lnTo>
                  <a:pt x="4156198" y="2028"/>
                </a:lnTo>
                <a:lnTo>
                  <a:pt x="4146169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217159" y="3038157"/>
            <a:ext cx="4092575" cy="3168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Формирование</a:t>
            </a:r>
            <a:r>
              <a:rPr dirty="0" sz="165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20">
                <a:solidFill>
                  <a:srgbClr val="48485A"/>
                </a:solidFill>
                <a:latin typeface="Cambria"/>
                <a:cs typeface="Cambria"/>
              </a:rPr>
              <a:t>цены</a:t>
            </a:r>
            <a:endParaRPr sz="1650">
              <a:latin typeface="Cambria"/>
              <a:cs typeface="Cambria"/>
            </a:endParaRPr>
          </a:p>
          <a:p>
            <a:pPr marL="12700" marR="5080">
              <a:lnSpc>
                <a:spcPct val="140200"/>
              </a:lnSpc>
              <a:spcBef>
                <a:spcPts val="720"/>
              </a:spcBef>
            </a:pP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</a:t>
            </a:r>
            <a:r>
              <a:rPr dirty="0" sz="125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250" spc="2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формирует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предложение</a:t>
            </a:r>
            <a:r>
              <a:rPr dirty="0" sz="1250" spc="2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5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цене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учетом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всех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накладных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расходов,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Microsoft Sans Serif"/>
                <a:cs typeface="Microsoft Sans Serif"/>
              </a:rPr>
              <a:t>а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налогов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сборов,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которые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он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обязан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уплатить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положениями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Налогового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кодекса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25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Федерации.</a:t>
            </a:r>
            <a:endParaRPr sz="1250">
              <a:latin typeface="Microsoft Sans Serif"/>
              <a:cs typeface="Microsoft Sans Serif"/>
            </a:endParaRPr>
          </a:p>
          <a:p>
            <a:pPr marL="12700" marR="12065">
              <a:lnSpc>
                <a:spcPct val="140100"/>
              </a:lnSpc>
              <a:spcBef>
                <a:spcPts val="1019"/>
              </a:spcBef>
            </a:pP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Таким</a:t>
            </a:r>
            <a:r>
              <a:rPr dirty="0" sz="1250" spc="2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образом,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</a:t>
            </a:r>
            <a:r>
              <a:rPr dirty="0" sz="12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заключается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оплачивается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заказчиком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цене,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предложенной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участником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закупки,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которым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заключается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контракт,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вне</a:t>
            </a:r>
            <a:r>
              <a:rPr dirty="0" sz="125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зависимости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применяемой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им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системы</a:t>
            </a:r>
            <a:r>
              <a:rPr dirty="0" sz="1250" spc="3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налогообложения.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9658350" y="2381250"/>
            <a:ext cx="4181475" cy="161925"/>
          </a:xfrm>
          <a:custGeom>
            <a:avLst/>
            <a:gdLst/>
            <a:ahLst/>
            <a:cxnLst/>
            <a:rect l="l" t="t" r="r" b="b"/>
            <a:pathLst>
              <a:path w="4181475" h="161925">
                <a:moveTo>
                  <a:pt x="4157217" y="0"/>
                </a:moveTo>
                <a:lnTo>
                  <a:pt x="24256" y="0"/>
                </a:lnTo>
                <a:lnTo>
                  <a:pt x="14841" y="1914"/>
                </a:lnTo>
                <a:lnTo>
                  <a:pt x="7127" y="7127"/>
                </a:lnTo>
                <a:lnTo>
                  <a:pt x="1914" y="14841"/>
                </a:lnTo>
                <a:lnTo>
                  <a:pt x="0" y="24257"/>
                </a:lnTo>
                <a:lnTo>
                  <a:pt x="0" y="137667"/>
                </a:lnTo>
                <a:lnTo>
                  <a:pt x="1914" y="147083"/>
                </a:lnTo>
                <a:lnTo>
                  <a:pt x="7127" y="154797"/>
                </a:lnTo>
                <a:lnTo>
                  <a:pt x="14841" y="160010"/>
                </a:lnTo>
                <a:lnTo>
                  <a:pt x="24256" y="161925"/>
                </a:lnTo>
                <a:lnTo>
                  <a:pt x="4157217" y="161925"/>
                </a:lnTo>
                <a:lnTo>
                  <a:pt x="4166633" y="160010"/>
                </a:lnTo>
                <a:lnTo>
                  <a:pt x="4174347" y="154797"/>
                </a:lnTo>
                <a:lnTo>
                  <a:pt x="4179560" y="147083"/>
                </a:lnTo>
                <a:lnTo>
                  <a:pt x="4181475" y="137667"/>
                </a:lnTo>
                <a:lnTo>
                  <a:pt x="4181475" y="24257"/>
                </a:lnTo>
                <a:lnTo>
                  <a:pt x="4179560" y="14841"/>
                </a:lnTo>
                <a:lnTo>
                  <a:pt x="4174347" y="7127"/>
                </a:lnTo>
                <a:lnTo>
                  <a:pt x="4166633" y="1914"/>
                </a:lnTo>
                <a:lnTo>
                  <a:pt x="4157217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9652634" y="2783204"/>
            <a:ext cx="4174490" cy="3162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Оплата</a:t>
            </a:r>
            <a:r>
              <a:rPr dirty="0" sz="1650" spc="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контракта</a:t>
            </a:r>
            <a:endParaRPr sz="1650">
              <a:latin typeface="Cambria"/>
              <a:cs typeface="Cambria"/>
            </a:endParaRPr>
          </a:p>
          <a:p>
            <a:pPr marL="12700" marR="5080">
              <a:lnSpc>
                <a:spcPct val="140200"/>
              </a:lnSpc>
              <a:spcBef>
                <a:spcPts val="715"/>
              </a:spcBef>
            </a:pP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Сумма,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предусмотренная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контрактом,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должна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быть уплачена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участнику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закупки,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которым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заключается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контракт,</a:t>
            </a:r>
            <a:r>
              <a:rPr dirty="0" sz="125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установленном</a:t>
            </a: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контрактом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размере.</a:t>
            </a:r>
            <a:endParaRPr sz="1250">
              <a:latin typeface="Microsoft Sans Serif"/>
              <a:cs typeface="Microsoft Sans Serif"/>
            </a:endParaRPr>
          </a:p>
          <a:p>
            <a:pPr marL="12700" marR="355600">
              <a:lnSpc>
                <a:spcPct val="140200"/>
              </a:lnSpc>
              <a:spcBef>
                <a:spcPts val="975"/>
              </a:spcBef>
            </a:pP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этом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корректировка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заказчиком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цены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контракта,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предложенной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участником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закупки, 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применяющим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упрощенную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систему</a:t>
            </a:r>
            <a:endParaRPr sz="1250">
              <a:latin typeface="Microsoft Sans Serif"/>
              <a:cs typeface="Microsoft Sans Serif"/>
            </a:endParaRPr>
          </a:p>
          <a:p>
            <a:pPr marL="12700" marR="335280">
              <a:lnSpc>
                <a:spcPct val="140100"/>
              </a:lnSpc>
              <a:spcBef>
                <a:spcPts val="5"/>
              </a:spcBef>
            </a:pP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налогообложения, 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исполнении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таким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участником,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нормами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44-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ФЗ</a:t>
            </a:r>
            <a:r>
              <a:rPr dirty="0" sz="12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не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предусмотрена.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1684" y="6400101"/>
            <a:ext cx="12590145" cy="8267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200"/>
              </a:lnSpc>
              <a:spcBef>
                <a:spcPts val="9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Следует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учитывать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положения</a:t>
            </a:r>
            <a:r>
              <a:rPr dirty="0" sz="12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статьи</a:t>
            </a:r>
            <a:r>
              <a:rPr dirty="0" sz="125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94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44-</a:t>
            </a:r>
            <a:r>
              <a:rPr dirty="0" sz="1250" spc="-65">
                <a:solidFill>
                  <a:srgbClr val="48485A"/>
                </a:solidFill>
                <a:latin typeface="Microsoft Sans Serif"/>
                <a:cs typeface="Microsoft Sans Serif"/>
              </a:rPr>
              <a:t>ФЗ,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которым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приемка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результатов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отдельного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этапа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исполнения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контракта,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также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поставленного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товара,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выполненной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работы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оказанной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услуги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осуществляется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порядке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сроки,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которые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установлены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</a:t>
            </a:r>
            <a:r>
              <a:rPr dirty="0" sz="1250" spc="-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том,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оформляется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документом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приемке,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порядок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оформления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которого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регламентирован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частью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13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статьи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94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44-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ФЗ.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84" y="626808"/>
            <a:ext cx="10931525" cy="10934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95"/>
              </a:spcBef>
            </a:pPr>
            <a:r>
              <a:rPr dirty="0" sz="3300"/>
              <a:t>Письмо</a:t>
            </a:r>
            <a:r>
              <a:rPr dirty="0" sz="3300" spc="220"/>
              <a:t> </a:t>
            </a:r>
            <a:r>
              <a:rPr dirty="0" sz="3300"/>
              <a:t>Минфина</a:t>
            </a:r>
            <a:r>
              <a:rPr dirty="0" sz="3300" spc="180"/>
              <a:t> </a:t>
            </a:r>
            <a:r>
              <a:rPr dirty="0" sz="3300"/>
              <a:t>России</a:t>
            </a:r>
            <a:r>
              <a:rPr dirty="0" sz="3300" spc="215"/>
              <a:t> </a:t>
            </a:r>
            <a:r>
              <a:rPr dirty="0" sz="3300"/>
              <a:t>от</a:t>
            </a:r>
            <a:r>
              <a:rPr dirty="0" sz="3300" spc="165"/>
              <a:t> </a:t>
            </a:r>
            <a:r>
              <a:rPr dirty="0" sz="3300" spc="-365"/>
              <a:t>1</a:t>
            </a:r>
            <a:r>
              <a:rPr dirty="0" sz="3300" spc="185"/>
              <a:t> </a:t>
            </a:r>
            <a:r>
              <a:rPr dirty="0" sz="3300"/>
              <a:t>ноября</a:t>
            </a:r>
            <a:r>
              <a:rPr dirty="0" sz="3300" spc="185"/>
              <a:t> </a:t>
            </a:r>
            <a:r>
              <a:rPr dirty="0" sz="3300" spc="260"/>
              <a:t>2024</a:t>
            </a:r>
            <a:r>
              <a:rPr dirty="0" sz="3300" spc="150"/>
              <a:t> </a:t>
            </a:r>
            <a:r>
              <a:rPr dirty="0" sz="3300" spc="95"/>
              <a:t>г.</a:t>
            </a:r>
            <a:r>
              <a:rPr dirty="0" sz="3300" spc="160"/>
              <a:t> </a:t>
            </a:r>
            <a:r>
              <a:rPr dirty="0" sz="3300" spc="720"/>
              <a:t>N</a:t>
            </a:r>
            <a:r>
              <a:rPr dirty="0" sz="3300" spc="210"/>
              <a:t> </a:t>
            </a:r>
            <a:r>
              <a:rPr dirty="0" sz="3300" spc="380"/>
              <a:t>02-06- </a:t>
            </a:r>
            <a:r>
              <a:rPr dirty="0" sz="3300" spc="80"/>
              <a:t>08/107585</a:t>
            </a:r>
            <a:endParaRPr sz="3300"/>
          </a:p>
        </p:txBody>
      </p:sp>
      <p:sp>
        <p:nvSpPr>
          <p:cNvPr id="3" name="object 3" descr=""/>
          <p:cNvSpPr txBox="1"/>
          <p:nvPr/>
        </p:nvSpPr>
        <p:spPr>
          <a:xfrm>
            <a:off x="1078230" y="2023363"/>
            <a:ext cx="3599815" cy="15443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9525">
              <a:lnSpc>
                <a:spcPct val="100000"/>
              </a:lnSpc>
              <a:spcBef>
                <a:spcPts val="130"/>
              </a:spcBef>
            </a:pPr>
            <a:r>
              <a:rPr dirty="0" sz="4400" spc="-515">
                <a:solidFill>
                  <a:srgbClr val="48485A"/>
                </a:solidFill>
                <a:latin typeface="Cambria"/>
                <a:cs typeface="Cambria"/>
              </a:rPr>
              <a:t>11</a:t>
            </a:r>
            <a:endParaRPr sz="4400">
              <a:latin typeface="Cambria"/>
              <a:cs typeface="Cambria"/>
            </a:endParaRPr>
          </a:p>
          <a:p>
            <a:pPr algn="ctr" marL="14604">
              <a:lnSpc>
                <a:spcPct val="100000"/>
              </a:lnSpc>
              <a:spcBef>
                <a:spcPts val="1845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Цифр</a:t>
            </a:r>
            <a:r>
              <a:rPr dirty="0" sz="1650" spc="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после</a:t>
            </a:r>
            <a:r>
              <a:rPr dirty="0" sz="1650" spc="9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запятой</a:t>
            </a:r>
            <a:endParaRPr sz="16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цены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единицу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товара,</a:t>
            </a:r>
            <a:r>
              <a:rPr dirty="0" sz="12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работы,</a:t>
            </a:r>
            <a:r>
              <a:rPr dirty="0" sz="12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услуги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84571" y="2023363"/>
            <a:ext cx="3465829" cy="15443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130"/>
              </a:spcBef>
            </a:pPr>
            <a:r>
              <a:rPr dirty="0" sz="4400" spc="215">
                <a:solidFill>
                  <a:srgbClr val="48485A"/>
                </a:solidFill>
                <a:latin typeface="Cambria"/>
                <a:cs typeface="Cambria"/>
              </a:rPr>
              <a:t>2</a:t>
            </a:r>
            <a:endParaRPr sz="4400">
              <a:latin typeface="Cambria"/>
              <a:cs typeface="Cambria"/>
            </a:endParaRPr>
          </a:p>
          <a:p>
            <a:pPr algn="ctr" marL="6350">
              <a:lnSpc>
                <a:spcPct val="100000"/>
              </a:lnSpc>
              <a:spcBef>
                <a:spcPts val="1845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Цифры</a:t>
            </a:r>
            <a:r>
              <a:rPr dirty="0" sz="1650" spc="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после</a:t>
            </a:r>
            <a:r>
              <a:rPr dirty="0" sz="1650" spc="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запятой</a:t>
            </a:r>
            <a:endParaRPr sz="16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стоимости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исполненных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обязательств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688576" y="2023363"/>
            <a:ext cx="4137660" cy="15443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4400" spc="-515">
                <a:solidFill>
                  <a:srgbClr val="48485A"/>
                </a:solidFill>
                <a:latin typeface="Cambria"/>
                <a:cs typeface="Cambria"/>
              </a:rPr>
              <a:t>1</a:t>
            </a:r>
            <a:endParaRPr sz="44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845"/>
              </a:spcBef>
            </a:pP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Рубль</a:t>
            </a:r>
            <a:endParaRPr sz="16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Единица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измерения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стоимостных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показателей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81684" y="4011739"/>
            <a:ext cx="12960985" cy="3500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165">
              <a:lnSpc>
                <a:spcPct val="140100"/>
              </a:lnSpc>
              <a:spcBef>
                <a:spcPts val="9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требованиями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Правил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ведения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реестра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контрактов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информация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документы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приемке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товаров,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работ,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услуг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подлеж</a:t>
            </a:r>
            <a:r>
              <a:rPr dirty="0" sz="1250" spc="-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ат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включению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реестр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контрактов.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этом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оговорен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следующий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порядок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указания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в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документе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приемке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разрядности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цены: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07950" indent="-95250">
              <a:lnSpc>
                <a:spcPct val="100000"/>
              </a:lnSpc>
              <a:buChar char="-"/>
              <a:tabLst>
                <a:tab pos="107950" algn="l"/>
              </a:tabLst>
            </a:pP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цена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единицу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товара,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работы,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услуги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округляется</a:t>
            </a:r>
            <a:r>
              <a:rPr dirty="0" sz="125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математическим</a:t>
            </a:r>
            <a:r>
              <a:rPr dirty="0" sz="12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правилам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округления</a:t>
            </a:r>
            <a:r>
              <a:rPr dirty="0" sz="125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250" spc="3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11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цифр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запятой;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48485A"/>
              </a:buClr>
              <a:buFont typeface="Microsoft Sans Serif"/>
              <a:buChar char="-"/>
            </a:pPr>
            <a:endParaRPr sz="1250">
              <a:latin typeface="Microsoft Sans Serif"/>
              <a:cs typeface="Microsoft Sans Serif"/>
            </a:endParaRPr>
          </a:p>
          <a:p>
            <a:pPr marL="12700" marR="44450" indent="95250">
              <a:lnSpc>
                <a:spcPct val="140200"/>
              </a:lnSpc>
              <a:buChar char="-"/>
              <a:tabLst>
                <a:tab pos="107950" algn="l"/>
              </a:tabLst>
            </a:pP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стоимость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исполненных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поставщиком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/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подрядчиком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/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исполнителем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обязательств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товара,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выполнению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работы,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оказанию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у</a:t>
            </a:r>
            <a:r>
              <a:rPr dirty="0" sz="1250" spc="-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слуги,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сумма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налога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(при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наличии)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округляются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математическим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правилам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округления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25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2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цифр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после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запятой.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 marR="5080">
              <a:lnSpc>
                <a:spcPct val="140100"/>
              </a:lnSpc>
            </a:pP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Одновременно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этим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целью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устранения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погрешности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округления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предусмотрена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возможность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корректировки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последнем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документе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50" spc="2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приемке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стоимости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исполненных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контрагентом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обязательств.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 marR="235585">
              <a:lnSpc>
                <a:spcPct val="140200"/>
              </a:lnSpc>
              <a:spcBef>
                <a:spcPts val="5"/>
              </a:spcBef>
            </a:pP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расчете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суммы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ущерба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исполнении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необходимо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исходить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того,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единицей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измерения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стоимостных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показат</a:t>
            </a:r>
            <a:r>
              <a:rPr dirty="0" sz="1250" spc="-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елей,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целях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бухгалтерского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учета,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выступает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рубль,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состоящий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100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копеек,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значение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отражается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разрядностью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второго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десятичного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знака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после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запятой.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595" rIns="0" bIns="0" rtlCol="0" vert="horz">
            <a:spAutoFit/>
          </a:bodyPr>
          <a:lstStyle/>
          <a:p>
            <a:pPr marL="5502275">
              <a:lnSpc>
                <a:spcPct val="100000"/>
              </a:lnSpc>
              <a:spcBef>
                <a:spcPts val="105"/>
              </a:spcBef>
            </a:pPr>
            <a:r>
              <a:rPr dirty="0" sz="3750"/>
              <a:t>Изменения</a:t>
            </a:r>
            <a:r>
              <a:rPr dirty="0" sz="3750" spc="250"/>
              <a:t> </a:t>
            </a:r>
            <a:r>
              <a:rPr dirty="0" sz="3750"/>
              <a:t>с</a:t>
            </a:r>
            <a:r>
              <a:rPr dirty="0" sz="3750" spc="210"/>
              <a:t> </a:t>
            </a:r>
            <a:r>
              <a:rPr dirty="0" sz="3750" spc="100"/>
              <a:t>01</a:t>
            </a:r>
            <a:r>
              <a:rPr dirty="0" sz="3750" spc="195"/>
              <a:t> </a:t>
            </a:r>
            <a:r>
              <a:rPr dirty="0" sz="3750"/>
              <a:t>марта</a:t>
            </a:r>
            <a:r>
              <a:rPr dirty="0" sz="3750" spc="175"/>
              <a:t> </a:t>
            </a:r>
            <a:r>
              <a:rPr dirty="0" sz="3750" spc="260"/>
              <a:t>2025</a:t>
            </a:r>
            <a:r>
              <a:rPr dirty="0" sz="3750" spc="245"/>
              <a:t> </a:t>
            </a:r>
            <a:r>
              <a:rPr dirty="0" sz="3750" spc="-20"/>
              <a:t>года</a:t>
            </a:r>
            <a:endParaRPr sz="3750"/>
          </a:p>
        </p:txBody>
      </p:sp>
      <p:grpSp>
        <p:nvGrpSpPr>
          <p:cNvPr id="4" name="object 4" descr=""/>
          <p:cNvGrpSpPr/>
          <p:nvPr/>
        </p:nvGrpSpPr>
        <p:grpSpPr>
          <a:xfrm>
            <a:off x="6276975" y="2343150"/>
            <a:ext cx="438150" cy="438150"/>
            <a:chOff x="6276975" y="2343150"/>
            <a:chExt cx="438150" cy="438150"/>
          </a:xfrm>
        </p:grpSpPr>
        <p:sp>
          <p:nvSpPr>
            <p:cNvPr id="5" name="object 5" descr=""/>
            <p:cNvSpPr/>
            <p:nvPr/>
          </p:nvSpPr>
          <p:spPr>
            <a:xfrm>
              <a:off x="6276975" y="2343150"/>
              <a:ext cx="438150" cy="438150"/>
            </a:xfrm>
            <a:custGeom>
              <a:avLst/>
              <a:gdLst/>
              <a:ahLst/>
              <a:cxnLst/>
              <a:rect l="l" t="t" r="r" b="b"/>
              <a:pathLst>
                <a:path w="438150" h="438150">
                  <a:moveTo>
                    <a:pt x="408940" y="0"/>
                  </a:moveTo>
                  <a:lnTo>
                    <a:pt x="29210" y="0"/>
                  </a:lnTo>
                  <a:lnTo>
                    <a:pt x="17841" y="2295"/>
                  </a:lnTo>
                  <a:lnTo>
                    <a:pt x="8556" y="8556"/>
                  </a:lnTo>
                  <a:lnTo>
                    <a:pt x="2295" y="17841"/>
                  </a:lnTo>
                  <a:lnTo>
                    <a:pt x="0" y="29210"/>
                  </a:lnTo>
                  <a:lnTo>
                    <a:pt x="0" y="408939"/>
                  </a:lnTo>
                  <a:lnTo>
                    <a:pt x="2295" y="420308"/>
                  </a:lnTo>
                  <a:lnTo>
                    <a:pt x="8556" y="429593"/>
                  </a:lnTo>
                  <a:lnTo>
                    <a:pt x="17841" y="435854"/>
                  </a:lnTo>
                  <a:lnTo>
                    <a:pt x="29210" y="438150"/>
                  </a:lnTo>
                  <a:lnTo>
                    <a:pt x="408940" y="438150"/>
                  </a:lnTo>
                  <a:lnTo>
                    <a:pt x="420308" y="435854"/>
                  </a:lnTo>
                  <a:lnTo>
                    <a:pt x="429593" y="429593"/>
                  </a:lnTo>
                  <a:lnTo>
                    <a:pt x="435854" y="420308"/>
                  </a:lnTo>
                  <a:lnTo>
                    <a:pt x="438150" y="408939"/>
                  </a:lnTo>
                  <a:lnTo>
                    <a:pt x="438150" y="29210"/>
                  </a:lnTo>
                  <a:lnTo>
                    <a:pt x="435854" y="17841"/>
                  </a:lnTo>
                  <a:lnTo>
                    <a:pt x="429593" y="8556"/>
                  </a:lnTo>
                  <a:lnTo>
                    <a:pt x="420308" y="2295"/>
                  </a:lnTo>
                  <a:lnTo>
                    <a:pt x="408940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3175" y="2381250"/>
              <a:ext cx="285750" cy="36195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6898258" y="2309304"/>
            <a:ext cx="2972435" cy="3782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1244600">
              <a:lnSpc>
                <a:spcPct val="108200"/>
              </a:lnSpc>
              <a:spcBef>
                <a:spcPts val="9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Новые</a:t>
            </a:r>
            <a:r>
              <a:rPr dirty="0" sz="1850" spc="8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правила госрегистрации медизделий</a:t>
            </a:r>
            <a:endParaRPr sz="1850">
              <a:latin typeface="Cambria"/>
              <a:cs typeface="Cambria"/>
            </a:endParaRPr>
          </a:p>
          <a:p>
            <a:pPr marL="12700" marR="5080">
              <a:lnSpc>
                <a:spcPct val="133500"/>
              </a:lnSpc>
              <a:spcBef>
                <a:spcPts val="755"/>
              </a:spcBef>
            </a:pP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Установлены</a:t>
            </a:r>
            <a:r>
              <a:rPr dirty="0" sz="15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новые</a:t>
            </a:r>
            <a:r>
              <a:rPr dirty="0" sz="15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40">
                <a:solidFill>
                  <a:srgbClr val="48485A"/>
                </a:solidFill>
                <a:latin typeface="Microsoft Sans Serif"/>
                <a:cs typeface="Microsoft Sans Serif"/>
              </a:rPr>
              <a:t>правила 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госрегистрации</a:t>
            </a:r>
            <a:r>
              <a:rPr dirty="0" sz="15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медизделий.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Производители</a:t>
            </a:r>
            <a:r>
              <a:rPr dirty="0" sz="1500" spc="3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медизделий 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низкого</a:t>
            </a:r>
            <a:r>
              <a:rPr dirty="0" sz="15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класса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риска</a:t>
            </a: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0">
                <a:solidFill>
                  <a:srgbClr val="48485A"/>
                </a:solidFill>
                <a:latin typeface="Microsoft Sans Serif"/>
                <a:cs typeface="Microsoft Sans Serif"/>
              </a:rPr>
              <a:t>могут 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вносить</a:t>
            </a:r>
            <a:r>
              <a:rPr dirty="0" sz="15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изменения</a:t>
            </a:r>
            <a:r>
              <a:rPr dirty="0" sz="15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досье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5">
                <a:solidFill>
                  <a:srgbClr val="48485A"/>
                </a:solidFill>
                <a:latin typeface="Microsoft Sans Serif"/>
                <a:cs typeface="Microsoft Sans Serif"/>
              </a:rPr>
              <a:t>без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экспертизы,</a:t>
            </a:r>
            <a:r>
              <a:rPr dirty="0" sz="15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5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70">
                <a:solidFill>
                  <a:srgbClr val="48485A"/>
                </a:solidFill>
                <a:latin typeface="Microsoft Sans Serif"/>
                <a:cs typeface="Microsoft Sans Serif"/>
              </a:rPr>
              <a:t>они </a:t>
            </a: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добровольно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прошли</a:t>
            </a:r>
            <a:r>
              <a:rPr dirty="0" sz="15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оценку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систем</a:t>
            </a:r>
            <a:r>
              <a:rPr dirty="0" sz="15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управления</a:t>
            </a:r>
            <a:r>
              <a:rPr dirty="0" sz="15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качеством 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5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производстве.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0153650" y="2343150"/>
            <a:ext cx="438150" cy="438150"/>
            <a:chOff x="10153650" y="2343150"/>
            <a:chExt cx="438150" cy="438150"/>
          </a:xfrm>
        </p:grpSpPr>
        <p:sp>
          <p:nvSpPr>
            <p:cNvPr id="9" name="object 9" descr=""/>
            <p:cNvSpPr/>
            <p:nvPr/>
          </p:nvSpPr>
          <p:spPr>
            <a:xfrm>
              <a:off x="10153650" y="2343150"/>
              <a:ext cx="438150" cy="438150"/>
            </a:xfrm>
            <a:custGeom>
              <a:avLst/>
              <a:gdLst/>
              <a:ahLst/>
              <a:cxnLst/>
              <a:rect l="l" t="t" r="r" b="b"/>
              <a:pathLst>
                <a:path w="438150" h="438150">
                  <a:moveTo>
                    <a:pt x="408940" y="0"/>
                  </a:moveTo>
                  <a:lnTo>
                    <a:pt x="29209" y="0"/>
                  </a:lnTo>
                  <a:lnTo>
                    <a:pt x="17841" y="2295"/>
                  </a:lnTo>
                  <a:lnTo>
                    <a:pt x="8556" y="8556"/>
                  </a:lnTo>
                  <a:lnTo>
                    <a:pt x="2295" y="17841"/>
                  </a:lnTo>
                  <a:lnTo>
                    <a:pt x="0" y="29210"/>
                  </a:lnTo>
                  <a:lnTo>
                    <a:pt x="0" y="408939"/>
                  </a:lnTo>
                  <a:lnTo>
                    <a:pt x="2295" y="420308"/>
                  </a:lnTo>
                  <a:lnTo>
                    <a:pt x="8556" y="429593"/>
                  </a:lnTo>
                  <a:lnTo>
                    <a:pt x="17841" y="435854"/>
                  </a:lnTo>
                  <a:lnTo>
                    <a:pt x="29209" y="438150"/>
                  </a:lnTo>
                  <a:lnTo>
                    <a:pt x="408940" y="438150"/>
                  </a:lnTo>
                  <a:lnTo>
                    <a:pt x="420308" y="435854"/>
                  </a:lnTo>
                  <a:lnTo>
                    <a:pt x="429593" y="429593"/>
                  </a:lnTo>
                  <a:lnTo>
                    <a:pt x="435854" y="420308"/>
                  </a:lnTo>
                  <a:lnTo>
                    <a:pt x="438150" y="408939"/>
                  </a:lnTo>
                  <a:lnTo>
                    <a:pt x="438150" y="29210"/>
                  </a:lnTo>
                  <a:lnTo>
                    <a:pt x="435854" y="17841"/>
                  </a:lnTo>
                  <a:lnTo>
                    <a:pt x="429593" y="8556"/>
                  </a:lnTo>
                  <a:lnTo>
                    <a:pt x="420308" y="2295"/>
                  </a:lnTo>
                  <a:lnTo>
                    <a:pt x="408940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9850" y="2381250"/>
              <a:ext cx="285750" cy="36195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0775568" y="2309304"/>
            <a:ext cx="2961005" cy="37865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65455">
              <a:lnSpc>
                <a:spcPct val="108200"/>
              </a:lnSpc>
              <a:spcBef>
                <a:spcPts val="9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Упрощение</a:t>
            </a:r>
            <a:r>
              <a:rPr dirty="0" sz="1850" spc="-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процедуры регистрации</a:t>
            </a:r>
            <a:endParaRPr sz="1850">
              <a:latin typeface="Cambria"/>
              <a:cs typeface="Cambria"/>
            </a:endParaRPr>
          </a:p>
          <a:p>
            <a:pPr marL="12700" marR="5080">
              <a:lnSpc>
                <a:spcPct val="133500"/>
              </a:lnSpc>
              <a:spcBef>
                <a:spcPts val="785"/>
              </a:spcBef>
            </a:pP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Процедура</a:t>
            </a:r>
            <a:r>
              <a:rPr dirty="0" sz="1500" spc="2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3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медизделий,</a:t>
            </a:r>
            <a:r>
              <a:rPr dirty="0" sz="15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прошедших </a:t>
            </a: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испытания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гослаборатории</a:t>
            </a:r>
            <a:r>
              <a:rPr dirty="0" sz="15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федеральном</a:t>
            </a:r>
            <a:r>
              <a:rPr dirty="0" sz="15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национальном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медицинском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исследовательском</a:t>
            </a:r>
            <a:r>
              <a:rPr dirty="0" sz="15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центре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клинической</a:t>
            </a:r>
            <a:r>
              <a:rPr dirty="0" sz="15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оценки,</a:t>
            </a:r>
            <a:r>
              <a:rPr dirty="0" sz="15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0">
                <a:solidFill>
                  <a:srgbClr val="48485A"/>
                </a:solidFill>
                <a:latin typeface="Microsoft Sans Serif"/>
                <a:cs typeface="Microsoft Sans Serif"/>
              </a:rPr>
              <a:t>стала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административной.</a:t>
            </a:r>
            <a:r>
              <a:rPr dirty="0" sz="1500" spc="3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Результаты 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испытаний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Росздравнадзор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рассмотрит</a:t>
            </a:r>
            <a:r>
              <a:rPr dirty="0" sz="15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течение</a:t>
            </a:r>
            <a:r>
              <a:rPr dirty="0" sz="15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15</a:t>
            </a:r>
            <a:r>
              <a:rPr dirty="0" sz="15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0">
                <a:solidFill>
                  <a:srgbClr val="48485A"/>
                </a:solidFill>
                <a:latin typeface="Microsoft Sans Serif"/>
                <a:cs typeface="Microsoft Sans Serif"/>
              </a:rPr>
              <a:t>дней.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6276975" y="6562725"/>
            <a:ext cx="438150" cy="428625"/>
          </a:xfrm>
          <a:custGeom>
            <a:avLst/>
            <a:gdLst/>
            <a:ahLst/>
            <a:cxnLst/>
            <a:rect l="l" t="t" r="r" b="b"/>
            <a:pathLst>
              <a:path w="438150" h="428625">
                <a:moveTo>
                  <a:pt x="409575" y="0"/>
                </a:moveTo>
                <a:lnTo>
                  <a:pt x="28575" y="0"/>
                </a:lnTo>
                <a:lnTo>
                  <a:pt x="17466" y="2250"/>
                </a:lnTo>
                <a:lnTo>
                  <a:pt x="8382" y="8381"/>
                </a:lnTo>
                <a:lnTo>
                  <a:pt x="2250" y="17466"/>
                </a:lnTo>
                <a:lnTo>
                  <a:pt x="0" y="28575"/>
                </a:lnTo>
                <a:lnTo>
                  <a:pt x="0" y="400050"/>
                </a:lnTo>
                <a:lnTo>
                  <a:pt x="2250" y="411169"/>
                </a:lnTo>
                <a:lnTo>
                  <a:pt x="8382" y="420252"/>
                </a:lnTo>
                <a:lnTo>
                  <a:pt x="17466" y="426378"/>
                </a:lnTo>
                <a:lnTo>
                  <a:pt x="28575" y="428625"/>
                </a:lnTo>
                <a:lnTo>
                  <a:pt x="409575" y="428625"/>
                </a:lnTo>
                <a:lnTo>
                  <a:pt x="420683" y="426378"/>
                </a:lnTo>
                <a:lnTo>
                  <a:pt x="429768" y="420252"/>
                </a:lnTo>
                <a:lnTo>
                  <a:pt x="435899" y="411169"/>
                </a:lnTo>
                <a:lnTo>
                  <a:pt x="438150" y="400050"/>
                </a:lnTo>
                <a:lnTo>
                  <a:pt x="438150" y="28575"/>
                </a:lnTo>
                <a:lnTo>
                  <a:pt x="435899" y="17466"/>
                </a:lnTo>
                <a:lnTo>
                  <a:pt x="429768" y="8381"/>
                </a:lnTo>
                <a:lnTo>
                  <a:pt x="420683" y="2250"/>
                </a:lnTo>
                <a:lnTo>
                  <a:pt x="409575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6898258" y="6544944"/>
            <a:ext cx="6636384" cy="10242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Отмена</a:t>
            </a:r>
            <a:r>
              <a:rPr dirty="0" sz="1850" spc="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дублирующих</a:t>
            </a:r>
            <a:r>
              <a:rPr dirty="0" sz="1850" spc="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процедур</a:t>
            </a:r>
            <a:endParaRPr sz="1850">
              <a:latin typeface="Cambria"/>
              <a:cs typeface="Cambria"/>
            </a:endParaRPr>
          </a:p>
          <a:p>
            <a:pPr marL="12700" marR="5080">
              <a:lnSpc>
                <a:spcPct val="133500"/>
              </a:lnSpc>
              <a:spcBef>
                <a:spcPts val="810"/>
              </a:spcBef>
            </a:pP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5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требуется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проведения</a:t>
            </a:r>
            <a:r>
              <a:rPr dirty="0" sz="15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экспертизы</a:t>
            </a:r>
            <a:r>
              <a:rPr dirty="0" sz="15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рамках</a:t>
            </a:r>
            <a:r>
              <a:rPr dirty="0" sz="15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услуги</a:t>
            </a:r>
            <a:r>
              <a:rPr dirty="0" sz="15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госрегистрации.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Все</a:t>
            </a:r>
            <a:r>
              <a:rPr dirty="0" sz="15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оценки</a:t>
            </a:r>
            <a:r>
              <a:rPr dirty="0" sz="15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проводятся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обращения</a:t>
            </a: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госорган.</a:t>
            </a:r>
            <a:endParaRPr sz="1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176" rIns="0" bIns="0" rtlCol="0" vert="horz">
            <a:spAutoFit/>
          </a:bodyPr>
          <a:lstStyle/>
          <a:p>
            <a:pPr marL="7620">
              <a:lnSpc>
                <a:spcPct val="100000"/>
              </a:lnSpc>
              <a:spcBef>
                <a:spcPts val="340"/>
              </a:spcBef>
            </a:pPr>
            <a:r>
              <a:rPr dirty="0" sz="3050"/>
              <a:t>Определение</a:t>
            </a:r>
            <a:r>
              <a:rPr dirty="0" sz="3050" spc="265"/>
              <a:t> </a:t>
            </a:r>
            <a:r>
              <a:rPr dirty="0" sz="3050"/>
              <a:t>Верховного</a:t>
            </a:r>
            <a:r>
              <a:rPr dirty="0" sz="3050" spc="235"/>
              <a:t> </a:t>
            </a:r>
            <a:r>
              <a:rPr dirty="0" sz="3050"/>
              <a:t>Суда</a:t>
            </a:r>
            <a:r>
              <a:rPr dirty="0" sz="3050" spc="285"/>
              <a:t> </a:t>
            </a:r>
            <a:r>
              <a:rPr dirty="0" sz="3050"/>
              <a:t>Российской</a:t>
            </a:r>
            <a:r>
              <a:rPr dirty="0" sz="3050" spc="235"/>
              <a:t> </a:t>
            </a:r>
            <a:r>
              <a:rPr dirty="0" sz="3050"/>
              <a:t>Федерации</a:t>
            </a:r>
            <a:r>
              <a:rPr dirty="0" sz="3050" spc="225"/>
              <a:t> </a:t>
            </a:r>
            <a:r>
              <a:rPr dirty="0" sz="3050"/>
              <a:t>от</a:t>
            </a:r>
            <a:r>
              <a:rPr dirty="0" sz="3050" spc="285"/>
              <a:t> </a:t>
            </a:r>
            <a:r>
              <a:rPr dirty="0" sz="3050"/>
              <a:t>13</a:t>
            </a:r>
            <a:r>
              <a:rPr dirty="0" sz="3050" spc="220"/>
              <a:t> </a:t>
            </a:r>
            <a:r>
              <a:rPr dirty="0" sz="3050" spc="-10"/>
              <a:t>марта</a:t>
            </a:r>
            <a:endParaRPr sz="3050"/>
          </a:p>
          <a:p>
            <a:pPr marL="7620">
              <a:lnSpc>
                <a:spcPct val="100000"/>
              </a:lnSpc>
              <a:spcBef>
                <a:spcPts val="244"/>
              </a:spcBef>
            </a:pPr>
            <a:r>
              <a:rPr dirty="0" sz="3050" spc="254"/>
              <a:t>2025</a:t>
            </a:r>
            <a:r>
              <a:rPr dirty="0" sz="3050" spc="180"/>
              <a:t> </a:t>
            </a:r>
            <a:r>
              <a:rPr dirty="0" sz="3050" spc="95"/>
              <a:t>г.</a:t>
            </a:r>
            <a:r>
              <a:rPr dirty="0" sz="3050" spc="210"/>
              <a:t> </a:t>
            </a:r>
            <a:r>
              <a:rPr dirty="0" sz="3050" spc="680"/>
              <a:t>N</a:t>
            </a:r>
            <a:r>
              <a:rPr dirty="0" sz="3050" spc="204"/>
              <a:t> </a:t>
            </a:r>
            <a:r>
              <a:rPr dirty="0" sz="3050" spc="335"/>
              <a:t>308-</a:t>
            </a:r>
            <a:r>
              <a:rPr dirty="0" sz="3050" spc="140"/>
              <a:t>ЭС25-</a:t>
            </a:r>
            <a:r>
              <a:rPr dirty="0" sz="3050"/>
              <a:t>1457</a:t>
            </a:r>
            <a:r>
              <a:rPr dirty="0" sz="3050" spc="225"/>
              <a:t> </a:t>
            </a:r>
            <a:r>
              <a:rPr dirty="0" sz="3050"/>
              <a:t>по</a:t>
            </a:r>
            <a:r>
              <a:rPr dirty="0" sz="3050" spc="180"/>
              <a:t> </a:t>
            </a:r>
            <a:r>
              <a:rPr dirty="0" sz="3050"/>
              <a:t>делу</a:t>
            </a:r>
            <a:r>
              <a:rPr dirty="0" sz="3050" spc="235"/>
              <a:t> </a:t>
            </a:r>
            <a:r>
              <a:rPr dirty="0" sz="3050" spc="680"/>
              <a:t>N</a:t>
            </a:r>
            <a:r>
              <a:rPr dirty="0" sz="3050" spc="225"/>
              <a:t> </a:t>
            </a:r>
            <a:r>
              <a:rPr dirty="0" sz="3050" spc="229"/>
              <a:t>А63-</a:t>
            </a:r>
            <a:r>
              <a:rPr dirty="0" sz="3050" spc="210"/>
              <a:t>7306/2023</a:t>
            </a:r>
            <a:endParaRPr sz="3050"/>
          </a:p>
        </p:txBody>
      </p:sp>
      <p:grpSp>
        <p:nvGrpSpPr>
          <p:cNvPr id="3" name="object 3" descr=""/>
          <p:cNvGrpSpPr/>
          <p:nvPr/>
        </p:nvGrpSpPr>
        <p:grpSpPr>
          <a:xfrm>
            <a:off x="6686550" y="2047875"/>
            <a:ext cx="809625" cy="4505325"/>
            <a:chOff x="6686550" y="2047875"/>
            <a:chExt cx="809625" cy="4505325"/>
          </a:xfrm>
        </p:grpSpPr>
        <p:sp>
          <p:nvSpPr>
            <p:cNvPr id="4" name="object 4" descr=""/>
            <p:cNvSpPr/>
            <p:nvPr/>
          </p:nvSpPr>
          <p:spPr>
            <a:xfrm>
              <a:off x="6686550" y="2047874"/>
              <a:ext cx="638175" cy="4505325"/>
            </a:xfrm>
            <a:custGeom>
              <a:avLst/>
              <a:gdLst/>
              <a:ahLst/>
              <a:cxnLst/>
              <a:rect l="l" t="t" r="r" b="b"/>
              <a:pathLst>
                <a:path w="638175" h="4505325">
                  <a:moveTo>
                    <a:pt x="476250" y="347218"/>
                  </a:moveTo>
                  <a:lnTo>
                    <a:pt x="471932" y="342900"/>
                  </a:lnTo>
                  <a:lnTo>
                    <a:pt x="4318" y="342900"/>
                  </a:lnTo>
                  <a:lnTo>
                    <a:pt x="0" y="347218"/>
                  </a:lnTo>
                  <a:lnTo>
                    <a:pt x="0" y="352425"/>
                  </a:lnTo>
                  <a:lnTo>
                    <a:pt x="0" y="357632"/>
                  </a:lnTo>
                  <a:lnTo>
                    <a:pt x="4318" y="361950"/>
                  </a:lnTo>
                  <a:lnTo>
                    <a:pt x="471932" y="361950"/>
                  </a:lnTo>
                  <a:lnTo>
                    <a:pt x="476250" y="357632"/>
                  </a:lnTo>
                  <a:lnTo>
                    <a:pt x="476250" y="347218"/>
                  </a:lnTo>
                  <a:close/>
                </a:path>
                <a:path w="638175" h="4505325">
                  <a:moveTo>
                    <a:pt x="638175" y="4318"/>
                  </a:moveTo>
                  <a:lnTo>
                    <a:pt x="633857" y="0"/>
                  </a:lnTo>
                  <a:lnTo>
                    <a:pt x="623443" y="0"/>
                  </a:lnTo>
                  <a:lnTo>
                    <a:pt x="619125" y="4318"/>
                  </a:lnTo>
                  <a:lnTo>
                    <a:pt x="619125" y="9525"/>
                  </a:lnTo>
                  <a:lnTo>
                    <a:pt x="619125" y="4501007"/>
                  </a:lnTo>
                  <a:lnTo>
                    <a:pt x="623443" y="4505325"/>
                  </a:lnTo>
                  <a:lnTo>
                    <a:pt x="633857" y="4505325"/>
                  </a:lnTo>
                  <a:lnTo>
                    <a:pt x="638175" y="4501007"/>
                  </a:lnTo>
                  <a:lnTo>
                    <a:pt x="638175" y="4318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134225" y="2228850"/>
              <a:ext cx="361950" cy="352425"/>
            </a:xfrm>
            <a:custGeom>
              <a:avLst/>
              <a:gdLst/>
              <a:ahLst/>
              <a:cxnLst/>
              <a:rect l="l" t="t" r="r" b="b"/>
              <a:pathLst>
                <a:path w="361950" h="352425">
                  <a:moveTo>
                    <a:pt x="338454" y="0"/>
                  </a:moveTo>
                  <a:lnTo>
                    <a:pt x="23495" y="0"/>
                  </a:lnTo>
                  <a:lnTo>
                    <a:pt x="14358" y="1849"/>
                  </a:lnTo>
                  <a:lnTo>
                    <a:pt x="6889" y="6889"/>
                  </a:lnTo>
                  <a:lnTo>
                    <a:pt x="1849" y="14358"/>
                  </a:lnTo>
                  <a:lnTo>
                    <a:pt x="0" y="23495"/>
                  </a:lnTo>
                  <a:lnTo>
                    <a:pt x="0" y="328929"/>
                  </a:lnTo>
                  <a:lnTo>
                    <a:pt x="1849" y="338066"/>
                  </a:lnTo>
                  <a:lnTo>
                    <a:pt x="6889" y="345535"/>
                  </a:lnTo>
                  <a:lnTo>
                    <a:pt x="14358" y="350575"/>
                  </a:lnTo>
                  <a:lnTo>
                    <a:pt x="23495" y="352425"/>
                  </a:lnTo>
                  <a:lnTo>
                    <a:pt x="338454" y="352425"/>
                  </a:lnTo>
                  <a:lnTo>
                    <a:pt x="347591" y="350575"/>
                  </a:lnTo>
                  <a:lnTo>
                    <a:pt x="355060" y="345535"/>
                  </a:lnTo>
                  <a:lnTo>
                    <a:pt x="360100" y="338066"/>
                  </a:lnTo>
                  <a:lnTo>
                    <a:pt x="361950" y="328929"/>
                  </a:lnTo>
                  <a:lnTo>
                    <a:pt x="361950" y="23495"/>
                  </a:lnTo>
                  <a:lnTo>
                    <a:pt x="360100" y="14358"/>
                  </a:lnTo>
                  <a:lnTo>
                    <a:pt x="355060" y="6889"/>
                  </a:lnTo>
                  <a:lnTo>
                    <a:pt x="347591" y="1849"/>
                  </a:lnTo>
                  <a:lnTo>
                    <a:pt x="338454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254493" y="2186622"/>
            <a:ext cx="13208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135">
                <a:solidFill>
                  <a:srgbClr val="48485A"/>
                </a:solidFill>
                <a:latin typeface="Cambria"/>
                <a:cs typeface="Cambria"/>
              </a:rPr>
              <a:t>1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49312" y="2175890"/>
            <a:ext cx="5702935" cy="162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783965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Обстоятельства</a:t>
            </a:r>
            <a:r>
              <a:rPr dirty="0" sz="1550" spc="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20">
                <a:solidFill>
                  <a:srgbClr val="48485A"/>
                </a:solidFill>
                <a:latin typeface="Cambria"/>
                <a:cs typeface="Cambria"/>
              </a:rPr>
              <a:t>дела</a:t>
            </a:r>
            <a:endParaRPr sz="1550">
              <a:latin typeface="Cambria"/>
              <a:cs typeface="Cambria"/>
            </a:endParaRPr>
          </a:p>
          <a:p>
            <a:pPr algn="r" marL="12700" marR="5080" indent="350520">
              <a:lnSpc>
                <a:spcPct val="139100"/>
              </a:lnSpc>
              <a:spcBef>
                <a:spcPts val="685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Росздравнадзор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ходе</a:t>
            </a:r>
            <a:r>
              <a:rPr dirty="0" sz="12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проверки</a:t>
            </a:r>
            <a:r>
              <a:rPr dirty="0" sz="12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частной</a:t>
            </a:r>
            <a:r>
              <a:rPr dirty="0" sz="12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клиники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обнаружил,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она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использует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томограф,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 установленный</a:t>
            </a:r>
            <a:r>
              <a:rPr dirty="0" sz="12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помещении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клиники</a:t>
            </a:r>
            <a:r>
              <a:rPr dirty="0" sz="12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здании, </a:t>
            </a:r>
            <a:r>
              <a:rPr dirty="0" sz="1200" spc="-50">
                <a:solidFill>
                  <a:srgbClr val="48485A"/>
                </a:solidFill>
                <a:latin typeface="Microsoft Sans Serif"/>
                <a:cs typeface="Microsoft Sans Serif"/>
              </a:rPr>
              <a:t>а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трейлере,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который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"стационарно" размещен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непосредственной</a:t>
            </a:r>
            <a:r>
              <a:rPr dirty="0" sz="1200" spc="500">
                <a:solidFill>
                  <a:srgbClr val="48485A"/>
                </a:solidFill>
                <a:latin typeface="Microsoft Sans Serif"/>
                <a:cs typeface="Microsoft Sans Serif"/>
              </a:rPr>
              <a:t> 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близости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здания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клиники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2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которому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можно</a:t>
            </a:r>
            <a:r>
              <a:rPr dirty="0" sz="12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пройти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по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специально</a:t>
            </a:r>
            <a:endParaRPr sz="1200">
              <a:latin typeface="Microsoft Sans Serif"/>
              <a:cs typeface="Microsoft Sans Serif"/>
            </a:endParaRPr>
          </a:p>
          <a:p>
            <a:pPr algn="r" marR="14604">
              <a:lnSpc>
                <a:spcPct val="100000"/>
              </a:lnSpc>
              <a:spcBef>
                <a:spcPts val="590"/>
              </a:spcBef>
            </a:pP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сооруженному</a:t>
            </a:r>
            <a:r>
              <a:rPr dirty="0" sz="1200" spc="2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коридору.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134225" y="3009900"/>
            <a:ext cx="809625" cy="361950"/>
            <a:chOff x="7134225" y="3009900"/>
            <a:chExt cx="809625" cy="361950"/>
          </a:xfrm>
        </p:grpSpPr>
        <p:sp>
          <p:nvSpPr>
            <p:cNvPr id="9" name="object 9" descr=""/>
            <p:cNvSpPr/>
            <p:nvPr/>
          </p:nvSpPr>
          <p:spPr>
            <a:xfrm>
              <a:off x="7467600" y="3181350"/>
              <a:ext cx="476250" cy="19050"/>
            </a:xfrm>
            <a:custGeom>
              <a:avLst/>
              <a:gdLst/>
              <a:ahLst/>
              <a:cxnLst/>
              <a:rect l="l" t="t" r="r" b="b"/>
              <a:pathLst>
                <a:path w="476250" h="19050">
                  <a:moveTo>
                    <a:pt x="471931" y="0"/>
                  </a:moveTo>
                  <a:lnTo>
                    <a:pt x="4318" y="0"/>
                  </a:lnTo>
                  <a:lnTo>
                    <a:pt x="0" y="4317"/>
                  </a:lnTo>
                  <a:lnTo>
                    <a:pt x="0" y="9525"/>
                  </a:lnTo>
                  <a:lnTo>
                    <a:pt x="0" y="14732"/>
                  </a:lnTo>
                  <a:lnTo>
                    <a:pt x="4318" y="19050"/>
                  </a:lnTo>
                  <a:lnTo>
                    <a:pt x="471931" y="19050"/>
                  </a:lnTo>
                  <a:lnTo>
                    <a:pt x="476250" y="14732"/>
                  </a:lnTo>
                  <a:lnTo>
                    <a:pt x="476250" y="4317"/>
                  </a:lnTo>
                  <a:lnTo>
                    <a:pt x="471931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134225" y="3009900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337820" y="0"/>
                  </a:moveTo>
                  <a:lnTo>
                    <a:pt x="24129" y="0"/>
                  </a:lnTo>
                  <a:lnTo>
                    <a:pt x="14733" y="1895"/>
                  </a:lnTo>
                  <a:lnTo>
                    <a:pt x="7064" y="7064"/>
                  </a:lnTo>
                  <a:lnTo>
                    <a:pt x="1895" y="14733"/>
                  </a:lnTo>
                  <a:lnTo>
                    <a:pt x="0" y="24129"/>
                  </a:lnTo>
                  <a:lnTo>
                    <a:pt x="0" y="337820"/>
                  </a:lnTo>
                  <a:lnTo>
                    <a:pt x="1895" y="347216"/>
                  </a:lnTo>
                  <a:lnTo>
                    <a:pt x="7064" y="354885"/>
                  </a:lnTo>
                  <a:lnTo>
                    <a:pt x="14733" y="360054"/>
                  </a:lnTo>
                  <a:lnTo>
                    <a:pt x="24129" y="361950"/>
                  </a:lnTo>
                  <a:lnTo>
                    <a:pt x="337820" y="361950"/>
                  </a:lnTo>
                  <a:lnTo>
                    <a:pt x="347216" y="360054"/>
                  </a:lnTo>
                  <a:lnTo>
                    <a:pt x="354885" y="354885"/>
                  </a:lnTo>
                  <a:lnTo>
                    <a:pt x="360054" y="347216"/>
                  </a:lnTo>
                  <a:lnTo>
                    <a:pt x="361950" y="337820"/>
                  </a:lnTo>
                  <a:lnTo>
                    <a:pt x="361950" y="24129"/>
                  </a:lnTo>
                  <a:lnTo>
                    <a:pt x="360054" y="14733"/>
                  </a:lnTo>
                  <a:lnTo>
                    <a:pt x="354885" y="7064"/>
                  </a:lnTo>
                  <a:lnTo>
                    <a:pt x="347216" y="1895"/>
                  </a:lnTo>
                  <a:lnTo>
                    <a:pt x="337820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234808" y="2976498"/>
            <a:ext cx="172085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70">
                <a:solidFill>
                  <a:srgbClr val="48485A"/>
                </a:solidFill>
                <a:latin typeface="Cambria"/>
                <a:cs typeface="Cambria"/>
              </a:rPr>
              <a:t>2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96250" y="2964878"/>
            <a:ext cx="5644515" cy="2132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Позиция</a:t>
            </a:r>
            <a:r>
              <a:rPr dirty="0" sz="1550" spc="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Росздравнадзора</a:t>
            </a:r>
            <a:endParaRPr sz="1550">
              <a:latin typeface="Cambria"/>
              <a:cs typeface="Cambria"/>
            </a:endParaRPr>
          </a:p>
          <a:p>
            <a:pPr marL="12700" marR="5080">
              <a:lnSpc>
                <a:spcPct val="139100"/>
              </a:lnSpc>
              <a:spcBef>
                <a:spcPts val="690"/>
              </a:spcBef>
            </a:pP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Эксперты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2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ВНИИ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медтехники</a:t>
            </a:r>
            <a:r>
              <a:rPr dirty="0" sz="12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дали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отрицательное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заключение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0">
                <a:solidFill>
                  <a:srgbClr val="48485A"/>
                </a:solidFill>
                <a:latin typeface="Microsoft Sans Serif"/>
                <a:cs typeface="Microsoft Sans Serif"/>
              </a:rPr>
              <a:t>этот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томограф,</a:t>
            </a:r>
            <a:r>
              <a:rPr dirty="0" sz="12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указывая,</a:t>
            </a:r>
            <a:r>
              <a:rPr dirty="0" sz="12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00" spc="2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регистрационное</a:t>
            </a:r>
            <a:r>
              <a:rPr dirty="0" sz="12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удостоверение,</a:t>
            </a:r>
            <a:r>
              <a:rPr dirty="0" sz="12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выданное</a:t>
            </a:r>
            <a:r>
              <a:rPr dirty="0" sz="12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томограф,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описанной</a:t>
            </a:r>
            <a:r>
              <a:rPr dirty="0" sz="12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ситуации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него</a:t>
            </a:r>
            <a:r>
              <a:rPr dirty="0" sz="12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распространяется,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поскольку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50">
                <a:solidFill>
                  <a:srgbClr val="48485A"/>
                </a:solidFill>
                <a:latin typeface="Microsoft Sans Serif"/>
                <a:cs typeface="Microsoft Sans Serif"/>
              </a:rPr>
              <a:t>-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будучи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помещен</a:t>
            </a:r>
            <a:r>
              <a:rPr dirty="0" sz="12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трейлер</a:t>
            </a:r>
            <a:r>
              <a:rPr dirty="0" sz="12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он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образует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совместно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трейлером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новое</a:t>
            </a:r>
            <a:endParaRPr sz="1200">
              <a:latin typeface="Microsoft Sans Serif"/>
              <a:cs typeface="Microsoft Sans Serif"/>
            </a:endParaRPr>
          </a:p>
          <a:p>
            <a:pPr marL="12700" marR="212725">
              <a:lnSpc>
                <a:spcPct val="138200"/>
              </a:lnSpc>
              <a:spcBef>
                <a:spcPts val="40"/>
              </a:spcBef>
            </a:pP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медизделие</a:t>
            </a:r>
            <a:r>
              <a:rPr dirty="0" sz="120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(передвижной</a:t>
            </a:r>
            <a:r>
              <a:rPr dirty="0" sz="120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комплекс),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которое</a:t>
            </a:r>
            <a:r>
              <a:rPr dirty="0" sz="12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надлежащим</a:t>
            </a:r>
            <a:r>
              <a:rPr dirty="0" sz="12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образом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не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зарегистрировано.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Надзорное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ведомство</a:t>
            </a:r>
            <a:r>
              <a:rPr dirty="0" sz="1200" spc="-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предписало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частной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клинике 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"предотвратить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обращение</a:t>
            </a:r>
            <a:r>
              <a:rPr dirty="0" sz="12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незарегистрированного</a:t>
            </a:r>
            <a:r>
              <a:rPr dirty="0" sz="1200" spc="-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медизделия".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686550" y="4305300"/>
            <a:ext cx="809625" cy="352425"/>
            <a:chOff x="6686550" y="4305300"/>
            <a:chExt cx="809625" cy="352425"/>
          </a:xfrm>
        </p:grpSpPr>
        <p:sp>
          <p:nvSpPr>
            <p:cNvPr id="14" name="object 14" descr=""/>
            <p:cNvSpPr/>
            <p:nvPr/>
          </p:nvSpPr>
          <p:spPr>
            <a:xfrm>
              <a:off x="6686550" y="4467225"/>
              <a:ext cx="476250" cy="28575"/>
            </a:xfrm>
            <a:custGeom>
              <a:avLst/>
              <a:gdLst/>
              <a:ahLst/>
              <a:cxnLst/>
              <a:rect l="l" t="t" r="r" b="b"/>
              <a:pathLst>
                <a:path w="476250" h="28575">
                  <a:moveTo>
                    <a:pt x="469900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224"/>
                  </a:lnTo>
                  <a:lnTo>
                    <a:pt x="0" y="22225"/>
                  </a:lnTo>
                  <a:lnTo>
                    <a:pt x="6350" y="28575"/>
                  </a:lnTo>
                  <a:lnTo>
                    <a:pt x="469900" y="28575"/>
                  </a:lnTo>
                  <a:lnTo>
                    <a:pt x="476250" y="22225"/>
                  </a:lnTo>
                  <a:lnTo>
                    <a:pt x="476250" y="6350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34225" y="4305300"/>
              <a:ext cx="361950" cy="352425"/>
            </a:xfrm>
            <a:custGeom>
              <a:avLst/>
              <a:gdLst/>
              <a:ahLst/>
              <a:cxnLst/>
              <a:rect l="l" t="t" r="r" b="b"/>
              <a:pathLst>
                <a:path w="361950" h="352425">
                  <a:moveTo>
                    <a:pt x="338454" y="0"/>
                  </a:moveTo>
                  <a:lnTo>
                    <a:pt x="23495" y="0"/>
                  </a:lnTo>
                  <a:lnTo>
                    <a:pt x="14358" y="1849"/>
                  </a:lnTo>
                  <a:lnTo>
                    <a:pt x="6889" y="6889"/>
                  </a:lnTo>
                  <a:lnTo>
                    <a:pt x="1849" y="14358"/>
                  </a:lnTo>
                  <a:lnTo>
                    <a:pt x="0" y="23495"/>
                  </a:lnTo>
                  <a:lnTo>
                    <a:pt x="0" y="328929"/>
                  </a:lnTo>
                  <a:lnTo>
                    <a:pt x="1849" y="338066"/>
                  </a:lnTo>
                  <a:lnTo>
                    <a:pt x="6889" y="345535"/>
                  </a:lnTo>
                  <a:lnTo>
                    <a:pt x="14358" y="350575"/>
                  </a:lnTo>
                  <a:lnTo>
                    <a:pt x="23495" y="352425"/>
                  </a:lnTo>
                  <a:lnTo>
                    <a:pt x="338454" y="352425"/>
                  </a:lnTo>
                  <a:lnTo>
                    <a:pt x="347591" y="350575"/>
                  </a:lnTo>
                  <a:lnTo>
                    <a:pt x="355060" y="345535"/>
                  </a:lnTo>
                  <a:lnTo>
                    <a:pt x="360100" y="338066"/>
                  </a:lnTo>
                  <a:lnTo>
                    <a:pt x="361950" y="328929"/>
                  </a:lnTo>
                  <a:lnTo>
                    <a:pt x="361950" y="23495"/>
                  </a:lnTo>
                  <a:lnTo>
                    <a:pt x="360100" y="14358"/>
                  </a:lnTo>
                  <a:lnTo>
                    <a:pt x="355060" y="6889"/>
                  </a:lnTo>
                  <a:lnTo>
                    <a:pt x="347591" y="1849"/>
                  </a:lnTo>
                  <a:lnTo>
                    <a:pt x="338454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234808" y="4268470"/>
            <a:ext cx="172085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70">
                <a:solidFill>
                  <a:srgbClr val="48485A"/>
                </a:solidFill>
                <a:latin typeface="Cambria"/>
                <a:cs typeface="Cambria"/>
              </a:rPr>
              <a:t>3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54087" y="4256722"/>
            <a:ext cx="5595620" cy="21336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889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Позиция</a:t>
            </a:r>
            <a:r>
              <a:rPr dirty="0" sz="1550" spc="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20">
                <a:solidFill>
                  <a:srgbClr val="48485A"/>
                </a:solidFill>
                <a:latin typeface="Cambria"/>
                <a:cs typeface="Cambria"/>
              </a:rPr>
              <a:t>судов</a:t>
            </a:r>
            <a:endParaRPr sz="1550">
              <a:latin typeface="Cambria"/>
              <a:cs typeface="Cambria"/>
            </a:endParaRPr>
          </a:p>
          <a:p>
            <a:pPr algn="r" marL="12700" marR="5080" indent="579120">
              <a:lnSpc>
                <a:spcPct val="139100"/>
              </a:lnSpc>
              <a:spcBef>
                <a:spcPts val="690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Суды</a:t>
            </a:r>
            <a:r>
              <a:rPr dirty="0" sz="12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первой</a:t>
            </a:r>
            <a:r>
              <a:rPr dirty="0" sz="12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кассационной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инстанций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(опираясь</a:t>
            </a:r>
            <a:r>
              <a:rPr dirty="0" sz="12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12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2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заключение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судебной</a:t>
            </a:r>
            <a:r>
              <a:rPr dirty="0" sz="12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экспертизы)</a:t>
            </a:r>
            <a:r>
              <a:rPr dirty="0" sz="12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сочли,</a:t>
            </a:r>
            <a:r>
              <a:rPr dirty="0" sz="120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предписание</a:t>
            </a:r>
            <a:r>
              <a:rPr dirty="0" sz="120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незаконно,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поскольку</a:t>
            </a:r>
            <a:r>
              <a:rPr dirty="0" sz="12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</a:t>
            </a:r>
            <a:r>
              <a:rPr dirty="0" sz="12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комплекту</a:t>
            </a:r>
            <a:r>
              <a:rPr dirty="0" sz="12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регистрационной</a:t>
            </a:r>
            <a:r>
              <a:rPr dirty="0" sz="12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документации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0">
                <a:solidFill>
                  <a:srgbClr val="48485A"/>
                </a:solidFill>
                <a:latin typeface="Microsoft Sans Serif"/>
                <a:cs typeface="Microsoft Sans Serif"/>
              </a:rPr>
              <a:t>(КРД)</a:t>
            </a:r>
            <a:r>
              <a:rPr dirty="0" sz="12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50">
                <a:solidFill>
                  <a:srgbClr val="48485A"/>
                </a:solidFill>
                <a:latin typeface="Microsoft Sans Serif"/>
                <a:cs typeface="Microsoft Sans Serif"/>
              </a:rPr>
              <a:t>к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регистрационному</a:t>
            </a:r>
            <a:r>
              <a:rPr dirty="0" sz="120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удостоверению</a:t>
            </a:r>
            <a:r>
              <a:rPr dirty="0" sz="120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55">
                <a:solidFill>
                  <a:srgbClr val="48485A"/>
                </a:solidFill>
                <a:latin typeface="Microsoft Sans Serif"/>
                <a:cs typeface="Microsoft Sans Serif"/>
              </a:rPr>
              <a:t>(РУ)</a:t>
            </a:r>
            <a:r>
              <a:rPr dirty="0" sz="12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спорное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медизделие,</a:t>
            </a:r>
            <a:r>
              <a:rPr dirty="0" sz="1200" spc="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нем</a:t>
            </a:r>
            <a:r>
              <a:rPr dirty="0" sz="12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нет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никаких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сведений</a:t>
            </a:r>
            <a:r>
              <a:rPr dirty="0" sz="12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ни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месте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размещения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50">
                <a:solidFill>
                  <a:srgbClr val="48485A"/>
                </a:solidFill>
                <a:latin typeface="Microsoft Sans Serif"/>
                <a:cs typeface="Microsoft Sans Serif"/>
              </a:rPr>
              <a:t>-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"Условия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(место)</a:t>
            </a:r>
            <a:r>
              <a:rPr dirty="0" sz="12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эксплуатации",</a:t>
            </a:r>
            <a:r>
              <a:rPr dirty="0" sz="12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ни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запрете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размещения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каких-либо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помещениях,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модулях,</a:t>
            </a:r>
            <a:r>
              <a:rPr dirty="0" sz="12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трейлерах.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76605" y="6685470"/>
            <a:ext cx="12718415" cy="788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800"/>
              </a:lnSpc>
              <a:spcBef>
                <a:spcPts val="95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</a:t>
            </a:r>
            <a:r>
              <a:rPr dirty="0" sz="12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заключению</a:t>
            </a:r>
            <a:r>
              <a:rPr dirty="0" sz="1200" spc="2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эксперта,</a:t>
            </a:r>
            <a:r>
              <a:rPr dirty="0" sz="12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спорный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установленный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25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трейлер</a:t>
            </a:r>
            <a:r>
              <a:rPr dirty="0" sz="12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томограф</a:t>
            </a:r>
            <a:r>
              <a:rPr dirty="0" sz="12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2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зарегистрированным</a:t>
            </a:r>
            <a:r>
              <a:rPr dirty="0" sz="12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медицинским</a:t>
            </a:r>
            <a:r>
              <a:rPr dirty="0" sz="12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изделием,</a:t>
            </a:r>
            <a:r>
              <a:rPr dirty="0" sz="12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данные</a:t>
            </a:r>
            <a:r>
              <a:rPr dirty="0" sz="120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томограф</a:t>
            </a:r>
            <a:r>
              <a:rPr dirty="0" sz="120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трейлер</a:t>
            </a:r>
            <a:r>
              <a:rPr dirty="0" sz="12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могут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работать</a:t>
            </a:r>
            <a:r>
              <a:rPr dirty="0" sz="12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совместно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отдельно</a:t>
            </a:r>
            <a:r>
              <a:rPr dirty="0" sz="12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друг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друга,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их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 совместная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работа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образует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новое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медицинское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изделие.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Трейлер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рассматривается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2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помещение,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котором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производятся</a:t>
            </a:r>
            <a:r>
              <a:rPr dirty="0" sz="120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медицинские</a:t>
            </a:r>
            <a:r>
              <a:rPr dirty="0" sz="120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исследования.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84" y="1033271"/>
            <a:ext cx="9277985" cy="14554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600"/>
              </a:lnSpc>
              <a:spcBef>
                <a:spcPts val="95"/>
              </a:spcBef>
            </a:pPr>
            <a:r>
              <a:rPr dirty="0" sz="4400"/>
              <a:t>Регистрационное</a:t>
            </a:r>
            <a:r>
              <a:rPr dirty="0" sz="4400" spc="300"/>
              <a:t> </a:t>
            </a:r>
            <a:r>
              <a:rPr dirty="0" sz="4400"/>
              <a:t>удостоверение</a:t>
            </a:r>
            <a:r>
              <a:rPr dirty="0" sz="4400" spc="285"/>
              <a:t> </a:t>
            </a:r>
            <a:r>
              <a:rPr dirty="0" sz="4400" spc="-25"/>
              <a:t>на </a:t>
            </a:r>
            <a:r>
              <a:rPr dirty="0" sz="4400" spc="-10"/>
              <a:t>лекпрепараты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781684" y="3078797"/>
            <a:ext cx="5683885" cy="1309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>
                <a:solidFill>
                  <a:srgbClr val="403BCF"/>
                </a:solidFill>
                <a:latin typeface="Cambria"/>
                <a:cs typeface="Cambria"/>
              </a:rPr>
              <a:t>Изменения</a:t>
            </a:r>
            <a:r>
              <a:rPr dirty="0" sz="2150" spc="29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403BCF"/>
                </a:solidFill>
                <a:latin typeface="Cambria"/>
                <a:cs typeface="Cambria"/>
              </a:rPr>
              <a:t>в</a:t>
            </a:r>
            <a:r>
              <a:rPr dirty="0" sz="2150" spc="27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2150" spc="-10">
                <a:solidFill>
                  <a:srgbClr val="403BCF"/>
                </a:solidFill>
                <a:latin typeface="Cambria"/>
                <a:cs typeface="Cambria"/>
              </a:rPr>
              <a:t>законодательстве</a:t>
            </a:r>
            <a:endParaRPr sz="21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1700" spc="-155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7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января</a:t>
            </a:r>
            <a:r>
              <a:rPr dirty="0" sz="17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2025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r>
              <a:rPr dirty="0" sz="17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вступили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7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силу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изменения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7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Microsoft Sans Serif"/>
                <a:cs typeface="Microsoft Sans Serif"/>
              </a:rPr>
              <a:t>ст.</a:t>
            </a:r>
            <a:r>
              <a:rPr dirty="0" sz="17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50">
                <a:solidFill>
                  <a:srgbClr val="48485A"/>
                </a:solidFill>
                <a:latin typeface="Microsoft Sans Serif"/>
                <a:cs typeface="Microsoft Sans Serif"/>
              </a:rPr>
              <a:t>4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7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61-</a:t>
            </a:r>
            <a:r>
              <a:rPr dirty="0" sz="1700" spc="-30">
                <a:solidFill>
                  <a:srgbClr val="48485A"/>
                </a:solidFill>
                <a:latin typeface="Microsoft Sans Serif"/>
                <a:cs typeface="Microsoft Sans Serif"/>
              </a:rPr>
              <a:t>ФЗ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7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Microsoft Sans Serif"/>
                <a:cs typeface="Microsoft Sans Serif"/>
              </a:rPr>
              <a:t>12.04.2010</a:t>
            </a:r>
            <a:endParaRPr sz="17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0950" y="3124200"/>
            <a:ext cx="6238875" cy="14859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379345" y="5043487"/>
            <a:ext cx="3180080" cy="20516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105"/>
              </a:spcBef>
            </a:pPr>
            <a:r>
              <a:rPr dirty="0" sz="5850" spc="110">
                <a:solidFill>
                  <a:srgbClr val="48485A"/>
                </a:solidFill>
                <a:latin typeface="Cambria"/>
                <a:cs typeface="Cambria"/>
              </a:rPr>
              <a:t>4</a:t>
            </a:r>
            <a:endParaRPr sz="5850">
              <a:latin typeface="Cambria"/>
              <a:cs typeface="Cambria"/>
            </a:endParaRPr>
          </a:p>
          <a:p>
            <a:pPr algn="ctr" marL="1905">
              <a:lnSpc>
                <a:spcPct val="100000"/>
              </a:lnSpc>
              <a:spcBef>
                <a:spcPts val="2485"/>
              </a:spcBef>
            </a:pP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Статья</a:t>
            </a:r>
            <a:r>
              <a:rPr dirty="0" sz="2150" spc="28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 spc="-10">
                <a:solidFill>
                  <a:srgbClr val="48485A"/>
                </a:solidFill>
                <a:latin typeface="Cambria"/>
                <a:cs typeface="Cambria"/>
              </a:rPr>
              <a:t>закона</a:t>
            </a:r>
            <a:endParaRPr sz="21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814"/>
              </a:spcBef>
            </a:pP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7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61-</a:t>
            </a:r>
            <a:r>
              <a:rPr dirty="0" sz="1700" spc="-30">
                <a:solidFill>
                  <a:srgbClr val="48485A"/>
                </a:solidFill>
                <a:latin typeface="Microsoft Sans Serif"/>
                <a:cs typeface="Microsoft Sans Serif"/>
              </a:rPr>
              <a:t>ФЗ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7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Microsoft Sans Serif"/>
                <a:cs typeface="Microsoft Sans Serif"/>
              </a:rPr>
              <a:t>12.04.2010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928354" y="5043487"/>
            <a:ext cx="3470275" cy="20516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0795">
              <a:lnSpc>
                <a:spcPct val="100000"/>
              </a:lnSpc>
              <a:spcBef>
                <a:spcPts val="105"/>
              </a:spcBef>
            </a:pPr>
            <a:r>
              <a:rPr dirty="0" sz="5850" spc="400">
                <a:solidFill>
                  <a:srgbClr val="48485A"/>
                </a:solidFill>
                <a:latin typeface="Cambria"/>
                <a:cs typeface="Cambria"/>
              </a:rPr>
              <a:t>2025</a:t>
            </a:r>
            <a:endParaRPr sz="5850">
              <a:latin typeface="Cambria"/>
              <a:cs typeface="Cambria"/>
            </a:endParaRPr>
          </a:p>
          <a:p>
            <a:pPr algn="ctr" marL="9525">
              <a:lnSpc>
                <a:spcPct val="100000"/>
              </a:lnSpc>
              <a:spcBef>
                <a:spcPts val="2485"/>
              </a:spcBef>
            </a:pP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Год</a:t>
            </a:r>
            <a:r>
              <a:rPr dirty="0" sz="2150" spc="18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вступления</a:t>
            </a:r>
            <a:r>
              <a:rPr dirty="0" sz="2150" spc="2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в</a:t>
            </a:r>
            <a:r>
              <a:rPr dirty="0" sz="2150" spc="1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48485A"/>
                </a:solidFill>
                <a:latin typeface="Cambria"/>
                <a:cs typeface="Cambria"/>
              </a:rPr>
              <a:t>силу</a:t>
            </a:r>
            <a:endParaRPr sz="21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814"/>
              </a:spcBef>
            </a:pP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Изменений</a:t>
            </a:r>
            <a:r>
              <a:rPr dirty="0" sz="17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35">
                <a:solidFill>
                  <a:srgbClr val="48485A"/>
                </a:solidFill>
                <a:latin typeface="Microsoft Sans Serif"/>
                <a:cs typeface="Microsoft Sans Serif"/>
              </a:rPr>
              <a:t>законодательстве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190" y="474662"/>
            <a:ext cx="5324475" cy="5175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200"/>
              <a:t>Совместимость</a:t>
            </a:r>
            <a:r>
              <a:rPr dirty="0" sz="3200" spc="385"/>
              <a:t> </a:t>
            </a:r>
            <a:r>
              <a:rPr dirty="0" sz="3200" spc="-10"/>
              <a:t>медизделий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631190" y="1415351"/>
            <a:ext cx="6261735" cy="39414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03BCF"/>
                </a:solidFill>
                <a:latin typeface="Cambria"/>
                <a:cs typeface="Cambria"/>
              </a:rPr>
              <a:t>Письма</a:t>
            </a:r>
            <a:r>
              <a:rPr dirty="0" sz="1550" spc="24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03BCF"/>
                </a:solidFill>
                <a:latin typeface="Cambria"/>
                <a:cs typeface="Cambria"/>
              </a:rPr>
              <a:t>Росздравнадзора</a:t>
            </a:r>
            <a:endParaRPr sz="1550">
              <a:latin typeface="Cambria"/>
              <a:cs typeface="Cambria"/>
            </a:endParaRPr>
          </a:p>
          <a:p>
            <a:pPr marL="12700" marR="75565">
              <a:lnSpc>
                <a:spcPct val="140200"/>
              </a:lnSpc>
              <a:spcBef>
                <a:spcPts val="1255"/>
              </a:spcBef>
            </a:pP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Письма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Росздравнадзора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(от</a:t>
            </a:r>
            <a:r>
              <a:rPr dirty="0" sz="125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05.02.2016</a:t>
            </a:r>
            <a:r>
              <a:rPr dirty="0" sz="1250" spc="2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25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09-</a:t>
            </a:r>
            <a:r>
              <a:rPr dirty="0" sz="1250" spc="-50">
                <a:solidFill>
                  <a:srgbClr val="48485A"/>
                </a:solidFill>
                <a:latin typeface="Microsoft Sans Serif"/>
                <a:cs typeface="Microsoft Sans Serif"/>
              </a:rPr>
              <a:t>С-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571-1414,</a:t>
            </a:r>
            <a:r>
              <a:rPr dirty="0" sz="125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22.06.2017</a:t>
            </a:r>
            <a:r>
              <a:rPr dirty="0" sz="1250" spc="2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№04-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31270/17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11.07.2017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04-34419/17)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это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ответы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вопросы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от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организаций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граждан.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Важно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учитывать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вступление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силу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новых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постановлений:</a:t>
            </a:r>
            <a:endParaRPr sz="1250">
              <a:latin typeface="Microsoft Sans Serif"/>
              <a:cs typeface="Microsoft Sans Serif"/>
            </a:endParaRPr>
          </a:p>
          <a:p>
            <a:pPr marL="12700" marR="114300">
              <a:lnSpc>
                <a:spcPct val="140200"/>
              </a:lnSpc>
              <a:spcBef>
                <a:spcPts val="116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05.04.2022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действует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2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552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01.04.2022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особенностях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обращения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при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их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дефектуре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из-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экономических санкций;</a:t>
            </a:r>
            <a:endParaRPr sz="1250">
              <a:latin typeface="Microsoft Sans Serif"/>
              <a:cs typeface="Microsoft Sans Serif"/>
            </a:endParaRPr>
          </a:p>
          <a:p>
            <a:pPr marL="12700" marR="5080">
              <a:lnSpc>
                <a:spcPct val="140200"/>
              </a:lnSpc>
              <a:spcBef>
                <a:spcPts val="112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01.03.2025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вступает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силу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1684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30.11.2024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правилах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изделий.</a:t>
            </a:r>
            <a:endParaRPr sz="1250">
              <a:latin typeface="Microsoft Sans Serif"/>
              <a:cs typeface="Microsoft Sans Serif"/>
            </a:endParaRPr>
          </a:p>
          <a:p>
            <a:pPr marL="12700" marR="252095">
              <a:lnSpc>
                <a:spcPct val="140200"/>
              </a:lnSpc>
              <a:spcBef>
                <a:spcPts val="1145"/>
              </a:spcBef>
            </a:pP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Указанные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письма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Росздравнадзора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можно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применять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только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части, 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не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противоречащей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текущему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российскому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законодательству.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16876" y="1415351"/>
            <a:ext cx="6046470" cy="20275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03BCF"/>
                </a:solidFill>
                <a:latin typeface="Cambria"/>
                <a:cs typeface="Cambria"/>
              </a:rPr>
              <a:t>Письма</a:t>
            </a:r>
            <a:r>
              <a:rPr dirty="0" sz="1550" spc="204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03BCF"/>
                </a:solidFill>
                <a:latin typeface="Cambria"/>
                <a:cs typeface="Cambria"/>
              </a:rPr>
              <a:t>Росздравнадзора</a:t>
            </a:r>
            <a:r>
              <a:rPr dirty="0" sz="1550" spc="26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03BCF"/>
                </a:solidFill>
                <a:latin typeface="Cambria"/>
                <a:cs typeface="Cambria"/>
              </a:rPr>
              <a:t>от</a:t>
            </a:r>
            <a:r>
              <a:rPr dirty="0" sz="1550" spc="22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550" spc="130">
                <a:solidFill>
                  <a:srgbClr val="403BCF"/>
                </a:solidFill>
                <a:latin typeface="Cambria"/>
                <a:cs typeface="Cambria"/>
              </a:rPr>
              <a:t>05.02.2016</a:t>
            </a:r>
            <a:r>
              <a:rPr dirty="0" sz="1550" spc="22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03BCF"/>
                </a:solidFill>
                <a:latin typeface="Times New Roman"/>
                <a:cs typeface="Times New Roman"/>
              </a:rPr>
              <a:t>№</a:t>
            </a:r>
            <a:r>
              <a:rPr dirty="0" sz="1550" spc="185">
                <a:solidFill>
                  <a:srgbClr val="403BCF"/>
                </a:solidFill>
                <a:latin typeface="Times New Roman"/>
                <a:cs typeface="Times New Roman"/>
              </a:rPr>
              <a:t> </a:t>
            </a:r>
            <a:r>
              <a:rPr dirty="0" sz="1550" spc="215">
                <a:solidFill>
                  <a:srgbClr val="403BCF"/>
                </a:solidFill>
                <a:latin typeface="Cambria"/>
                <a:cs typeface="Cambria"/>
              </a:rPr>
              <a:t>09-</a:t>
            </a:r>
            <a:r>
              <a:rPr dirty="0" sz="1550" spc="114">
                <a:solidFill>
                  <a:srgbClr val="403BCF"/>
                </a:solidFill>
                <a:latin typeface="Cambria"/>
                <a:cs typeface="Cambria"/>
              </a:rPr>
              <a:t>С-</a:t>
            </a:r>
            <a:r>
              <a:rPr dirty="0" sz="1550">
                <a:solidFill>
                  <a:srgbClr val="403BCF"/>
                </a:solidFill>
                <a:latin typeface="Cambria"/>
                <a:cs typeface="Cambria"/>
              </a:rPr>
              <a:t>571-</a:t>
            </a:r>
            <a:r>
              <a:rPr dirty="0" sz="1550" spc="-20">
                <a:solidFill>
                  <a:srgbClr val="403BCF"/>
                </a:solidFill>
                <a:latin typeface="Cambria"/>
                <a:cs typeface="Cambria"/>
              </a:rPr>
              <a:t>1414</a:t>
            </a:r>
            <a:endParaRPr sz="1550">
              <a:latin typeface="Cambria"/>
              <a:cs typeface="Cambria"/>
            </a:endParaRPr>
          </a:p>
          <a:p>
            <a:pPr marL="12700" marR="5080">
              <a:lnSpc>
                <a:spcPct val="140200"/>
              </a:lnSpc>
              <a:spcBef>
                <a:spcPts val="1255"/>
              </a:spcBef>
            </a:pP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Возможность</a:t>
            </a:r>
            <a:r>
              <a:rPr dirty="0" sz="12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эксплуатации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оборудования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одного производителя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совместно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принадлежностями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другого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производителя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определяется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производителем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оборудования.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Совместное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применение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таких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без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проведённых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экспертиз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совместимость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может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привести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причинению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вреда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жизни,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здоровью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граждан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работников.</a:t>
            </a:r>
            <a:endParaRPr sz="125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750" y="3638550"/>
            <a:ext cx="5438775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357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3500"/>
              <a:t>Постановление</a:t>
            </a:r>
            <a:r>
              <a:rPr dirty="0" sz="3500" spc="355"/>
              <a:t> </a:t>
            </a:r>
            <a:r>
              <a:rPr dirty="0" sz="3500"/>
              <a:t>Правительства</a:t>
            </a:r>
            <a:r>
              <a:rPr dirty="0" sz="3500" spc="390"/>
              <a:t> </a:t>
            </a:r>
            <a:r>
              <a:rPr dirty="0" sz="3500"/>
              <a:t>Российской</a:t>
            </a:r>
            <a:r>
              <a:rPr dirty="0" sz="3500" spc="355"/>
              <a:t> </a:t>
            </a:r>
            <a:r>
              <a:rPr dirty="0" sz="3500"/>
              <a:t>Федерации</a:t>
            </a:r>
            <a:r>
              <a:rPr dirty="0" sz="3500" spc="375"/>
              <a:t> </a:t>
            </a:r>
            <a:r>
              <a:rPr dirty="0" sz="3500"/>
              <a:t>от</a:t>
            </a:r>
            <a:r>
              <a:rPr dirty="0" sz="3500" spc="380"/>
              <a:t> 30</a:t>
            </a:r>
            <a:endParaRPr sz="3500"/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3500"/>
              <a:t>ноября</a:t>
            </a:r>
            <a:r>
              <a:rPr dirty="0" sz="3500" spc="305"/>
              <a:t> </a:t>
            </a:r>
            <a:r>
              <a:rPr dirty="0" sz="3500" spc="295"/>
              <a:t>2024 </a:t>
            </a:r>
            <a:r>
              <a:rPr dirty="0" sz="3500" spc="114"/>
              <a:t>г.</a:t>
            </a:r>
            <a:r>
              <a:rPr dirty="0" sz="3500" spc="245"/>
              <a:t> </a:t>
            </a:r>
            <a:r>
              <a:rPr dirty="0" sz="3500" spc="785"/>
              <a:t>N</a:t>
            </a:r>
            <a:r>
              <a:rPr dirty="0" sz="3500" spc="310"/>
              <a:t> </a:t>
            </a:r>
            <a:r>
              <a:rPr dirty="0" sz="3500" spc="50"/>
              <a:t>1684</a:t>
            </a:r>
            <a:endParaRPr sz="3500"/>
          </a:p>
        </p:txBody>
      </p:sp>
      <p:sp>
        <p:nvSpPr>
          <p:cNvPr id="3" name="object 3" descr=""/>
          <p:cNvSpPr/>
          <p:nvPr/>
        </p:nvSpPr>
        <p:spPr>
          <a:xfrm>
            <a:off x="790575" y="2447925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382269" y="0"/>
                </a:moveTo>
                <a:lnTo>
                  <a:pt x="27305" y="0"/>
                </a:lnTo>
                <a:lnTo>
                  <a:pt x="16678" y="2141"/>
                </a:lnTo>
                <a:lnTo>
                  <a:pt x="7999" y="7985"/>
                </a:lnTo>
                <a:lnTo>
                  <a:pt x="2146" y="16662"/>
                </a:lnTo>
                <a:lnTo>
                  <a:pt x="0" y="27304"/>
                </a:lnTo>
                <a:lnTo>
                  <a:pt x="0" y="382270"/>
                </a:lnTo>
                <a:lnTo>
                  <a:pt x="2146" y="392912"/>
                </a:lnTo>
                <a:lnTo>
                  <a:pt x="7999" y="401589"/>
                </a:lnTo>
                <a:lnTo>
                  <a:pt x="16678" y="407433"/>
                </a:lnTo>
                <a:lnTo>
                  <a:pt x="27305" y="409575"/>
                </a:lnTo>
                <a:lnTo>
                  <a:pt x="382269" y="409575"/>
                </a:lnTo>
                <a:lnTo>
                  <a:pt x="392896" y="407433"/>
                </a:lnTo>
                <a:lnTo>
                  <a:pt x="401575" y="401589"/>
                </a:lnTo>
                <a:lnTo>
                  <a:pt x="407428" y="392912"/>
                </a:lnTo>
                <a:lnTo>
                  <a:pt x="409575" y="382270"/>
                </a:lnTo>
                <a:lnTo>
                  <a:pt x="409575" y="27304"/>
                </a:lnTo>
                <a:lnTo>
                  <a:pt x="407428" y="16662"/>
                </a:lnTo>
                <a:lnTo>
                  <a:pt x="401575" y="7985"/>
                </a:lnTo>
                <a:lnTo>
                  <a:pt x="392896" y="2141"/>
                </a:lnTo>
                <a:lnTo>
                  <a:pt x="382269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371600" y="2427287"/>
            <a:ext cx="3630929" cy="2142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Срок</a:t>
            </a:r>
            <a:r>
              <a:rPr dirty="0" sz="1700" spc="254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действия</a:t>
            </a:r>
            <a:r>
              <a:rPr dirty="0" sz="1700" spc="2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правил</a:t>
            </a:r>
            <a:endParaRPr sz="1700">
              <a:latin typeface="Cambria"/>
              <a:cs typeface="Cambria"/>
            </a:endParaRPr>
          </a:p>
          <a:p>
            <a:pPr marL="12700" marR="231140">
              <a:lnSpc>
                <a:spcPct val="136400"/>
              </a:lnSpc>
              <a:spcBef>
                <a:spcPts val="81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Правила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действуют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отношении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40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изделий,</a:t>
            </a:r>
            <a:r>
              <a:rPr dirty="0" sz="1400" spc="25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производители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которых</a:t>
            </a:r>
            <a:r>
              <a:rPr dirty="0" sz="1400" spc="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подали</a:t>
            </a:r>
            <a:r>
              <a:rPr dirty="0" sz="1400" spc="2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заявление</a:t>
            </a:r>
            <a:r>
              <a:rPr dirty="0" sz="1400" spc="2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36300"/>
              </a:lnSpc>
              <a:spcBef>
                <a:spcPts val="40"/>
              </a:spcBef>
            </a:pP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или внесении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изменений</a:t>
            </a:r>
            <a:r>
              <a:rPr dirty="0" sz="1400" spc="-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регистрационное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досье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марта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2025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200650" y="2447925"/>
            <a:ext cx="409575" cy="409575"/>
            <a:chOff x="5200650" y="2447925"/>
            <a:chExt cx="409575" cy="409575"/>
          </a:xfrm>
        </p:grpSpPr>
        <p:sp>
          <p:nvSpPr>
            <p:cNvPr id="6" name="object 6" descr=""/>
            <p:cNvSpPr/>
            <p:nvPr/>
          </p:nvSpPr>
          <p:spPr>
            <a:xfrm>
              <a:off x="5200650" y="2447925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382270" y="0"/>
                  </a:moveTo>
                  <a:lnTo>
                    <a:pt x="27304" y="0"/>
                  </a:lnTo>
                  <a:lnTo>
                    <a:pt x="16662" y="2141"/>
                  </a:lnTo>
                  <a:lnTo>
                    <a:pt x="7985" y="7985"/>
                  </a:lnTo>
                  <a:lnTo>
                    <a:pt x="2141" y="16662"/>
                  </a:lnTo>
                  <a:lnTo>
                    <a:pt x="0" y="27304"/>
                  </a:lnTo>
                  <a:lnTo>
                    <a:pt x="0" y="382270"/>
                  </a:lnTo>
                  <a:lnTo>
                    <a:pt x="2141" y="392912"/>
                  </a:lnTo>
                  <a:lnTo>
                    <a:pt x="7985" y="401589"/>
                  </a:lnTo>
                  <a:lnTo>
                    <a:pt x="16662" y="407433"/>
                  </a:lnTo>
                  <a:lnTo>
                    <a:pt x="27304" y="409575"/>
                  </a:lnTo>
                  <a:lnTo>
                    <a:pt x="382270" y="409575"/>
                  </a:lnTo>
                  <a:lnTo>
                    <a:pt x="392912" y="407433"/>
                  </a:lnTo>
                  <a:lnTo>
                    <a:pt x="401589" y="401589"/>
                  </a:lnTo>
                  <a:lnTo>
                    <a:pt x="407433" y="392912"/>
                  </a:lnTo>
                  <a:lnTo>
                    <a:pt x="409575" y="382270"/>
                  </a:lnTo>
                  <a:lnTo>
                    <a:pt x="409575" y="27304"/>
                  </a:lnTo>
                  <a:lnTo>
                    <a:pt x="407433" y="16662"/>
                  </a:lnTo>
                  <a:lnTo>
                    <a:pt x="401589" y="7985"/>
                  </a:lnTo>
                  <a:lnTo>
                    <a:pt x="392912" y="2141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7325" y="2476500"/>
              <a:ext cx="276225" cy="34290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5782690" y="2427287"/>
            <a:ext cx="3600450" cy="50704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Действие</a:t>
            </a:r>
            <a:r>
              <a:rPr dirty="0" sz="1700" spc="2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ранее</a:t>
            </a:r>
            <a:r>
              <a:rPr dirty="0" sz="1700" spc="30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выданных</a:t>
            </a:r>
            <a:r>
              <a:rPr dirty="0" sz="1700" spc="2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25">
                <a:solidFill>
                  <a:srgbClr val="48485A"/>
                </a:solidFill>
                <a:latin typeface="Cambria"/>
                <a:cs typeface="Cambria"/>
              </a:rPr>
              <a:t>РУ</a:t>
            </a:r>
            <a:endParaRPr sz="1700">
              <a:latin typeface="Cambria"/>
              <a:cs typeface="Cambria"/>
            </a:endParaRPr>
          </a:p>
          <a:p>
            <a:pPr marL="12700" marR="24130">
              <a:lnSpc>
                <a:spcPct val="137100"/>
              </a:lnSpc>
              <a:spcBef>
                <a:spcPts val="805"/>
              </a:spcBef>
            </a:pP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Регистрационные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удостоверения,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выданные</a:t>
            </a:r>
            <a:r>
              <a:rPr dirty="0" sz="14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медицинские</a:t>
            </a:r>
            <a:r>
              <a:rPr dirty="0" sz="140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прошедшие</a:t>
            </a:r>
            <a:r>
              <a:rPr dirty="0" sz="14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государственную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регистрацию</a:t>
            </a:r>
            <a:r>
              <a:rPr dirty="0" sz="1400" spc="-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основании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заявления,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представленного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Федеральную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службу 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надзору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сфере</a:t>
            </a:r>
            <a:r>
              <a:rPr dirty="0" sz="14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здравоохранения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до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дня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вступления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силу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Правил,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36600"/>
              </a:lnSpc>
              <a:spcBef>
                <a:spcPts val="35"/>
              </a:spcBef>
            </a:pP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утвержденных</a:t>
            </a:r>
            <a:r>
              <a:rPr dirty="0" sz="1400" spc="3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настоящим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постановлением,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действуют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внесения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изменений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сведения,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содержащиеся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реестровой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записи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государственного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реестра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4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4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организаций</a:t>
            </a:r>
            <a:r>
              <a:rPr dirty="0" sz="1400" spc="-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(индивидуальных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предпринимателей),</a:t>
            </a:r>
            <a:r>
              <a:rPr dirty="0" sz="1400" spc="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осуществляющих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производство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изготовление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400" spc="3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9610725" y="2447925"/>
            <a:ext cx="409575" cy="409575"/>
            <a:chOff x="9610725" y="2447925"/>
            <a:chExt cx="409575" cy="409575"/>
          </a:xfrm>
        </p:grpSpPr>
        <p:sp>
          <p:nvSpPr>
            <p:cNvPr id="10" name="object 10" descr=""/>
            <p:cNvSpPr/>
            <p:nvPr/>
          </p:nvSpPr>
          <p:spPr>
            <a:xfrm>
              <a:off x="9610725" y="2447925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382270" y="0"/>
                  </a:moveTo>
                  <a:lnTo>
                    <a:pt x="27304" y="0"/>
                  </a:lnTo>
                  <a:lnTo>
                    <a:pt x="16662" y="2141"/>
                  </a:lnTo>
                  <a:lnTo>
                    <a:pt x="7985" y="7985"/>
                  </a:lnTo>
                  <a:lnTo>
                    <a:pt x="2141" y="16662"/>
                  </a:lnTo>
                  <a:lnTo>
                    <a:pt x="0" y="27304"/>
                  </a:lnTo>
                  <a:lnTo>
                    <a:pt x="0" y="382270"/>
                  </a:lnTo>
                  <a:lnTo>
                    <a:pt x="2141" y="392912"/>
                  </a:lnTo>
                  <a:lnTo>
                    <a:pt x="7985" y="401589"/>
                  </a:lnTo>
                  <a:lnTo>
                    <a:pt x="16662" y="407433"/>
                  </a:lnTo>
                  <a:lnTo>
                    <a:pt x="27304" y="409575"/>
                  </a:lnTo>
                  <a:lnTo>
                    <a:pt x="382270" y="409575"/>
                  </a:lnTo>
                  <a:lnTo>
                    <a:pt x="392912" y="407433"/>
                  </a:lnTo>
                  <a:lnTo>
                    <a:pt x="401589" y="401589"/>
                  </a:lnTo>
                  <a:lnTo>
                    <a:pt x="407433" y="392912"/>
                  </a:lnTo>
                  <a:lnTo>
                    <a:pt x="409575" y="382270"/>
                  </a:lnTo>
                  <a:lnTo>
                    <a:pt x="409575" y="27304"/>
                  </a:lnTo>
                  <a:lnTo>
                    <a:pt x="407433" y="16662"/>
                  </a:lnTo>
                  <a:lnTo>
                    <a:pt x="401589" y="7985"/>
                  </a:lnTo>
                  <a:lnTo>
                    <a:pt x="392912" y="2141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77400" y="2476500"/>
              <a:ext cx="276225" cy="34290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0193401" y="2427287"/>
            <a:ext cx="3660775" cy="30200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Разъяснение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z="1400" spc="-90">
                <a:solidFill>
                  <a:srgbClr val="48485A"/>
                </a:solidFill>
                <a:latin typeface="Microsoft Sans Serif"/>
                <a:cs typeface="Microsoft Sans Serif"/>
              </a:rPr>
              <a:t>ЭТО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70">
                <a:solidFill>
                  <a:srgbClr val="48485A"/>
                </a:solidFill>
                <a:latin typeface="Microsoft Sans Serif"/>
                <a:cs typeface="Microsoft Sans Serif"/>
              </a:rPr>
              <a:t>ОЗНАЧАЕТ,</a:t>
            </a:r>
            <a:r>
              <a:rPr dirty="0" sz="140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4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те</a:t>
            </a:r>
            <a:r>
              <a:rPr dirty="0" sz="14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регудостоверения,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которые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выданы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медицинские</a:t>
            </a:r>
            <a:endParaRPr sz="1400">
              <a:latin typeface="Microsoft Sans Serif"/>
              <a:cs typeface="Microsoft Sans Serif"/>
            </a:endParaRPr>
          </a:p>
          <a:p>
            <a:pPr marL="12700" marR="234315">
              <a:lnSpc>
                <a:spcPts val="2330"/>
              </a:lnSpc>
              <a:spcBef>
                <a:spcPts val="10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прошедшие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государственную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регистрацию</a:t>
            </a:r>
            <a:r>
              <a:rPr dirty="0" sz="1400" spc="-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основании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заявления,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ts val="2250"/>
              </a:lnSpc>
              <a:spcBef>
                <a:spcPts val="60"/>
              </a:spcBef>
            </a:pP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представленного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Росздравнадзор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35">
                <a:solidFill>
                  <a:srgbClr val="48485A"/>
                </a:solidFill>
                <a:latin typeface="Microsoft Sans Serif"/>
                <a:cs typeface="Microsoft Sans Serif"/>
              </a:rPr>
              <a:t>до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дня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вступления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силу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Правил,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действуют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внесения</a:t>
            </a:r>
            <a:r>
              <a:rPr dirty="0" sz="14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изменений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сведения,</a:t>
            </a:r>
            <a:endParaRPr sz="1400">
              <a:latin typeface="Microsoft Sans Serif"/>
              <a:cs typeface="Microsoft Sans Serif"/>
            </a:endParaRPr>
          </a:p>
          <a:p>
            <a:pPr marL="12700" marR="488315">
              <a:lnSpc>
                <a:spcPct val="134100"/>
              </a:lnSpc>
              <a:spcBef>
                <a:spcPts val="7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содержащиеся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реестровой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записи ГРМИ.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097" y="592391"/>
            <a:ext cx="3451860" cy="528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/>
              <a:t>Срок</a:t>
            </a:r>
            <a:r>
              <a:rPr dirty="0" sz="3300" spc="175"/>
              <a:t> </a:t>
            </a:r>
            <a:r>
              <a:rPr dirty="0" sz="3300"/>
              <a:t>действия</a:t>
            </a:r>
            <a:r>
              <a:rPr dirty="0" sz="3300" spc="185"/>
              <a:t> </a:t>
            </a:r>
            <a:r>
              <a:rPr dirty="0" sz="3300" spc="-25"/>
              <a:t>РУ</a:t>
            </a:r>
            <a:endParaRPr sz="33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575" y="1495425"/>
            <a:ext cx="847725" cy="482917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80097" y="1642681"/>
            <a:ext cx="12976860" cy="5931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16965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Обращение</a:t>
            </a:r>
            <a:r>
              <a:rPr dirty="0" sz="1650" spc="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медизделий</a:t>
            </a:r>
            <a:r>
              <a:rPr dirty="0" sz="1650" spc="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после</a:t>
            </a:r>
            <a:r>
              <a:rPr dirty="0" sz="165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изменения</a:t>
            </a:r>
            <a:r>
              <a:rPr dirty="0" sz="1650" spc="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25">
                <a:solidFill>
                  <a:srgbClr val="48485A"/>
                </a:solidFill>
                <a:latin typeface="Cambria"/>
                <a:cs typeface="Cambria"/>
              </a:rPr>
              <a:t>РУ</a:t>
            </a:r>
            <a:endParaRPr sz="1650">
              <a:latin typeface="Cambria"/>
              <a:cs typeface="Cambria"/>
            </a:endParaRPr>
          </a:p>
          <a:p>
            <a:pPr marL="1116965" marR="155575">
              <a:lnSpc>
                <a:spcPct val="140200"/>
              </a:lnSpc>
              <a:spcBef>
                <a:spcPts val="71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силу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ч.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3.2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ст.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38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323-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ФЗ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истечения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срока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службы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(срока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годности)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допускается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обращение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таких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изделий,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т.ч.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произведенных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течение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180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календарных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дней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дня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принятия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Росздравнадзором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решения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внесении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изменений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документы,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содержащиеся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регистрационном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досье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медицинское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изделие,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соответствии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информацией,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содержащейся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таких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документах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25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дня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принятия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указанного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решения.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116965">
              <a:lnSpc>
                <a:spcPct val="100000"/>
              </a:lnSpc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Действительность</a:t>
            </a:r>
            <a:r>
              <a:rPr dirty="0" sz="1650" spc="8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ранее</a:t>
            </a:r>
            <a:r>
              <a:rPr dirty="0" sz="165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выданных</a:t>
            </a:r>
            <a:r>
              <a:rPr dirty="0" sz="1650" spc="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25">
                <a:solidFill>
                  <a:srgbClr val="48485A"/>
                </a:solidFill>
                <a:latin typeface="Cambria"/>
                <a:cs typeface="Cambria"/>
              </a:rPr>
              <a:t>РУ</a:t>
            </a:r>
            <a:endParaRPr sz="1650">
              <a:latin typeface="Cambria"/>
              <a:cs typeface="Cambria"/>
            </a:endParaRPr>
          </a:p>
          <a:p>
            <a:pPr marL="1116965" marR="349885">
              <a:lnSpc>
                <a:spcPct val="140200"/>
              </a:lnSpc>
              <a:spcBef>
                <a:spcPts val="710"/>
              </a:spcBef>
            </a:pP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Обновление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бланка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РУ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делает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ранее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действовавшее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РУ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недействительным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остается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актуальным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сопровождает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выпущенные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период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такого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РУ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(с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учетом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предусмотренных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ч.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3.2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ст.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38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N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323-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ФЗ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180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дней)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медицинские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изделия.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116965">
              <a:lnSpc>
                <a:spcPct val="100000"/>
              </a:lnSpc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Приостановление</a:t>
            </a:r>
            <a:r>
              <a:rPr dirty="0" sz="1650" spc="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действия</a:t>
            </a:r>
            <a:r>
              <a:rPr dirty="0" sz="1650" spc="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25">
                <a:solidFill>
                  <a:srgbClr val="48485A"/>
                </a:solidFill>
                <a:latin typeface="Cambria"/>
                <a:cs typeface="Cambria"/>
              </a:rPr>
              <a:t>РУ</a:t>
            </a:r>
            <a:endParaRPr sz="1650">
              <a:latin typeface="Cambria"/>
              <a:cs typeface="Cambria"/>
            </a:endParaRPr>
          </a:p>
          <a:p>
            <a:pPr marL="1116965" marR="5080">
              <a:lnSpc>
                <a:spcPct val="140200"/>
              </a:lnSpc>
              <a:spcBef>
                <a:spcPts val="71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принятия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решения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12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отмене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случае….,</a:t>
            </a:r>
            <a:r>
              <a:rPr dirty="0" sz="12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регистрирующий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орган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принимает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решение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приостановлении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30-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180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рабочих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дней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со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дня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…..(в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зависимости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случая)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Microsoft Sans Serif"/>
                <a:cs typeface="Microsoft Sans Serif"/>
              </a:rPr>
              <a:t>с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одновременным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уведомлением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об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этом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всех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участников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сферы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обращения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посредством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информационного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письма,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размещаемого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официальном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сайте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регистрирующего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органа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в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сети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"Интернет"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 marR="91440">
              <a:lnSpc>
                <a:spcPct val="140200"/>
              </a:lnSpc>
            </a:pP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случае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уполномоченном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представителе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указаны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документах,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содержащихся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регистрационном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досье,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являются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неактуальными,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иностранный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производитель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(изготовитель)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сентября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2025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должен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назначить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уполномоченного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представителя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(изготовителя),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действующего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период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обращения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территории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Федерации,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актуализировать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</a:t>
            </a:r>
            <a:r>
              <a:rPr dirty="0" sz="1250" spc="2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нем.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2159" y="559074"/>
            <a:ext cx="11404600" cy="101663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6600"/>
              </a:lnSpc>
              <a:spcBef>
                <a:spcPts val="90"/>
              </a:spcBef>
            </a:pPr>
            <a:r>
              <a:rPr dirty="0" sz="3050"/>
              <a:t>Решение</a:t>
            </a:r>
            <a:r>
              <a:rPr dirty="0" sz="3050" spc="90"/>
              <a:t> </a:t>
            </a:r>
            <a:r>
              <a:rPr dirty="0" sz="3050"/>
              <a:t>УФАС</a:t>
            </a:r>
            <a:r>
              <a:rPr dirty="0" sz="3050" spc="90"/>
              <a:t> </a:t>
            </a:r>
            <a:r>
              <a:rPr dirty="0" sz="3050"/>
              <a:t>по</a:t>
            </a:r>
            <a:r>
              <a:rPr dirty="0" sz="3050" spc="120"/>
              <a:t> </a:t>
            </a:r>
            <a:r>
              <a:rPr dirty="0" sz="3050"/>
              <a:t>Челябинской</a:t>
            </a:r>
            <a:r>
              <a:rPr dirty="0" sz="3050" spc="114"/>
              <a:t> </a:t>
            </a:r>
            <a:r>
              <a:rPr dirty="0" sz="3050"/>
              <a:t>области</a:t>
            </a:r>
            <a:r>
              <a:rPr dirty="0" sz="3050" spc="114"/>
              <a:t> </a:t>
            </a:r>
            <a:r>
              <a:rPr dirty="0" sz="3050"/>
              <a:t>от</a:t>
            </a:r>
            <a:r>
              <a:rPr dirty="0" sz="3050" spc="125"/>
              <a:t> </a:t>
            </a:r>
            <a:r>
              <a:rPr dirty="0" sz="3050" spc="165"/>
              <a:t>8</a:t>
            </a:r>
            <a:r>
              <a:rPr dirty="0" sz="3050" spc="125"/>
              <a:t> </a:t>
            </a:r>
            <a:r>
              <a:rPr dirty="0" sz="3050"/>
              <a:t>августа</a:t>
            </a:r>
            <a:r>
              <a:rPr dirty="0" sz="3050" spc="110"/>
              <a:t> </a:t>
            </a:r>
            <a:r>
              <a:rPr dirty="0" sz="3050" spc="254"/>
              <a:t>2023</a:t>
            </a:r>
            <a:r>
              <a:rPr dirty="0" sz="3050" spc="120"/>
              <a:t> </a:t>
            </a:r>
            <a:r>
              <a:rPr dirty="0" sz="3050" spc="85"/>
              <a:t>г.</a:t>
            </a:r>
            <a:r>
              <a:rPr dirty="0" sz="3050" spc="160"/>
              <a:t> </a:t>
            </a:r>
            <a:r>
              <a:rPr dirty="0" sz="3050" spc="630"/>
              <a:t>N </a:t>
            </a:r>
            <a:r>
              <a:rPr dirty="0" sz="3050" spc="150"/>
              <a:t>074/06/106-</a:t>
            </a:r>
            <a:r>
              <a:rPr dirty="0" sz="3050" spc="65"/>
              <a:t>1816/2023</a:t>
            </a:r>
            <a:endParaRPr sz="3050"/>
          </a:p>
        </p:txBody>
      </p:sp>
      <p:sp>
        <p:nvSpPr>
          <p:cNvPr id="3" name="object 3" descr=""/>
          <p:cNvSpPr txBox="1"/>
          <p:nvPr/>
        </p:nvSpPr>
        <p:spPr>
          <a:xfrm>
            <a:off x="772159" y="1969134"/>
            <a:ext cx="6149975" cy="2715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403BCF"/>
                </a:solidFill>
                <a:latin typeface="Cambria"/>
                <a:cs typeface="Cambria"/>
              </a:rPr>
              <a:t>Обстоятельства</a:t>
            </a:r>
            <a:r>
              <a:rPr dirty="0" sz="1500" spc="1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500" spc="-20">
                <a:solidFill>
                  <a:srgbClr val="403BCF"/>
                </a:solidFill>
                <a:latin typeface="Cambria"/>
                <a:cs typeface="Cambria"/>
              </a:rPr>
              <a:t>дела</a:t>
            </a:r>
            <a:endParaRPr sz="1500">
              <a:latin typeface="Cambria"/>
              <a:cs typeface="Cambria"/>
            </a:endParaRPr>
          </a:p>
          <a:p>
            <a:pPr marL="12700" marR="732155">
              <a:lnSpc>
                <a:spcPct val="140800"/>
              </a:lnSpc>
              <a:spcBef>
                <a:spcPts val="1155"/>
              </a:spcBef>
            </a:pP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мнению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заявителя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жалобы,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заявка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была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незаконно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отклонена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за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недействующее</a:t>
            </a:r>
            <a:r>
              <a:rPr dirty="0" sz="1200" spc="2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РУ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обоснование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своей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позиции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он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ссылался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ч.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3.2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0">
                <a:solidFill>
                  <a:srgbClr val="48485A"/>
                </a:solidFill>
                <a:latin typeface="Microsoft Sans Serif"/>
                <a:cs typeface="Microsoft Sans Serif"/>
              </a:rPr>
              <a:t>ст.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38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323-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ФЗ.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2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114666363</a:t>
            </a:r>
            <a:r>
              <a:rPr dirty="0" sz="12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0">
                <a:solidFill>
                  <a:srgbClr val="48485A"/>
                </a:solidFill>
                <a:latin typeface="Microsoft Sans Serif"/>
                <a:cs typeface="Microsoft Sans Serif"/>
              </a:rPr>
              <a:t>(ООО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"ОНИКС")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составе</a:t>
            </a:r>
            <a:r>
              <a:rPr dirty="0" sz="12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второй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части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заявки</a:t>
            </a:r>
            <a:endParaRPr sz="1200">
              <a:latin typeface="Microsoft Sans Serif"/>
              <a:cs typeface="Microsoft Sans Serif"/>
            </a:endParaRPr>
          </a:p>
          <a:p>
            <a:pPr marL="12700" marR="5080">
              <a:lnSpc>
                <a:spcPct val="139000"/>
              </a:lnSpc>
              <a:spcBef>
                <a:spcPts val="25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представил</a:t>
            </a:r>
            <a:r>
              <a:rPr dirty="0" sz="12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копию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регистрационного</a:t>
            </a:r>
            <a:r>
              <a:rPr dirty="0" sz="12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удостоверения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40">
                <a:solidFill>
                  <a:srgbClr val="48485A"/>
                </a:solidFill>
                <a:latin typeface="Microsoft Sans Serif"/>
                <a:cs typeface="Microsoft Sans Serif"/>
              </a:rPr>
              <a:t>РЗН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2020/9621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аппарат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искусственной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вентиляции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легких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постоянным</a:t>
            </a:r>
            <a:r>
              <a:rPr dirty="0" sz="12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положительным</a:t>
            </a:r>
            <a:r>
              <a:rPr dirty="0" sz="12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давлением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1Вгееzе,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выданное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11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февраля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2020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года,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которое,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мнению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Уполномоченного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органа,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недействующим.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06334" y="1969134"/>
            <a:ext cx="132207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403BCF"/>
                </a:solidFill>
                <a:latin typeface="Cambria"/>
                <a:cs typeface="Cambria"/>
              </a:rPr>
              <a:t>Решение</a:t>
            </a:r>
            <a:r>
              <a:rPr dirty="0" sz="1500" spc="2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500" spc="-20">
                <a:solidFill>
                  <a:srgbClr val="403BCF"/>
                </a:solidFill>
                <a:latin typeface="Cambria"/>
                <a:cs typeface="Cambria"/>
              </a:rPr>
              <a:t>УФАС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506334" y="2344547"/>
            <a:ext cx="6337935" cy="512572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39400"/>
              </a:lnSpc>
              <a:spcBef>
                <a:spcPts val="120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регистрационное</a:t>
            </a:r>
            <a:r>
              <a:rPr dirty="0" sz="12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удостоверение</a:t>
            </a:r>
            <a:r>
              <a:rPr dirty="0" sz="12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0">
                <a:solidFill>
                  <a:srgbClr val="48485A"/>
                </a:solidFill>
                <a:latin typeface="Microsoft Sans Serif"/>
                <a:cs typeface="Microsoft Sans Serif"/>
              </a:rPr>
              <a:t>РЗН</a:t>
            </a:r>
            <a:r>
              <a:rPr dirty="0" sz="120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2020/9621</a:t>
            </a:r>
            <a:r>
              <a:rPr dirty="0" sz="12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внесены</a:t>
            </a:r>
            <a:r>
              <a:rPr dirty="0" sz="1200" spc="2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изменения</a:t>
            </a:r>
            <a:r>
              <a:rPr dirty="0" sz="12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20</a:t>
            </a:r>
            <a:r>
              <a:rPr dirty="0" sz="120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августа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2020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года,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крайний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срок</a:t>
            </a:r>
            <a:r>
              <a:rPr dirty="0" sz="12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изготовления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товара</a:t>
            </a:r>
            <a:r>
              <a:rPr dirty="0" sz="12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00" spc="-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регистрационному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удостоверению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30">
                <a:solidFill>
                  <a:srgbClr val="48485A"/>
                </a:solidFill>
                <a:latin typeface="Microsoft Sans Serif"/>
                <a:cs typeface="Microsoft Sans Serif"/>
              </a:rPr>
              <a:t>РЗН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2020/9621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11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февраля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2020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55">
                <a:solidFill>
                  <a:srgbClr val="48485A"/>
                </a:solidFill>
                <a:latin typeface="Microsoft Sans Serif"/>
                <a:cs typeface="Microsoft Sans Serif"/>
              </a:rPr>
              <a:t>(с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учетом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ста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восьмидесяти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дней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производство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изделий)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20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февраля</a:t>
            </a:r>
            <a:r>
              <a:rPr dirty="0" sz="12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2021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года.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Следовательно,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мнению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Уполномоченного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учреждения,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данный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товар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будет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отвечать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нуждам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действительным</a:t>
            </a:r>
            <a:r>
              <a:rPr dirty="0" sz="12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потребностям</a:t>
            </a:r>
            <a:r>
              <a:rPr dirty="0" sz="12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Заказчика.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мнению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Уполномоченного</a:t>
            </a:r>
            <a:r>
              <a:rPr dirty="0" sz="12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учреждения,</a:t>
            </a:r>
            <a:r>
              <a:rPr dirty="0" sz="12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участнику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надлежало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представить</a:t>
            </a:r>
            <a:r>
              <a:rPr dirty="0" sz="12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действующее</a:t>
            </a:r>
            <a:r>
              <a:rPr dirty="0" sz="12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регистрационное</a:t>
            </a:r>
            <a:r>
              <a:rPr dirty="0" sz="12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удостоверение</a:t>
            </a:r>
            <a:r>
              <a:rPr dirty="0" sz="12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0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35">
                <a:solidFill>
                  <a:srgbClr val="48485A"/>
                </a:solidFill>
                <a:latin typeface="Microsoft Sans Serif"/>
                <a:cs typeface="Microsoft Sans Serif"/>
              </a:rPr>
              <a:t>РЗН</a:t>
            </a:r>
            <a:r>
              <a:rPr dirty="0" sz="12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2020/9621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20.08.2020.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Антимонопольный</a:t>
            </a:r>
            <a:r>
              <a:rPr dirty="0" sz="12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орган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признал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жалобу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необоснованной,</a:t>
            </a:r>
            <a:r>
              <a:rPr dirty="0" sz="12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руководствуясь</a:t>
            </a:r>
            <a:endParaRPr sz="1200">
              <a:latin typeface="Microsoft Sans Serif"/>
              <a:cs typeface="Microsoft Sans Serif"/>
            </a:endParaRPr>
          </a:p>
          <a:p>
            <a:pPr marL="12700" marR="290830">
              <a:lnSpc>
                <a:spcPct val="135600"/>
              </a:lnSpc>
              <a:spcBef>
                <a:spcPts val="75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следующим.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20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августа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2020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r>
              <a:rPr dirty="0" sz="12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0">
                <a:solidFill>
                  <a:srgbClr val="48485A"/>
                </a:solidFill>
                <a:latin typeface="Microsoft Sans Serif"/>
                <a:cs typeface="Microsoft Sans Serif"/>
              </a:rPr>
              <a:t>РУ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40">
                <a:solidFill>
                  <a:srgbClr val="48485A"/>
                </a:solidFill>
                <a:latin typeface="Microsoft Sans Serif"/>
                <a:cs typeface="Microsoft Sans Serif"/>
              </a:rPr>
              <a:t>РЗН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2020/9621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11.02.2020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были</a:t>
            </a:r>
            <a:r>
              <a:rPr dirty="0" sz="12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внесены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изменения.</a:t>
            </a:r>
            <a:endParaRPr sz="1200">
              <a:latin typeface="Microsoft Sans Serif"/>
              <a:cs typeface="Microsoft Sans Serif"/>
            </a:endParaRPr>
          </a:p>
          <a:p>
            <a:pPr marL="12700" marR="48895">
              <a:lnSpc>
                <a:spcPct val="140800"/>
              </a:lnSpc>
              <a:spcBef>
                <a:spcPts val="1040"/>
              </a:spcBef>
            </a:pPr>
            <a:r>
              <a:rPr dirty="0" sz="1200" spc="-1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учетом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180</a:t>
            </a:r>
            <a:r>
              <a:rPr dirty="0" sz="12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дней,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предусмотренных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ч.</a:t>
            </a:r>
            <a:r>
              <a:rPr dirty="0" sz="12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3.2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ст.</a:t>
            </a:r>
            <a:r>
              <a:rPr dirty="0" sz="12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38</a:t>
            </a:r>
            <a:r>
              <a:rPr dirty="0" sz="12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323-</a:t>
            </a:r>
            <a:r>
              <a:rPr dirty="0" sz="1200" spc="-100">
                <a:solidFill>
                  <a:srgbClr val="48485A"/>
                </a:solidFill>
                <a:latin typeface="Microsoft Sans Serif"/>
                <a:cs typeface="Microsoft Sans Serif"/>
              </a:rPr>
              <a:t>ФЗ,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последним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0">
                <a:solidFill>
                  <a:srgbClr val="48485A"/>
                </a:solidFill>
                <a:latin typeface="Microsoft Sans Serif"/>
                <a:cs typeface="Microsoft Sans Serif"/>
              </a:rPr>
              <a:t>днем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версии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0">
                <a:solidFill>
                  <a:srgbClr val="48485A"/>
                </a:solidFill>
                <a:latin typeface="Microsoft Sans Serif"/>
                <a:cs typeface="Microsoft Sans Serif"/>
              </a:rPr>
              <a:t>РУ</a:t>
            </a:r>
            <a:r>
              <a:rPr dirty="0" sz="12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11.02.2020</a:t>
            </a:r>
            <a:r>
              <a:rPr dirty="0" sz="12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могло</a:t>
            </a:r>
            <a:r>
              <a:rPr dirty="0" sz="12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быть</a:t>
            </a:r>
            <a:r>
              <a:rPr dirty="0" sz="12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20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февраля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 2021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этом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</a:t>
            </a:r>
            <a:r>
              <a:rPr dirty="0" sz="12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установил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требование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году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выпуска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"не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ранее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2022".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Следовательно,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предложенный</a:t>
            </a:r>
            <a:r>
              <a:rPr dirty="0" sz="12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товар</a:t>
            </a:r>
            <a:r>
              <a:rPr dirty="0" sz="12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отвечает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требованиям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извещения,</a:t>
            </a:r>
            <a:r>
              <a:rPr dirty="0" sz="12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заявка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отклонена</a:t>
            </a:r>
            <a:r>
              <a:rPr dirty="0" sz="12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правомерно.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71640" y="944245"/>
            <a:ext cx="6927850" cy="1169670"/>
          </a:xfrm>
          <a:prstGeom prst="rect"/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3500"/>
              <a:t>Продление</a:t>
            </a:r>
            <a:r>
              <a:rPr dirty="0" sz="3500" spc="390"/>
              <a:t> </a:t>
            </a:r>
            <a:r>
              <a:rPr dirty="0" sz="3500"/>
              <a:t>сроков</a:t>
            </a:r>
            <a:r>
              <a:rPr dirty="0" sz="3500" spc="310"/>
              <a:t> </a:t>
            </a:r>
            <a:r>
              <a:rPr dirty="0" sz="3500" spc="-10"/>
              <a:t>действия</a:t>
            </a:r>
            <a:endParaRPr sz="3500"/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3500"/>
              <a:t>регистрационных</a:t>
            </a:r>
            <a:r>
              <a:rPr dirty="0" sz="3500" spc="470"/>
              <a:t> </a:t>
            </a:r>
            <a:r>
              <a:rPr dirty="0" sz="3500" spc="-10"/>
              <a:t>удостоверений</a:t>
            </a:r>
            <a:endParaRPr sz="3500"/>
          </a:p>
        </p:txBody>
      </p:sp>
      <p:sp>
        <p:nvSpPr>
          <p:cNvPr id="4" name="object 4" descr=""/>
          <p:cNvSpPr/>
          <p:nvPr/>
        </p:nvSpPr>
        <p:spPr>
          <a:xfrm>
            <a:off x="6276975" y="2419350"/>
            <a:ext cx="3686175" cy="2886075"/>
          </a:xfrm>
          <a:custGeom>
            <a:avLst/>
            <a:gdLst/>
            <a:ahLst/>
            <a:cxnLst/>
            <a:rect l="l" t="t" r="r" b="b"/>
            <a:pathLst>
              <a:path w="3686175" h="2886075">
                <a:moveTo>
                  <a:pt x="3658997" y="0"/>
                </a:moveTo>
                <a:lnTo>
                  <a:pt x="27177" y="0"/>
                </a:lnTo>
                <a:lnTo>
                  <a:pt x="16609" y="2139"/>
                </a:lnTo>
                <a:lnTo>
                  <a:pt x="7969" y="7969"/>
                </a:lnTo>
                <a:lnTo>
                  <a:pt x="2139" y="16609"/>
                </a:lnTo>
                <a:lnTo>
                  <a:pt x="0" y="27177"/>
                </a:lnTo>
                <a:lnTo>
                  <a:pt x="0" y="2858897"/>
                </a:lnTo>
                <a:lnTo>
                  <a:pt x="2139" y="2869465"/>
                </a:lnTo>
                <a:lnTo>
                  <a:pt x="7969" y="2878105"/>
                </a:lnTo>
                <a:lnTo>
                  <a:pt x="16609" y="2883935"/>
                </a:lnTo>
                <a:lnTo>
                  <a:pt x="27177" y="2886075"/>
                </a:lnTo>
                <a:lnTo>
                  <a:pt x="3658997" y="2886075"/>
                </a:lnTo>
                <a:lnTo>
                  <a:pt x="3669565" y="2883935"/>
                </a:lnTo>
                <a:lnTo>
                  <a:pt x="3678205" y="2878105"/>
                </a:lnTo>
                <a:lnTo>
                  <a:pt x="3684035" y="2869465"/>
                </a:lnTo>
                <a:lnTo>
                  <a:pt x="3686175" y="2858897"/>
                </a:lnTo>
                <a:lnTo>
                  <a:pt x="3686175" y="27177"/>
                </a:lnTo>
                <a:lnTo>
                  <a:pt x="3684035" y="16609"/>
                </a:lnTo>
                <a:lnTo>
                  <a:pt x="3678205" y="7969"/>
                </a:lnTo>
                <a:lnTo>
                  <a:pt x="3669565" y="2139"/>
                </a:lnTo>
                <a:lnTo>
                  <a:pt x="3658997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453251" y="2563812"/>
            <a:ext cx="3126740" cy="2543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926465">
              <a:lnSpc>
                <a:spcPct val="106800"/>
              </a:lnSpc>
              <a:spcBef>
                <a:spcPts val="90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РУ</a:t>
            </a:r>
            <a:r>
              <a:rPr dirty="0" sz="1700" spc="19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на</a:t>
            </a:r>
            <a:r>
              <a:rPr dirty="0" sz="1700" spc="13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лекарственные препараты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ПП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9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441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(срок действия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01.01.2025)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00">
                <a:solidFill>
                  <a:srgbClr val="48485A"/>
                </a:solidFill>
                <a:latin typeface="Microsoft Sans Serif"/>
                <a:cs typeface="Microsoft Sans Serif"/>
              </a:rPr>
              <a:t>–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продлен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до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01.01.2028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без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замены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РУ;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ПП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9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593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(срок действия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31.12.2024)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00">
                <a:solidFill>
                  <a:srgbClr val="48485A"/>
                </a:solidFill>
                <a:latin typeface="Microsoft Sans Serif"/>
                <a:cs typeface="Microsoft Sans Serif"/>
              </a:rPr>
              <a:t>–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продлен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до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31.12.2027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без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замены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РУ.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0153650" y="2419350"/>
            <a:ext cx="3686175" cy="2886075"/>
          </a:xfrm>
          <a:custGeom>
            <a:avLst/>
            <a:gdLst/>
            <a:ahLst/>
            <a:cxnLst/>
            <a:rect l="l" t="t" r="r" b="b"/>
            <a:pathLst>
              <a:path w="3686175" h="2886075">
                <a:moveTo>
                  <a:pt x="3658996" y="0"/>
                </a:moveTo>
                <a:lnTo>
                  <a:pt x="27177" y="0"/>
                </a:lnTo>
                <a:lnTo>
                  <a:pt x="16609" y="2139"/>
                </a:lnTo>
                <a:lnTo>
                  <a:pt x="7969" y="7969"/>
                </a:lnTo>
                <a:lnTo>
                  <a:pt x="2139" y="16609"/>
                </a:lnTo>
                <a:lnTo>
                  <a:pt x="0" y="27177"/>
                </a:lnTo>
                <a:lnTo>
                  <a:pt x="0" y="2858897"/>
                </a:lnTo>
                <a:lnTo>
                  <a:pt x="2139" y="2869465"/>
                </a:lnTo>
                <a:lnTo>
                  <a:pt x="7969" y="2878105"/>
                </a:lnTo>
                <a:lnTo>
                  <a:pt x="16609" y="2883935"/>
                </a:lnTo>
                <a:lnTo>
                  <a:pt x="27177" y="2886075"/>
                </a:lnTo>
                <a:lnTo>
                  <a:pt x="3658996" y="2886075"/>
                </a:lnTo>
                <a:lnTo>
                  <a:pt x="3669565" y="2883935"/>
                </a:lnTo>
                <a:lnTo>
                  <a:pt x="3678205" y="2878105"/>
                </a:lnTo>
                <a:lnTo>
                  <a:pt x="3684035" y="2869465"/>
                </a:lnTo>
                <a:lnTo>
                  <a:pt x="3686175" y="2858897"/>
                </a:lnTo>
                <a:lnTo>
                  <a:pt x="3686175" y="27177"/>
                </a:lnTo>
                <a:lnTo>
                  <a:pt x="3684035" y="16609"/>
                </a:lnTo>
                <a:lnTo>
                  <a:pt x="3678205" y="7969"/>
                </a:lnTo>
                <a:lnTo>
                  <a:pt x="3669565" y="2139"/>
                </a:lnTo>
                <a:lnTo>
                  <a:pt x="3658996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0324465" y="2577147"/>
            <a:ext cx="3133725" cy="22459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РУ</a:t>
            </a:r>
            <a:r>
              <a:rPr dirty="0" sz="1700" spc="28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на</a:t>
            </a:r>
            <a:r>
              <a:rPr dirty="0" sz="1700" spc="21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медицинские</a:t>
            </a:r>
            <a:r>
              <a:rPr dirty="0" sz="1700" spc="2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изделия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ПП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9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430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(срок действия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01.01.2025)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00">
                <a:solidFill>
                  <a:srgbClr val="48485A"/>
                </a:solidFill>
                <a:latin typeface="Microsoft Sans Serif"/>
                <a:cs typeface="Microsoft Sans Serif"/>
              </a:rPr>
              <a:t>–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продлен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01.01.2028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без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замены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30">
                <a:solidFill>
                  <a:srgbClr val="48485A"/>
                </a:solidFill>
                <a:latin typeface="Microsoft Sans Serif"/>
                <a:cs typeface="Microsoft Sans Serif"/>
              </a:rPr>
              <a:t>РУ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партию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(серию);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ПП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9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552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(срок действия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01.01.2025)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95">
                <a:solidFill>
                  <a:srgbClr val="48485A"/>
                </a:solidFill>
                <a:latin typeface="Microsoft Sans Serif"/>
                <a:cs typeface="Microsoft Sans Serif"/>
              </a:rPr>
              <a:t>–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продлен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01.01.2028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без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замены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РУ.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276975" y="5486400"/>
            <a:ext cx="7562850" cy="1733550"/>
          </a:xfrm>
          <a:custGeom>
            <a:avLst/>
            <a:gdLst/>
            <a:ahLst/>
            <a:cxnLst/>
            <a:rect l="l" t="t" r="r" b="b"/>
            <a:pathLst>
              <a:path w="7562850" h="1733550">
                <a:moveTo>
                  <a:pt x="7535671" y="0"/>
                </a:moveTo>
                <a:lnTo>
                  <a:pt x="27177" y="0"/>
                </a:lnTo>
                <a:lnTo>
                  <a:pt x="16609" y="2139"/>
                </a:lnTo>
                <a:lnTo>
                  <a:pt x="7969" y="7969"/>
                </a:lnTo>
                <a:lnTo>
                  <a:pt x="2139" y="16609"/>
                </a:lnTo>
                <a:lnTo>
                  <a:pt x="0" y="27177"/>
                </a:lnTo>
                <a:lnTo>
                  <a:pt x="0" y="1706346"/>
                </a:lnTo>
                <a:lnTo>
                  <a:pt x="2139" y="1716935"/>
                </a:lnTo>
                <a:lnTo>
                  <a:pt x="7969" y="1725582"/>
                </a:lnTo>
                <a:lnTo>
                  <a:pt x="16609" y="1731412"/>
                </a:lnTo>
                <a:lnTo>
                  <a:pt x="27177" y="1733550"/>
                </a:lnTo>
                <a:lnTo>
                  <a:pt x="7535671" y="1733550"/>
                </a:lnTo>
                <a:lnTo>
                  <a:pt x="7546240" y="1731412"/>
                </a:lnTo>
                <a:lnTo>
                  <a:pt x="7554880" y="1725582"/>
                </a:lnTo>
                <a:lnTo>
                  <a:pt x="7560710" y="1716935"/>
                </a:lnTo>
                <a:lnTo>
                  <a:pt x="7562850" y="1706346"/>
                </a:lnTo>
                <a:lnTo>
                  <a:pt x="7562850" y="27177"/>
                </a:lnTo>
                <a:lnTo>
                  <a:pt x="7560710" y="16609"/>
                </a:lnTo>
                <a:lnTo>
                  <a:pt x="7554880" y="7969"/>
                </a:lnTo>
                <a:lnTo>
                  <a:pt x="7546240" y="2139"/>
                </a:lnTo>
                <a:lnTo>
                  <a:pt x="7535671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453251" y="5651436"/>
            <a:ext cx="7184390" cy="13741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Актуализация</a:t>
            </a:r>
            <a:r>
              <a:rPr dirty="0" sz="1700" spc="3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реестров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01.01.2025 </a:t>
            </a:r>
            <a:r>
              <a:rPr dirty="0" sz="1400" spc="-95">
                <a:solidFill>
                  <a:srgbClr val="48485A"/>
                </a:solidFill>
                <a:latin typeface="Microsoft Sans Serif"/>
                <a:cs typeface="Microsoft Sans Serif"/>
              </a:rPr>
              <a:t>ГРЛС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ГРМИ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актуализирован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Минздравом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95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 Росздравнадзором.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400" spc="-45">
                <a:solidFill>
                  <a:srgbClr val="48485A"/>
                </a:solidFill>
                <a:latin typeface="Microsoft Sans Serif"/>
                <a:cs typeface="Microsoft Sans Serif"/>
              </a:rPr>
              <a:t>См.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95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21.12.2024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N 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1851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71640" y="793115"/>
            <a:ext cx="7067550" cy="1845310"/>
          </a:xfrm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5"/>
              </a:spcBef>
            </a:pPr>
            <a:r>
              <a:rPr dirty="0" sz="2900"/>
              <a:t>Требование</a:t>
            </a:r>
            <a:r>
              <a:rPr dirty="0" sz="2900" spc="165"/>
              <a:t> </a:t>
            </a:r>
            <a:r>
              <a:rPr dirty="0" sz="2900"/>
              <a:t>о</a:t>
            </a:r>
            <a:r>
              <a:rPr dirty="0" sz="2900" spc="140"/>
              <a:t> </a:t>
            </a:r>
            <a:r>
              <a:rPr dirty="0" sz="2900"/>
              <a:t>включении</a:t>
            </a:r>
            <a:r>
              <a:rPr dirty="0" sz="2900" spc="130"/>
              <a:t> </a:t>
            </a:r>
            <a:r>
              <a:rPr dirty="0" sz="2900"/>
              <a:t>в</a:t>
            </a:r>
            <a:r>
              <a:rPr dirty="0" sz="2900" spc="135"/>
              <a:t> </a:t>
            </a:r>
            <a:r>
              <a:rPr dirty="0" sz="2900"/>
              <a:t>состав</a:t>
            </a:r>
            <a:r>
              <a:rPr dirty="0" sz="2900" spc="150"/>
              <a:t> </a:t>
            </a:r>
            <a:r>
              <a:rPr dirty="0" sz="2900" spc="-10"/>
              <a:t>заявки </a:t>
            </a:r>
            <a:r>
              <a:rPr dirty="0" sz="2900"/>
              <a:t>документа</a:t>
            </a:r>
            <a:r>
              <a:rPr dirty="0" sz="2900" spc="140"/>
              <a:t> </a:t>
            </a:r>
            <a:r>
              <a:rPr dirty="0" sz="2900"/>
              <a:t>или</a:t>
            </a:r>
            <a:r>
              <a:rPr dirty="0" sz="2900" spc="125"/>
              <a:t> </a:t>
            </a:r>
            <a:r>
              <a:rPr dirty="0" sz="2900" spc="-10"/>
              <a:t>информации,</a:t>
            </a:r>
            <a:endParaRPr sz="2900"/>
          </a:p>
          <a:p>
            <a:pPr marL="12700" marR="171450">
              <a:lnSpc>
                <a:spcPct val="103499"/>
              </a:lnSpc>
            </a:pPr>
            <a:r>
              <a:rPr dirty="0" sz="2900"/>
              <a:t>подтверждающей</a:t>
            </a:r>
            <a:r>
              <a:rPr dirty="0" sz="2900" spc="85"/>
              <a:t> </a:t>
            </a:r>
            <a:r>
              <a:rPr dirty="0" sz="2900"/>
              <a:t>факт</a:t>
            </a:r>
            <a:r>
              <a:rPr dirty="0" sz="2900" spc="80"/>
              <a:t> </a:t>
            </a:r>
            <a:r>
              <a:rPr dirty="0" sz="2900" spc="-10"/>
              <a:t>государственной регистрации</a:t>
            </a:r>
            <a:endParaRPr sz="2900"/>
          </a:p>
        </p:txBody>
      </p:sp>
      <p:sp>
        <p:nvSpPr>
          <p:cNvPr id="4" name="object 4" descr=""/>
          <p:cNvSpPr/>
          <p:nvPr/>
        </p:nvSpPr>
        <p:spPr>
          <a:xfrm>
            <a:off x="6276975" y="2895600"/>
            <a:ext cx="7562850" cy="2295525"/>
          </a:xfrm>
          <a:custGeom>
            <a:avLst/>
            <a:gdLst/>
            <a:ahLst/>
            <a:cxnLst/>
            <a:rect l="l" t="t" r="r" b="b"/>
            <a:pathLst>
              <a:path w="7562850" h="2295525">
                <a:moveTo>
                  <a:pt x="7540752" y="0"/>
                </a:moveTo>
                <a:lnTo>
                  <a:pt x="22098" y="0"/>
                </a:lnTo>
                <a:lnTo>
                  <a:pt x="13501" y="1738"/>
                </a:lnTo>
                <a:lnTo>
                  <a:pt x="6476" y="6476"/>
                </a:lnTo>
                <a:lnTo>
                  <a:pt x="1738" y="13501"/>
                </a:lnTo>
                <a:lnTo>
                  <a:pt x="0" y="22098"/>
                </a:lnTo>
                <a:lnTo>
                  <a:pt x="0" y="2273427"/>
                </a:lnTo>
                <a:lnTo>
                  <a:pt x="1738" y="2282023"/>
                </a:lnTo>
                <a:lnTo>
                  <a:pt x="6476" y="2289048"/>
                </a:lnTo>
                <a:lnTo>
                  <a:pt x="13501" y="2293786"/>
                </a:lnTo>
                <a:lnTo>
                  <a:pt x="22098" y="2295525"/>
                </a:lnTo>
                <a:lnTo>
                  <a:pt x="7540752" y="2295525"/>
                </a:lnTo>
                <a:lnTo>
                  <a:pt x="7549348" y="2293786"/>
                </a:lnTo>
                <a:lnTo>
                  <a:pt x="7556373" y="2289047"/>
                </a:lnTo>
                <a:lnTo>
                  <a:pt x="7561111" y="2282023"/>
                </a:lnTo>
                <a:lnTo>
                  <a:pt x="7562850" y="2273427"/>
                </a:lnTo>
                <a:lnTo>
                  <a:pt x="7562850" y="22098"/>
                </a:lnTo>
                <a:lnTo>
                  <a:pt x="7561111" y="13501"/>
                </a:lnTo>
                <a:lnTo>
                  <a:pt x="7556373" y="6476"/>
                </a:lnTo>
                <a:lnTo>
                  <a:pt x="7549348" y="1738"/>
                </a:lnTo>
                <a:lnTo>
                  <a:pt x="7540752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418834" y="3027045"/>
            <a:ext cx="7216775" cy="200913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Пример</a:t>
            </a:r>
            <a:r>
              <a:rPr dirty="0" sz="1400" spc="2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формулировки</a:t>
            </a:r>
            <a:r>
              <a:rPr dirty="0" sz="1400" spc="3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(для</a:t>
            </a:r>
            <a:r>
              <a:rPr dirty="0" sz="1400" spc="29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медицинских</a:t>
            </a:r>
            <a:r>
              <a:rPr dirty="0" sz="1400" spc="2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изделий)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представляет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составе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заявки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один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указанных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ниже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документов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сведений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отношении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каждого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предложенного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товара:</a:t>
            </a:r>
            <a:endParaRPr sz="1100">
              <a:latin typeface="Microsoft Sans Serif"/>
              <a:cs typeface="Microsoft Sans Serif"/>
            </a:endParaRPr>
          </a:p>
          <a:p>
            <a:pPr marL="97155" indent="-84455">
              <a:lnSpc>
                <a:spcPct val="100000"/>
              </a:lnSpc>
              <a:spcBef>
                <a:spcPts val="1220"/>
              </a:spcBef>
              <a:buChar char="-"/>
              <a:tabLst>
                <a:tab pos="97155" algn="l"/>
              </a:tabLst>
            </a:pP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копию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РУ;</a:t>
            </a:r>
            <a:endParaRPr sz="1100">
              <a:latin typeface="Microsoft Sans Serif"/>
              <a:cs typeface="Microsoft Sans Serif"/>
            </a:endParaRPr>
          </a:p>
          <a:p>
            <a:pPr marL="12700" marR="236220" indent="84455">
              <a:lnSpc>
                <a:spcPct val="142200"/>
              </a:lnSpc>
              <a:spcBef>
                <a:spcPts val="675"/>
              </a:spcBef>
              <a:buChar char="-"/>
              <a:tabLst>
                <a:tab pos="97155" algn="l"/>
              </a:tabLst>
            </a:pP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выписку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ГРМИ,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выданную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Росздравнадзором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требованиями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постановления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dirty="0" sz="1100" spc="2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10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25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30.09.2021</a:t>
            </a:r>
            <a:r>
              <a:rPr dirty="0" sz="11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10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1650;</a:t>
            </a:r>
            <a:endParaRPr sz="1100">
              <a:latin typeface="Microsoft Sans Serif"/>
              <a:cs typeface="Microsoft Sans Serif"/>
            </a:endParaRPr>
          </a:p>
          <a:p>
            <a:pPr marL="97790" indent="-85090">
              <a:lnSpc>
                <a:spcPct val="100000"/>
              </a:lnSpc>
              <a:spcBef>
                <a:spcPts val="1215"/>
              </a:spcBef>
              <a:buChar char="-"/>
              <a:tabLst>
                <a:tab pos="97790" algn="l"/>
              </a:tabLst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реквизитах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(номер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дата)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РУ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6276975" y="5334000"/>
            <a:ext cx="7562850" cy="2057400"/>
          </a:xfrm>
          <a:custGeom>
            <a:avLst/>
            <a:gdLst/>
            <a:ahLst/>
            <a:cxnLst/>
            <a:rect l="l" t="t" r="r" b="b"/>
            <a:pathLst>
              <a:path w="7562850" h="2057400">
                <a:moveTo>
                  <a:pt x="7540752" y="0"/>
                </a:moveTo>
                <a:lnTo>
                  <a:pt x="22098" y="0"/>
                </a:lnTo>
                <a:lnTo>
                  <a:pt x="13501" y="1738"/>
                </a:lnTo>
                <a:lnTo>
                  <a:pt x="6476" y="6477"/>
                </a:lnTo>
                <a:lnTo>
                  <a:pt x="1738" y="13501"/>
                </a:lnTo>
                <a:lnTo>
                  <a:pt x="0" y="22098"/>
                </a:lnTo>
                <a:lnTo>
                  <a:pt x="0" y="2035289"/>
                </a:lnTo>
                <a:lnTo>
                  <a:pt x="1738" y="2043892"/>
                </a:lnTo>
                <a:lnTo>
                  <a:pt x="6476" y="2050921"/>
                </a:lnTo>
                <a:lnTo>
                  <a:pt x="13501" y="2055661"/>
                </a:lnTo>
                <a:lnTo>
                  <a:pt x="22098" y="2057400"/>
                </a:lnTo>
                <a:lnTo>
                  <a:pt x="7540752" y="2057400"/>
                </a:lnTo>
                <a:lnTo>
                  <a:pt x="7549348" y="2055661"/>
                </a:lnTo>
                <a:lnTo>
                  <a:pt x="7556373" y="2050921"/>
                </a:lnTo>
                <a:lnTo>
                  <a:pt x="7561111" y="2043892"/>
                </a:lnTo>
                <a:lnTo>
                  <a:pt x="7562850" y="2035289"/>
                </a:lnTo>
                <a:lnTo>
                  <a:pt x="7562850" y="22098"/>
                </a:lnTo>
                <a:lnTo>
                  <a:pt x="7561111" y="13501"/>
                </a:lnTo>
                <a:lnTo>
                  <a:pt x="7556373" y="6476"/>
                </a:lnTo>
                <a:lnTo>
                  <a:pt x="7549348" y="1738"/>
                </a:lnTo>
                <a:lnTo>
                  <a:pt x="7540752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6418834" y="5469826"/>
            <a:ext cx="7216775" cy="17735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Пример</a:t>
            </a:r>
            <a:r>
              <a:rPr dirty="0" sz="1400" spc="2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формулировки</a:t>
            </a:r>
            <a:r>
              <a:rPr dirty="0" sz="1400" spc="31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(для</a:t>
            </a:r>
            <a:r>
              <a:rPr dirty="0" sz="1400" spc="29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лекарственных</a:t>
            </a:r>
            <a:r>
              <a:rPr dirty="0" sz="1400" spc="3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препаратов)</a:t>
            </a:r>
            <a:endParaRPr sz="1400">
              <a:latin typeface="Cambria"/>
              <a:cs typeface="Cambria"/>
            </a:endParaRPr>
          </a:p>
          <a:p>
            <a:pPr marL="12700" marR="5080">
              <a:lnSpc>
                <a:spcPct val="142200"/>
              </a:lnSpc>
              <a:spcBef>
                <a:spcPts val="650"/>
              </a:spcBef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представляет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составе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заявки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один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указанных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ниже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документов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сведений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отношении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каждого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предложенного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товара:</a:t>
            </a:r>
            <a:endParaRPr sz="1100">
              <a:latin typeface="Microsoft Sans Serif"/>
              <a:cs typeface="Microsoft Sans Serif"/>
            </a:endParaRPr>
          </a:p>
          <a:p>
            <a:pPr marL="97790" indent="-85090">
              <a:lnSpc>
                <a:spcPct val="100000"/>
              </a:lnSpc>
              <a:spcBef>
                <a:spcPts val="1215"/>
              </a:spcBef>
              <a:buChar char="-"/>
              <a:tabLst>
                <a:tab pos="97790" algn="l"/>
              </a:tabLst>
            </a:pP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копию</a:t>
            </a:r>
            <a:r>
              <a:rPr dirty="0" sz="11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РУ;</a:t>
            </a:r>
            <a:endParaRPr sz="1100">
              <a:latin typeface="Microsoft Sans Serif"/>
              <a:cs typeface="Microsoft Sans Serif"/>
            </a:endParaRPr>
          </a:p>
          <a:p>
            <a:pPr marL="97790" indent="-85090">
              <a:lnSpc>
                <a:spcPct val="100000"/>
              </a:lnSpc>
              <a:spcBef>
                <a:spcPts val="1240"/>
              </a:spcBef>
              <a:buChar char="-"/>
              <a:tabLst>
                <a:tab pos="97790" algn="l"/>
              </a:tabLst>
            </a:pP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выписку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48485A"/>
                </a:solidFill>
                <a:latin typeface="Microsoft Sans Serif"/>
                <a:cs typeface="Microsoft Sans Serif"/>
              </a:rPr>
              <a:t>ГРЛС,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полученную</a:t>
            </a:r>
            <a:r>
              <a:rPr dirty="0" sz="11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требованиями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приказа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Минздрава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277н;</a:t>
            </a:r>
            <a:endParaRPr sz="1100">
              <a:latin typeface="Microsoft Sans Serif"/>
              <a:cs typeface="Microsoft Sans Serif"/>
            </a:endParaRPr>
          </a:p>
          <a:p>
            <a:pPr marL="97790" indent="-85090">
              <a:lnSpc>
                <a:spcPct val="100000"/>
              </a:lnSpc>
              <a:spcBef>
                <a:spcPts val="1230"/>
              </a:spcBef>
              <a:buChar char="-"/>
              <a:tabLst>
                <a:tab pos="97790" algn="l"/>
              </a:tabLst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реквизитах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(номер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дата)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РУ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1684" y="4054094"/>
            <a:ext cx="5194300" cy="701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>
                <a:solidFill>
                  <a:srgbClr val="403BCF"/>
                </a:solidFill>
                <a:latin typeface="Cambria"/>
                <a:cs typeface="Cambria"/>
              </a:rPr>
              <a:t>Выписка</a:t>
            </a:r>
            <a:r>
              <a:rPr dirty="0" sz="4400" spc="33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4400">
                <a:solidFill>
                  <a:srgbClr val="403BCF"/>
                </a:solidFill>
                <a:latin typeface="Cambria"/>
                <a:cs typeface="Cambria"/>
              </a:rPr>
              <a:t>из</a:t>
            </a:r>
            <a:r>
              <a:rPr dirty="0" sz="4400" spc="36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4400" spc="-10">
                <a:solidFill>
                  <a:srgbClr val="403BCF"/>
                </a:solidFill>
                <a:latin typeface="Cambria"/>
                <a:cs typeface="Cambria"/>
              </a:rPr>
              <a:t>реестра</a:t>
            </a:r>
            <a:endParaRPr sz="4400">
              <a:latin typeface="Cambria"/>
              <a:cs typeface="Cambri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90575" y="5391150"/>
            <a:ext cx="514350" cy="514350"/>
            <a:chOff x="790575" y="5391150"/>
            <a:chExt cx="514350" cy="514350"/>
          </a:xfrm>
        </p:grpSpPr>
        <p:sp>
          <p:nvSpPr>
            <p:cNvPr id="4" name="object 4" descr=""/>
            <p:cNvSpPr/>
            <p:nvPr/>
          </p:nvSpPr>
          <p:spPr>
            <a:xfrm>
              <a:off x="790575" y="5391150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480059" y="0"/>
                  </a:moveTo>
                  <a:lnTo>
                    <a:pt x="34290" y="0"/>
                  </a:lnTo>
                  <a:lnTo>
                    <a:pt x="20943" y="2696"/>
                  </a:lnTo>
                  <a:lnTo>
                    <a:pt x="10044" y="10048"/>
                  </a:lnTo>
                  <a:lnTo>
                    <a:pt x="2694" y="20949"/>
                  </a:lnTo>
                  <a:lnTo>
                    <a:pt x="0" y="34289"/>
                  </a:lnTo>
                  <a:lnTo>
                    <a:pt x="0" y="480060"/>
                  </a:lnTo>
                  <a:lnTo>
                    <a:pt x="2694" y="493400"/>
                  </a:lnTo>
                  <a:lnTo>
                    <a:pt x="10044" y="504301"/>
                  </a:lnTo>
                  <a:lnTo>
                    <a:pt x="20943" y="511653"/>
                  </a:lnTo>
                  <a:lnTo>
                    <a:pt x="34290" y="514350"/>
                  </a:lnTo>
                  <a:lnTo>
                    <a:pt x="480059" y="514350"/>
                  </a:lnTo>
                  <a:lnTo>
                    <a:pt x="493400" y="511653"/>
                  </a:lnTo>
                  <a:lnTo>
                    <a:pt x="504301" y="504301"/>
                  </a:lnTo>
                  <a:lnTo>
                    <a:pt x="511653" y="493400"/>
                  </a:lnTo>
                  <a:lnTo>
                    <a:pt x="514350" y="480060"/>
                  </a:lnTo>
                  <a:lnTo>
                    <a:pt x="514350" y="34289"/>
                  </a:lnTo>
                  <a:lnTo>
                    <a:pt x="511653" y="20949"/>
                  </a:lnTo>
                  <a:lnTo>
                    <a:pt x="504301" y="10048"/>
                  </a:lnTo>
                  <a:lnTo>
                    <a:pt x="493400" y="2696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300" y="5438775"/>
              <a:ext cx="342900" cy="4191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519174" y="5378767"/>
            <a:ext cx="5615305" cy="158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Форма</a:t>
            </a:r>
            <a:r>
              <a:rPr dirty="0" sz="2150" spc="2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выписки</a:t>
            </a:r>
            <a:r>
              <a:rPr dirty="0" sz="2150" spc="2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из</a:t>
            </a:r>
            <a:r>
              <a:rPr dirty="0" sz="2150" spc="2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48485A"/>
                </a:solidFill>
                <a:latin typeface="Cambria"/>
                <a:cs typeface="Cambria"/>
              </a:rPr>
              <a:t>ГРЛС</a:t>
            </a:r>
            <a:endParaRPr sz="2150">
              <a:latin typeface="Cambria"/>
              <a:cs typeface="Cambria"/>
            </a:endParaRPr>
          </a:p>
          <a:p>
            <a:pPr marL="12700" marR="5080">
              <a:lnSpc>
                <a:spcPct val="141700"/>
              </a:lnSpc>
              <a:spcBef>
                <a:spcPts val="965"/>
              </a:spcBef>
            </a:pP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Форма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5">
                <a:solidFill>
                  <a:srgbClr val="48485A"/>
                </a:solidFill>
                <a:latin typeface="Microsoft Sans Serif"/>
                <a:cs typeface="Microsoft Sans Serif"/>
              </a:rPr>
              <a:t>выписки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 из</a:t>
            </a:r>
            <a:r>
              <a:rPr dirty="0" sz="17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85">
                <a:solidFill>
                  <a:srgbClr val="48485A"/>
                </a:solidFill>
                <a:latin typeface="Microsoft Sans Serif"/>
                <a:cs typeface="Microsoft Sans Serif"/>
              </a:rPr>
              <a:t>ГРЛС</a:t>
            </a:r>
            <a:r>
              <a:rPr dirty="0" sz="17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порядок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ее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получения 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утверждены</a:t>
            </a:r>
            <a:r>
              <a:rPr dirty="0" sz="17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приказом</a:t>
            </a:r>
            <a:r>
              <a:rPr dirty="0" sz="17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Минздрава</a:t>
            </a:r>
            <a:r>
              <a:rPr dirty="0" sz="17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2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7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Microsoft Sans Serif"/>
                <a:cs typeface="Microsoft Sans Serif"/>
              </a:rPr>
              <a:t>31.05.2024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7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35">
                <a:solidFill>
                  <a:srgbClr val="48485A"/>
                </a:solidFill>
                <a:latin typeface="Microsoft Sans Serif"/>
                <a:cs typeface="Microsoft Sans Serif"/>
              </a:rPr>
              <a:t>277н;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429500" y="5391150"/>
            <a:ext cx="504825" cy="514350"/>
            <a:chOff x="7429500" y="5391150"/>
            <a:chExt cx="504825" cy="514350"/>
          </a:xfrm>
        </p:grpSpPr>
        <p:sp>
          <p:nvSpPr>
            <p:cNvPr id="8" name="object 8" descr=""/>
            <p:cNvSpPr/>
            <p:nvPr/>
          </p:nvSpPr>
          <p:spPr>
            <a:xfrm>
              <a:off x="7429500" y="5391150"/>
              <a:ext cx="504825" cy="514350"/>
            </a:xfrm>
            <a:custGeom>
              <a:avLst/>
              <a:gdLst/>
              <a:ahLst/>
              <a:cxnLst/>
              <a:rect l="l" t="t" r="r" b="b"/>
              <a:pathLst>
                <a:path w="504825" h="514350">
                  <a:moveTo>
                    <a:pt x="471170" y="0"/>
                  </a:moveTo>
                  <a:lnTo>
                    <a:pt x="33654" y="0"/>
                  </a:lnTo>
                  <a:lnTo>
                    <a:pt x="20574" y="2651"/>
                  </a:lnTo>
                  <a:lnTo>
                    <a:pt x="9874" y="9874"/>
                  </a:lnTo>
                  <a:lnTo>
                    <a:pt x="2651" y="20574"/>
                  </a:lnTo>
                  <a:lnTo>
                    <a:pt x="0" y="33655"/>
                  </a:lnTo>
                  <a:lnTo>
                    <a:pt x="0" y="480694"/>
                  </a:lnTo>
                  <a:lnTo>
                    <a:pt x="2651" y="493775"/>
                  </a:lnTo>
                  <a:lnTo>
                    <a:pt x="9874" y="504475"/>
                  </a:lnTo>
                  <a:lnTo>
                    <a:pt x="20574" y="511698"/>
                  </a:lnTo>
                  <a:lnTo>
                    <a:pt x="33654" y="514350"/>
                  </a:lnTo>
                  <a:lnTo>
                    <a:pt x="471170" y="514350"/>
                  </a:lnTo>
                  <a:lnTo>
                    <a:pt x="484250" y="511698"/>
                  </a:lnTo>
                  <a:lnTo>
                    <a:pt x="494950" y="504475"/>
                  </a:lnTo>
                  <a:lnTo>
                    <a:pt x="502173" y="493775"/>
                  </a:lnTo>
                  <a:lnTo>
                    <a:pt x="504825" y="480694"/>
                  </a:lnTo>
                  <a:lnTo>
                    <a:pt x="504825" y="33655"/>
                  </a:lnTo>
                  <a:lnTo>
                    <a:pt x="502173" y="20574"/>
                  </a:lnTo>
                  <a:lnTo>
                    <a:pt x="494950" y="9874"/>
                  </a:lnTo>
                  <a:lnTo>
                    <a:pt x="484250" y="2651"/>
                  </a:lnTo>
                  <a:lnTo>
                    <a:pt x="471170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5225" y="5438775"/>
              <a:ext cx="342900" cy="41910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8158226" y="5378767"/>
            <a:ext cx="5489575" cy="158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Выписка</a:t>
            </a:r>
            <a:r>
              <a:rPr dirty="0" sz="2150" spc="254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из</a:t>
            </a:r>
            <a:r>
              <a:rPr dirty="0" sz="2150" spc="30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48485A"/>
                </a:solidFill>
                <a:latin typeface="Cambria"/>
                <a:cs typeface="Cambria"/>
              </a:rPr>
              <a:t>ГРМИ</a:t>
            </a:r>
            <a:endParaRPr sz="2150">
              <a:latin typeface="Cambria"/>
              <a:cs typeface="Cambria"/>
            </a:endParaRPr>
          </a:p>
          <a:p>
            <a:pPr marL="12700" marR="5080">
              <a:lnSpc>
                <a:spcPct val="141700"/>
              </a:lnSpc>
              <a:spcBef>
                <a:spcPts val="965"/>
              </a:spcBef>
            </a:pP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Выписка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7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ГРМИ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предусмотрена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п.</a:t>
            </a:r>
            <a:r>
              <a:rPr dirty="0" sz="17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15,</a:t>
            </a:r>
            <a:r>
              <a:rPr dirty="0" sz="17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16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Правил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ведения</a:t>
            </a:r>
            <a:r>
              <a:rPr dirty="0" sz="17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ГРМИ,</a:t>
            </a:r>
            <a:r>
              <a:rPr dirty="0" sz="17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утвержденных</a:t>
            </a:r>
            <a:r>
              <a:rPr dirty="0" sz="17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постановлением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85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7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30.09.2021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 N</a:t>
            </a:r>
            <a:r>
              <a:rPr dirty="0" sz="17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20">
                <a:solidFill>
                  <a:srgbClr val="48485A"/>
                </a:solidFill>
                <a:latin typeface="Microsoft Sans Serif"/>
                <a:cs typeface="Microsoft Sans Serif"/>
              </a:rPr>
              <a:t>1650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84" y="877887"/>
            <a:ext cx="2987675" cy="4718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00"/>
              <a:t>Сведения</a:t>
            </a:r>
            <a:r>
              <a:rPr dirty="0" sz="2900" spc="140"/>
              <a:t> </a:t>
            </a:r>
            <a:r>
              <a:rPr dirty="0" sz="2900"/>
              <a:t>в</a:t>
            </a:r>
            <a:r>
              <a:rPr dirty="0" sz="2900" spc="155"/>
              <a:t> </a:t>
            </a:r>
            <a:r>
              <a:rPr dirty="0" sz="2900" spc="-20"/>
              <a:t>ГРМИ</a:t>
            </a:r>
            <a:endParaRPr sz="2900"/>
          </a:p>
        </p:txBody>
      </p:sp>
      <p:sp>
        <p:nvSpPr>
          <p:cNvPr id="3" name="object 3" descr=""/>
          <p:cNvSpPr/>
          <p:nvPr/>
        </p:nvSpPr>
        <p:spPr>
          <a:xfrm>
            <a:off x="790575" y="1838325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311150" y="0"/>
                </a:moveTo>
                <a:lnTo>
                  <a:pt x="22225" y="0"/>
                </a:lnTo>
                <a:lnTo>
                  <a:pt x="13576" y="1740"/>
                </a:lnTo>
                <a:lnTo>
                  <a:pt x="6511" y="6492"/>
                </a:lnTo>
                <a:lnTo>
                  <a:pt x="1747" y="13555"/>
                </a:lnTo>
                <a:lnTo>
                  <a:pt x="0" y="22225"/>
                </a:lnTo>
                <a:lnTo>
                  <a:pt x="0" y="311150"/>
                </a:lnTo>
                <a:lnTo>
                  <a:pt x="1747" y="319819"/>
                </a:lnTo>
                <a:lnTo>
                  <a:pt x="6511" y="326882"/>
                </a:lnTo>
                <a:lnTo>
                  <a:pt x="13576" y="331634"/>
                </a:lnTo>
                <a:lnTo>
                  <a:pt x="22225" y="333375"/>
                </a:lnTo>
                <a:lnTo>
                  <a:pt x="311150" y="333375"/>
                </a:lnTo>
                <a:lnTo>
                  <a:pt x="319798" y="331634"/>
                </a:lnTo>
                <a:lnTo>
                  <a:pt x="326863" y="326882"/>
                </a:lnTo>
                <a:lnTo>
                  <a:pt x="331627" y="319819"/>
                </a:lnTo>
                <a:lnTo>
                  <a:pt x="333375" y="311150"/>
                </a:lnTo>
                <a:lnTo>
                  <a:pt x="333375" y="22225"/>
                </a:lnTo>
                <a:lnTo>
                  <a:pt x="331627" y="13555"/>
                </a:lnTo>
                <a:lnTo>
                  <a:pt x="326863" y="6492"/>
                </a:lnTo>
                <a:lnTo>
                  <a:pt x="319798" y="1740"/>
                </a:lnTo>
                <a:lnTo>
                  <a:pt x="311150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99160" y="1799272"/>
            <a:ext cx="12382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120">
                <a:solidFill>
                  <a:srgbClr val="48485A"/>
                </a:solidFill>
                <a:latin typeface="Cambria"/>
                <a:cs typeface="Cambria"/>
              </a:rPr>
              <a:t>1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61110" y="1819655"/>
            <a:ext cx="3465195" cy="2012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Состав</a:t>
            </a:r>
            <a:r>
              <a:rPr dirty="0" sz="1400" spc="20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сведений</a:t>
            </a:r>
            <a:r>
              <a:rPr dirty="0" sz="1400" spc="2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в</a:t>
            </a:r>
            <a:r>
              <a:rPr dirty="0" sz="1400" spc="19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реестре</a:t>
            </a:r>
            <a:endParaRPr sz="1400">
              <a:latin typeface="Cambria"/>
              <a:cs typeface="Cambria"/>
            </a:endParaRPr>
          </a:p>
          <a:p>
            <a:pPr marL="12700" marR="45720">
              <a:lnSpc>
                <a:spcPct val="144100"/>
              </a:lnSpc>
              <a:spcBef>
                <a:spcPts val="625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ч.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11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ст.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48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1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основах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охраны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здоровья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граждан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государственный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реестр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организаций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(индивидуальных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предпринимателей),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осуществляющих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производство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изготовление</a:t>
            </a:r>
            <a:endParaRPr sz="1100">
              <a:latin typeface="Microsoft Sans Serif"/>
              <a:cs typeface="Microsoft Sans Serif"/>
            </a:endParaRPr>
          </a:p>
          <a:p>
            <a:pPr marL="12700" marR="290195">
              <a:lnSpc>
                <a:spcPct val="142200"/>
              </a:lnSpc>
              <a:spcBef>
                <a:spcPts val="75"/>
              </a:spcBef>
            </a:pP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1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изделий,</a:t>
            </a:r>
            <a:r>
              <a:rPr dirty="0" sz="11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вносятся</a:t>
            </a:r>
            <a:r>
              <a:rPr dirty="0" sz="110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следующие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сведения: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5191125" y="1838325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311150" y="0"/>
                </a:moveTo>
                <a:lnTo>
                  <a:pt x="22225" y="0"/>
                </a:lnTo>
                <a:lnTo>
                  <a:pt x="13555" y="1740"/>
                </a:lnTo>
                <a:lnTo>
                  <a:pt x="6492" y="6492"/>
                </a:lnTo>
                <a:lnTo>
                  <a:pt x="1740" y="13555"/>
                </a:lnTo>
                <a:lnTo>
                  <a:pt x="0" y="22225"/>
                </a:lnTo>
                <a:lnTo>
                  <a:pt x="0" y="311150"/>
                </a:lnTo>
                <a:lnTo>
                  <a:pt x="1740" y="319819"/>
                </a:lnTo>
                <a:lnTo>
                  <a:pt x="6492" y="326882"/>
                </a:lnTo>
                <a:lnTo>
                  <a:pt x="13555" y="331634"/>
                </a:lnTo>
                <a:lnTo>
                  <a:pt x="22225" y="333375"/>
                </a:lnTo>
                <a:lnTo>
                  <a:pt x="311150" y="333375"/>
                </a:lnTo>
                <a:lnTo>
                  <a:pt x="319819" y="331634"/>
                </a:lnTo>
                <a:lnTo>
                  <a:pt x="326882" y="326882"/>
                </a:lnTo>
                <a:lnTo>
                  <a:pt x="331634" y="319819"/>
                </a:lnTo>
                <a:lnTo>
                  <a:pt x="333375" y="311150"/>
                </a:lnTo>
                <a:lnTo>
                  <a:pt x="333375" y="22225"/>
                </a:lnTo>
                <a:lnTo>
                  <a:pt x="331634" y="13555"/>
                </a:lnTo>
                <a:lnTo>
                  <a:pt x="326882" y="6492"/>
                </a:lnTo>
                <a:lnTo>
                  <a:pt x="319819" y="1740"/>
                </a:lnTo>
                <a:lnTo>
                  <a:pt x="311150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5280405" y="1799272"/>
            <a:ext cx="16065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70">
                <a:solidFill>
                  <a:srgbClr val="48485A"/>
                </a:solidFill>
                <a:latin typeface="Cambria"/>
                <a:cs typeface="Cambria"/>
              </a:rPr>
              <a:t>2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60771" y="1819655"/>
            <a:ext cx="3764279" cy="13747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Основные</a:t>
            </a:r>
            <a:r>
              <a:rPr dirty="0" sz="1400" spc="229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сведения</a:t>
            </a:r>
            <a:r>
              <a:rPr dirty="0" sz="1400" spc="2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1400" spc="2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медизделии</a:t>
            </a:r>
            <a:endParaRPr sz="1400">
              <a:latin typeface="Cambria"/>
              <a:cs typeface="Cambria"/>
            </a:endParaRPr>
          </a:p>
          <a:p>
            <a:pPr marL="180340" indent="-167640">
              <a:lnSpc>
                <a:spcPct val="100000"/>
              </a:lnSpc>
              <a:spcBef>
                <a:spcPts val="1205"/>
              </a:spcBef>
              <a:buAutoNum type="arabicParenR"/>
              <a:tabLst>
                <a:tab pos="180340" algn="l"/>
              </a:tabLst>
            </a:pP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наименование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изделия;</a:t>
            </a:r>
            <a:endParaRPr sz="1100">
              <a:latin typeface="Microsoft Sans Serif"/>
              <a:cs typeface="Microsoft Sans Serif"/>
            </a:endParaRPr>
          </a:p>
          <a:p>
            <a:pPr marL="12700" marR="5080" indent="167640">
              <a:lnSpc>
                <a:spcPct val="142300"/>
              </a:lnSpc>
              <a:spcBef>
                <a:spcPts val="675"/>
              </a:spcBef>
              <a:buAutoNum type="arabicParenR"/>
              <a:tabLst>
                <a:tab pos="180340" algn="l"/>
              </a:tabLst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дата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 изделия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регистрационный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номер,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срок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регистрационного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удостоверения;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660771" y="3476244"/>
            <a:ext cx="3177540" cy="1387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10845" indent="167640">
              <a:lnSpc>
                <a:spcPct val="142300"/>
              </a:lnSpc>
              <a:spcBef>
                <a:spcPts val="95"/>
              </a:spcBef>
              <a:buAutoNum type="arabicParenR" startAt="3"/>
              <a:tabLst>
                <a:tab pos="180340" algn="l"/>
              </a:tabLst>
            </a:pP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назначение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установленное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производителем;</a:t>
            </a:r>
            <a:endParaRPr sz="1100">
              <a:latin typeface="Microsoft Sans Serif"/>
              <a:cs typeface="Microsoft Sans Serif"/>
            </a:endParaRPr>
          </a:p>
          <a:p>
            <a:pPr marL="172720" indent="-160020">
              <a:lnSpc>
                <a:spcPct val="100000"/>
              </a:lnSpc>
              <a:spcBef>
                <a:spcPts val="1210"/>
              </a:spcBef>
              <a:buAutoNum type="arabicParenR" startAt="3"/>
              <a:tabLst>
                <a:tab pos="172720" algn="l"/>
              </a:tabLst>
            </a:pP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вид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медицинского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изделия;</a:t>
            </a:r>
            <a:endParaRPr sz="1100">
              <a:latin typeface="Microsoft Sans Serif"/>
              <a:cs typeface="Microsoft Sans Serif"/>
            </a:endParaRPr>
          </a:p>
          <a:p>
            <a:pPr marL="180975" indent="-168275">
              <a:lnSpc>
                <a:spcPct val="100000"/>
              </a:lnSpc>
              <a:spcBef>
                <a:spcPts val="1240"/>
              </a:spcBef>
              <a:buAutoNum type="arabicParenR" startAt="3"/>
              <a:tabLst>
                <a:tab pos="180975" algn="l"/>
              </a:tabLst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класс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потенциального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риска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изделия;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9591675" y="1838325"/>
            <a:ext cx="323850" cy="333375"/>
          </a:xfrm>
          <a:custGeom>
            <a:avLst/>
            <a:gdLst/>
            <a:ahLst/>
            <a:cxnLst/>
            <a:rect l="l" t="t" r="r" b="b"/>
            <a:pathLst>
              <a:path w="323850" h="333375">
                <a:moveTo>
                  <a:pt x="302259" y="0"/>
                </a:moveTo>
                <a:lnTo>
                  <a:pt x="21590" y="0"/>
                </a:lnTo>
                <a:lnTo>
                  <a:pt x="13180" y="1694"/>
                </a:lnTo>
                <a:lnTo>
                  <a:pt x="6318" y="6318"/>
                </a:lnTo>
                <a:lnTo>
                  <a:pt x="1694" y="13180"/>
                </a:lnTo>
                <a:lnTo>
                  <a:pt x="0" y="21589"/>
                </a:lnTo>
                <a:lnTo>
                  <a:pt x="0" y="311785"/>
                </a:lnTo>
                <a:lnTo>
                  <a:pt x="1694" y="320194"/>
                </a:lnTo>
                <a:lnTo>
                  <a:pt x="6318" y="327056"/>
                </a:lnTo>
                <a:lnTo>
                  <a:pt x="13180" y="331680"/>
                </a:lnTo>
                <a:lnTo>
                  <a:pt x="21590" y="333375"/>
                </a:lnTo>
                <a:lnTo>
                  <a:pt x="302259" y="333375"/>
                </a:lnTo>
                <a:lnTo>
                  <a:pt x="310669" y="331680"/>
                </a:lnTo>
                <a:lnTo>
                  <a:pt x="317531" y="327056"/>
                </a:lnTo>
                <a:lnTo>
                  <a:pt x="322155" y="320194"/>
                </a:lnTo>
                <a:lnTo>
                  <a:pt x="323850" y="311785"/>
                </a:lnTo>
                <a:lnTo>
                  <a:pt x="323850" y="21589"/>
                </a:lnTo>
                <a:lnTo>
                  <a:pt x="322155" y="13180"/>
                </a:lnTo>
                <a:lnTo>
                  <a:pt x="317531" y="6318"/>
                </a:lnTo>
                <a:lnTo>
                  <a:pt x="310669" y="1694"/>
                </a:lnTo>
                <a:lnTo>
                  <a:pt x="302259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9679940" y="1799272"/>
            <a:ext cx="16065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70">
                <a:solidFill>
                  <a:srgbClr val="48485A"/>
                </a:solidFill>
                <a:latin typeface="Cambria"/>
                <a:cs typeface="Cambria"/>
              </a:rPr>
              <a:t>3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060051" y="1819655"/>
            <a:ext cx="3787775" cy="4311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Сведения</a:t>
            </a:r>
            <a:r>
              <a:rPr dirty="0" sz="1400" spc="1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1400" spc="2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производителе</a:t>
            </a:r>
            <a:endParaRPr sz="1400">
              <a:latin typeface="Cambria"/>
              <a:cs typeface="Cambria"/>
            </a:endParaRPr>
          </a:p>
          <a:p>
            <a:pPr marL="12700" marR="5080" indent="168275">
              <a:lnSpc>
                <a:spcPct val="142200"/>
              </a:lnSpc>
              <a:spcBef>
                <a:spcPts val="650"/>
              </a:spcBef>
              <a:buAutoNum type="arabicParenR" startAt="6"/>
              <a:tabLst>
                <a:tab pos="180975" algn="l"/>
              </a:tabLst>
            </a:pP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код</a:t>
            </a:r>
            <a:r>
              <a:rPr dirty="0" sz="11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Общероссийского</a:t>
            </a:r>
            <a:r>
              <a:rPr dirty="0" sz="110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классификатора</a:t>
            </a:r>
            <a:r>
              <a:rPr dirty="0" sz="11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продукции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видам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экономической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деятельности;</a:t>
            </a:r>
            <a:endParaRPr sz="1100">
              <a:latin typeface="Microsoft Sans Serif"/>
              <a:cs typeface="Microsoft Sans Serif"/>
            </a:endParaRPr>
          </a:p>
          <a:p>
            <a:pPr marL="12700" marR="485775" indent="168910">
              <a:lnSpc>
                <a:spcPct val="145100"/>
              </a:lnSpc>
              <a:spcBef>
                <a:spcPts val="620"/>
              </a:spcBef>
              <a:buAutoNum type="arabicParenR" startAt="6"/>
              <a:tabLst>
                <a:tab pos="181610" algn="l"/>
              </a:tabLst>
            </a:pP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наименование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место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нахождения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юридического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лица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-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уполномоченного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представителя</a:t>
            </a:r>
            <a:r>
              <a:rPr dirty="0" sz="110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10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</a:t>
            </a:r>
            <a:endParaRPr sz="1100">
              <a:latin typeface="Microsoft Sans Serif"/>
              <a:cs typeface="Microsoft Sans Serif"/>
            </a:endParaRPr>
          </a:p>
          <a:p>
            <a:pPr marL="12700" marR="217804">
              <a:lnSpc>
                <a:spcPct val="142200"/>
              </a:lnSpc>
            </a:pP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фамилия,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имя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(если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имеется)</a:t>
            </a:r>
            <a:r>
              <a:rPr dirty="0" sz="11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отчество,</a:t>
            </a:r>
            <a:r>
              <a:rPr dirty="0" sz="11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место</a:t>
            </a:r>
            <a:r>
              <a:rPr dirty="0" sz="110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жительства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индивидуального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предпринимателя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85">
                <a:solidFill>
                  <a:srgbClr val="48485A"/>
                </a:solidFill>
                <a:latin typeface="Microsoft Sans Serif"/>
                <a:cs typeface="Microsoft Sans Serif"/>
              </a:rPr>
              <a:t>–</a:t>
            </a:r>
            <a:endParaRPr sz="1100">
              <a:latin typeface="Microsoft Sans Serif"/>
              <a:cs typeface="Microsoft Sans Serif"/>
            </a:endParaRPr>
          </a:p>
          <a:p>
            <a:pPr marL="12700" marR="220345">
              <a:lnSpc>
                <a:spcPts val="1880"/>
              </a:lnSpc>
              <a:spcBef>
                <a:spcPts val="150"/>
              </a:spcBef>
            </a:pP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уполномоченного</a:t>
            </a:r>
            <a:r>
              <a:rPr dirty="0" sz="11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представителя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</a:t>
            </a:r>
            <a:r>
              <a:rPr dirty="0" sz="1100" spc="2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изделия;</a:t>
            </a:r>
            <a:endParaRPr sz="1100">
              <a:latin typeface="Microsoft Sans Serif"/>
              <a:cs typeface="Microsoft Sans Serif"/>
            </a:endParaRPr>
          </a:p>
          <a:p>
            <a:pPr marL="180975" indent="-168275">
              <a:lnSpc>
                <a:spcPct val="100000"/>
              </a:lnSpc>
              <a:spcBef>
                <a:spcPts val="800"/>
              </a:spcBef>
              <a:buAutoNum type="arabicParenR" startAt="8"/>
              <a:tabLst>
                <a:tab pos="180975" algn="l"/>
              </a:tabLst>
            </a:pP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наименование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место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нахождения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организации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1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endParaRPr sz="1100">
              <a:latin typeface="Microsoft Sans Serif"/>
              <a:cs typeface="Microsoft Sans Serif"/>
            </a:endParaRPr>
          </a:p>
          <a:p>
            <a:pPr marL="12700" marR="451484">
              <a:lnSpc>
                <a:spcPct val="142300"/>
              </a:lnSpc>
              <a:spcBef>
                <a:spcPts val="75"/>
              </a:spcBef>
            </a:pP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фамилия,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имя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(если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имеется)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отчество,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место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жительства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индивидуального</a:t>
            </a:r>
            <a:endParaRPr sz="1100">
              <a:latin typeface="Microsoft Sans Serif"/>
              <a:cs typeface="Microsoft Sans Serif"/>
            </a:endParaRPr>
          </a:p>
          <a:p>
            <a:pPr marL="12700" marR="156210">
              <a:lnSpc>
                <a:spcPts val="1950"/>
              </a:lnSpc>
              <a:spcBef>
                <a:spcPts val="30"/>
              </a:spcBef>
            </a:pP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предпринимателя</a:t>
            </a:r>
            <a:r>
              <a:rPr dirty="0" sz="11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изделия;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81684" y="6305550"/>
            <a:ext cx="5474970" cy="100139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125"/>
              </a:spcBef>
              <a:buAutoNum type="arabicParenR" startAt="9"/>
              <a:tabLst>
                <a:tab pos="180340" algn="l"/>
              </a:tabLst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адрес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места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изготовления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изделия;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48485A"/>
              </a:buClr>
              <a:buFont typeface="Microsoft Sans Serif"/>
              <a:buAutoNum type="arabicParenR" startAt="9"/>
            </a:pPr>
            <a:endParaRPr sz="1100">
              <a:latin typeface="Microsoft Sans Serif"/>
              <a:cs typeface="Microsoft Sans Serif"/>
            </a:endParaRPr>
          </a:p>
          <a:p>
            <a:pPr marL="257810" indent="-245110">
              <a:lnSpc>
                <a:spcPct val="100000"/>
              </a:lnSpc>
              <a:buAutoNum type="arabicParenR" startAt="9"/>
              <a:tabLst>
                <a:tab pos="257810" algn="l"/>
              </a:tabLst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взаимозаменяемых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изделиях;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48485A"/>
              </a:buClr>
              <a:buFont typeface="Microsoft Sans Serif"/>
              <a:buAutoNum type="arabicParenR" startAt="9"/>
            </a:pPr>
            <a:endParaRPr sz="1100">
              <a:latin typeface="Microsoft Sans Serif"/>
              <a:cs typeface="Microsoft Sans Serif"/>
            </a:endParaRPr>
          </a:p>
          <a:p>
            <a:pPr marL="265430" indent="-252729">
              <a:lnSpc>
                <a:spcPct val="100000"/>
              </a:lnSpc>
              <a:buAutoNum type="arabicParenR" startAt="9"/>
              <a:tabLst>
                <a:tab pos="265430" algn="l"/>
              </a:tabLst>
            </a:pP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иные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сведения,</a:t>
            </a:r>
            <a:r>
              <a:rPr dirty="0" sz="11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определяемые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Правительством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1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412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3050"/>
              <a:t>Постановление</a:t>
            </a:r>
            <a:r>
              <a:rPr dirty="0" sz="3050" spc="355"/>
              <a:t> </a:t>
            </a:r>
            <a:r>
              <a:rPr dirty="0" sz="3050"/>
              <a:t>Правительства</a:t>
            </a:r>
            <a:r>
              <a:rPr dirty="0" sz="3050" spc="315"/>
              <a:t> </a:t>
            </a:r>
            <a:r>
              <a:rPr dirty="0" sz="3050"/>
              <a:t>Российской</a:t>
            </a:r>
            <a:r>
              <a:rPr dirty="0" sz="3050" spc="295"/>
              <a:t> </a:t>
            </a:r>
            <a:r>
              <a:rPr dirty="0" sz="3050"/>
              <a:t>Федерации</a:t>
            </a:r>
            <a:r>
              <a:rPr dirty="0" sz="3050" spc="270"/>
              <a:t> </a:t>
            </a:r>
            <a:r>
              <a:rPr dirty="0" sz="3050"/>
              <a:t>от</a:t>
            </a:r>
            <a:r>
              <a:rPr dirty="0" sz="3050" spc="325"/>
              <a:t> </a:t>
            </a:r>
            <a:r>
              <a:rPr dirty="0" sz="3050" spc="375"/>
              <a:t>30</a:t>
            </a:r>
            <a:r>
              <a:rPr dirty="0" sz="3050" spc="260"/>
              <a:t> </a:t>
            </a:r>
            <a:r>
              <a:rPr dirty="0" sz="3050" spc="-10"/>
              <a:t>ноября</a:t>
            </a:r>
            <a:endParaRPr sz="3050"/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3050" spc="265"/>
              <a:t>2024</a:t>
            </a:r>
            <a:r>
              <a:rPr dirty="0" sz="3050" spc="195"/>
              <a:t> </a:t>
            </a:r>
            <a:r>
              <a:rPr dirty="0" sz="3050" spc="95"/>
              <a:t>г.</a:t>
            </a:r>
            <a:r>
              <a:rPr dirty="0" sz="3050" spc="245"/>
              <a:t> </a:t>
            </a:r>
            <a:r>
              <a:rPr dirty="0" sz="3050" spc="680"/>
              <a:t>N</a:t>
            </a:r>
            <a:r>
              <a:rPr dirty="0" sz="3050" spc="240"/>
              <a:t> </a:t>
            </a:r>
            <a:r>
              <a:rPr dirty="0" sz="3050" spc="90"/>
              <a:t>1684.</a:t>
            </a:r>
            <a:r>
              <a:rPr dirty="0" sz="3050" spc="235"/>
              <a:t> </a:t>
            </a:r>
            <a:r>
              <a:rPr dirty="0" sz="3050" spc="-10"/>
              <a:t>Понятия</a:t>
            </a:r>
            <a:endParaRPr sz="3050"/>
          </a:p>
        </p:txBody>
      </p:sp>
      <p:sp>
        <p:nvSpPr>
          <p:cNvPr id="3" name="object 3" descr=""/>
          <p:cNvSpPr/>
          <p:nvPr/>
        </p:nvSpPr>
        <p:spPr>
          <a:xfrm>
            <a:off x="790575" y="2124075"/>
            <a:ext cx="6448425" cy="2438400"/>
          </a:xfrm>
          <a:custGeom>
            <a:avLst/>
            <a:gdLst/>
            <a:ahLst/>
            <a:cxnLst/>
            <a:rect l="l" t="t" r="r" b="b"/>
            <a:pathLst>
              <a:path w="6448425" h="2438400">
                <a:moveTo>
                  <a:pt x="6424676" y="0"/>
                </a:moveTo>
                <a:lnTo>
                  <a:pt x="23799" y="0"/>
                </a:lnTo>
                <a:lnTo>
                  <a:pt x="14535" y="1871"/>
                </a:lnTo>
                <a:lnTo>
                  <a:pt x="6970" y="6969"/>
                </a:lnTo>
                <a:lnTo>
                  <a:pt x="1870" y="14519"/>
                </a:lnTo>
                <a:lnTo>
                  <a:pt x="0" y="23749"/>
                </a:lnTo>
                <a:lnTo>
                  <a:pt x="0" y="2414651"/>
                </a:lnTo>
                <a:lnTo>
                  <a:pt x="1870" y="2423880"/>
                </a:lnTo>
                <a:lnTo>
                  <a:pt x="6970" y="2431430"/>
                </a:lnTo>
                <a:lnTo>
                  <a:pt x="14535" y="2436528"/>
                </a:lnTo>
                <a:lnTo>
                  <a:pt x="23799" y="2438400"/>
                </a:lnTo>
                <a:lnTo>
                  <a:pt x="6424676" y="2438400"/>
                </a:lnTo>
                <a:lnTo>
                  <a:pt x="6433905" y="2436528"/>
                </a:lnTo>
                <a:lnTo>
                  <a:pt x="6441455" y="2431430"/>
                </a:lnTo>
                <a:lnTo>
                  <a:pt x="6446553" y="2423880"/>
                </a:lnTo>
                <a:lnTo>
                  <a:pt x="6448425" y="2414651"/>
                </a:lnTo>
                <a:lnTo>
                  <a:pt x="6448425" y="23749"/>
                </a:lnTo>
                <a:lnTo>
                  <a:pt x="6446553" y="14519"/>
                </a:lnTo>
                <a:lnTo>
                  <a:pt x="6441455" y="6969"/>
                </a:lnTo>
                <a:lnTo>
                  <a:pt x="6433905" y="1871"/>
                </a:lnTo>
                <a:lnTo>
                  <a:pt x="6424676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391400" y="2124075"/>
            <a:ext cx="6448425" cy="2438400"/>
          </a:xfrm>
          <a:custGeom>
            <a:avLst/>
            <a:gdLst/>
            <a:ahLst/>
            <a:cxnLst/>
            <a:rect l="l" t="t" r="r" b="b"/>
            <a:pathLst>
              <a:path w="6448425" h="2438400">
                <a:moveTo>
                  <a:pt x="6424676" y="0"/>
                </a:moveTo>
                <a:lnTo>
                  <a:pt x="23749" y="0"/>
                </a:lnTo>
                <a:lnTo>
                  <a:pt x="14519" y="1871"/>
                </a:lnTo>
                <a:lnTo>
                  <a:pt x="6969" y="6969"/>
                </a:lnTo>
                <a:lnTo>
                  <a:pt x="1871" y="14519"/>
                </a:lnTo>
                <a:lnTo>
                  <a:pt x="0" y="23749"/>
                </a:lnTo>
                <a:lnTo>
                  <a:pt x="0" y="2414651"/>
                </a:lnTo>
                <a:lnTo>
                  <a:pt x="1871" y="2423880"/>
                </a:lnTo>
                <a:lnTo>
                  <a:pt x="6969" y="2431430"/>
                </a:lnTo>
                <a:lnTo>
                  <a:pt x="14519" y="2436528"/>
                </a:lnTo>
                <a:lnTo>
                  <a:pt x="23749" y="2438400"/>
                </a:lnTo>
                <a:lnTo>
                  <a:pt x="6424676" y="2438400"/>
                </a:lnTo>
                <a:lnTo>
                  <a:pt x="6433905" y="2436528"/>
                </a:lnTo>
                <a:lnTo>
                  <a:pt x="6441455" y="2431430"/>
                </a:lnTo>
                <a:lnTo>
                  <a:pt x="6446553" y="2423880"/>
                </a:lnTo>
                <a:lnTo>
                  <a:pt x="6448425" y="2414651"/>
                </a:lnTo>
                <a:lnTo>
                  <a:pt x="6448425" y="23749"/>
                </a:lnTo>
                <a:lnTo>
                  <a:pt x="6446553" y="14519"/>
                </a:lnTo>
                <a:lnTo>
                  <a:pt x="6441455" y="6969"/>
                </a:lnTo>
                <a:lnTo>
                  <a:pt x="6433905" y="1871"/>
                </a:lnTo>
                <a:lnTo>
                  <a:pt x="6424676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545451" y="2248852"/>
            <a:ext cx="5995035" cy="16306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"техническая</a:t>
            </a:r>
            <a:r>
              <a:rPr dirty="0" sz="1550" spc="1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документация</a:t>
            </a:r>
            <a:r>
              <a:rPr dirty="0" sz="1550" spc="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производителя</a:t>
            </a:r>
            <a:r>
              <a:rPr dirty="0" sz="1550" spc="-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(изготовителя)</a:t>
            </a:r>
            <a:endParaRPr sz="1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медицинского</a:t>
            </a:r>
            <a:r>
              <a:rPr dirty="0" sz="1550" spc="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изделия"</a:t>
            </a:r>
            <a:endParaRPr sz="1550">
              <a:latin typeface="Cambria"/>
              <a:cs typeface="Cambria"/>
            </a:endParaRPr>
          </a:p>
          <a:p>
            <a:pPr marL="12700" marR="5080">
              <a:lnSpc>
                <a:spcPct val="133500"/>
              </a:lnSpc>
              <a:spcBef>
                <a:spcPts val="57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</a:t>
            </a:r>
            <a:r>
              <a:rPr dirty="0" sz="1250" spc="4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(документы),</a:t>
            </a:r>
            <a:r>
              <a:rPr dirty="0" sz="125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регламентирующий</a:t>
            </a:r>
            <a:r>
              <a:rPr dirty="0" sz="1250" spc="2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конструкцию</a:t>
            </a:r>
            <a:r>
              <a:rPr dirty="0" sz="125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устанавливающий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технические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содержащий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данные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25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разработки,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производства,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применения,</a:t>
            </a:r>
            <a:r>
              <a:rPr dirty="0" sz="125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эксплуатации,</a:t>
            </a:r>
            <a:r>
              <a:rPr dirty="0" sz="125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технического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обслуживания,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ремонта,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утилизации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уничтожения;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90575" y="4724400"/>
            <a:ext cx="6448425" cy="2686050"/>
          </a:xfrm>
          <a:custGeom>
            <a:avLst/>
            <a:gdLst/>
            <a:ahLst/>
            <a:cxnLst/>
            <a:rect l="l" t="t" r="r" b="b"/>
            <a:pathLst>
              <a:path w="6448425" h="2686050">
                <a:moveTo>
                  <a:pt x="6424676" y="0"/>
                </a:moveTo>
                <a:lnTo>
                  <a:pt x="23799" y="0"/>
                </a:lnTo>
                <a:lnTo>
                  <a:pt x="14535" y="1871"/>
                </a:lnTo>
                <a:lnTo>
                  <a:pt x="6970" y="6969"/>
                </a:lnTo>
                <a:lnTo>
                  <a:pt x="1870" y="14519"/>
                </a:lnTo>
                <a:lnTo>
                  <a:pt x="0" y="23749"/>
                </a:lnTo>
                <a:lnTo>
                  <a:pt x="0" y="2662250"/>
                </a:lnTo>
                <a:lnTo>
                  <a:pt x="1870" y="2671514"/>
                </a:lnTo>
                <a:lnTo>
                  <a:pt x="6970" y="2679079"/>
                </a:lnTo>
                <a:lnTo>
                  <a:pt x="14535" y="2684179"/>
                </a:lnTo>
                <a:lnTo>
                  <a:pt x="23799" y="2686050"/>
                </a:lnTo>
                <a:lnTo>
                  <a:pt x="6424676" y="2686050"/>
                </a:lnTo>
                <a:lnTo>
                  <a:pt x="6433905" y="2684179"/>
                </a:lnTo>
                <a:lnTo>
                  <a:pt x="6441455" y="2679079"/>
                </a:lnTo>
                <a:lnTo>
                  <a:pt x="6446553" y="2671514"/>
                </a:lnTo>
                <a:lnTo>
                  <a:pt x="6448425" y="2662250"/>
                </a:lnTo>
                <a:lnTo>
                  <a:pt x="6448425" y="23749"/>
                </a:lnTo>
                <a:lnTo>
                  <a:pt x="6446553" y="14519"/>
                </a:lnTo>
                <a:lnTo>
                  <a:pt x="6441455" y="6969"/>
                </a:lnTo>
                <a:lnTo>
                  <a:pt x="6433905" y="1871"/>
                </a:lnTo>
                <a:lnTo>
                  <a:pt x="6424676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940435" y="2265997"/>
            <a:ext cx="6098540" cy="49771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"регистрационное</a:t>
            </a:r>
            <a:r>
              <a:rPr dirty="0" sz="1550" spc="-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досье"</a:t>
            </a:r>
            <a:endParaRPr sz="1550">
              <a:latin typeface="Cambria"/>
              <a:cs typeface="Cambria"/>
            </a:endParaRPr>
          </a:p>
          <a:p>
            <a:pPr marL="12700" marR="5080">
              <a:lnSpc>
                <a:spcPct val="133500"/>
              </a:lnSpc>
              <a:spcBef>
                <a:spcPts val="64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Комплект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документов,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представляемый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заявителем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125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внесения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изменений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такие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документы,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отмены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dirty="0" sz="1250" spc="-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25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копии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решений,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принятых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регистрирующим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органом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федеральным</a:t>
            </a:r>
            <a:endParaRPr sz="1250">
              <a:latin typeface="Microsoft Sans Serif"/>
              <a:cs typeface="Microsoft Sans Serif"/>
            </a:endParaRPr>
          </a:p>
          <a:p>
            <a:pPr marL="12700" marR="408940">
              <a:lnSpc>
                <a:spcPct val="132700"/>
              </a:lnSpc>
              <a:spcBef>
                <a:spcPts val="35"/>
              </a:spcBef>
            </a:pP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государственным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бюджетным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учреждением,</a:t>
            </a:r>
            <a:r>
              <a:rPr dirty="0" sz="12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находящимся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ведении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регистрирующего</a:t>
            </a:r>
            <a:r>
              <a:rPr dirty="0" sz="1250" spc="2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органа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(далее</a:t>
            </a:r>
            <a:r>
              <a:rPr dirty="0" sz="12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экспертное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учреждение),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отношении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конкретного</a:t>
            </a:r>
            <a:r>
              <a:rPr dirty="0" sz="125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изделия;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"эксплуатационная</a:t>
            </a:r>
            <a:r>
              <a:rPr dirty="0" sz="1550" spc="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документация</a:t>
            </a:r>
            <a:r>
              <a:rPr dirty="0" sz="1550" spc="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производителя</a:t>
            </a:r>
            <a:r>
              <a:rPr dirty="0" sz="1550" spc="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(изготовителя)</a:t>
            </a:r>
            <a:endParaRPr sz="1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медицинского</a:t>
            </a:r>
            <a:r>
              <a:rPr dirty="0" sz="1550" spc="1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изделия"</a:t>
            </a:r>
            <a:endParaRPr sz="1550">
              <a:latin typeface="Cambria"/>
              <a:cs typeface="Cambria"/>
            </a:endParaRPr>
          </a:p>
          <a:p>
            <a:pPr marL="12700" marR="48895">
              <a:lnSpc>
                <a:spcPct val="133500"/>
              </a:lnSpc>
              <a:spcBef>
                <a:spcPts val="57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(документы),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предназначенный</a:t>
            </a:r>
            <a:r>
              <a:rPr dirty="0" sz="12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ознакомления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потребителя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Microsoft Sans Serif"/>
                <a:cs typeface="Microsoft Sans Serif"/>
              </a:rPr>
              <a:t>с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конструкцией</a:t>
            </a:r>
            <a:r>
              <a:rPr dirty="0" sz="125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3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250" spc="3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регламентирующий</a:t>
            </a:r>
            <a:r>
              <a:rPr dirty="0" sz="125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условия</a:t>
            </a:r>
            <a:r>
              <a:rPr dirty="0" sz="1250" spc="2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правила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эксплуатации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(использование</a:t>
            </a:r>
            <a:r>
              <a:rPr dirty="0" sz="12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назначению,</a:t>
            </a:r>
            <a:r>
              <a:rPr dirty="0" sz="125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техническое</a:t>
            </a:r>
            <a:r>
              <a:rPr dirty="0" sz="12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обслуживание,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текущий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ремонт,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хранение</a:t>
            </a:r>
            <a:r>
              <a:rPr dirty="0" sz="125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транспортировка),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гарантированные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производителем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(изготовителем)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значения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основных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параметров,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характеристик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(свойств)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гарантийные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обязательства,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250" spc="-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утилизации</a:t>
            </a:r>
            <a:r>
              <a:rPr dirty="0" sz="1250" spc="-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уничтожении;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7391400" y="4724400"/>
            <a:ext cx="6448425" cy="2686050"/>
          </a:xfrm>
          <a:custGeom>
            <a:avLst/>
            <a:gdLst/>
            <a:ahLst/>
            <a:cxnLst/>
            <a:rect l="l" t="t" r="r" b="b"/>
            <a:pathLst>
              <a:path w="6448425" h="2686050">
                <a:moveTo>
                  <a:pt x="6424676" y="0"/>
                </a:moveTo>
                <a:lnTo>
                  <a:pt x="23749" y="0"/>
                </a:lnTo>
                <a:lnTo>
                  <a:pt x="14519" y="1871"/>
                </a:lnTo>
                <a:lnTo>
                  <a:pt x="6969" y="6969"/>
                </a:lnTo>
                <a:lnTo>
                  <a:pt x="1871" y="14519"/>
                </a:lnTo>
                <a:lnTo>
                  <a:pt x="0" y="23749"/>
                </a:lnTo>
                <a:lnTo>
                  <a:pt x="0" y="2662250"/>
                </a:lnTo>
                <a:lnTo>
                  <a:pt x="1871" y="2671514"/>
                </a:lnTo>
                <a:lnTo>
                  <a:pt x="6969" y="2679079"/>
                </a:lnTo>
                <a:lnTo>
                  <a:pt x="14519" y="2684179"/>
                </a:lnTo>
                <a:lnTo>
                  <a:pt x="23749" y="2686050"/>
                </a:lnTo>
                <a:lnTo>
                  <a:pt x="6424676" y="2686050"/>
                </a:lnTo>
                <a:lnTo>
                  <a:pt x="6433905" y="2684179"/>
                </a:lnTo>
                <a:lnTo>
                  <a:pt x="6441455" y="2679079"/>
                </a:lnTo>
                <a:lnTo>
                  <a:pt x="6446553" y="2671514"/>
                </a:lnTo>
                <a:lnTo>
                  <a:pt x="6448425" y="2662250"/>
                </a:lnTo>
                <a:lnTo>
                  <a:pt x="6448425" y="23749"/>
                </a:lnTo>
                <a:lnTo>
                  <a:pt x="6446553" y="14519"/>
                </a:lnTo>
                <a:lnTo>
                  <a:pt x="6441455" y="6969"/>
                </a:lnTo>
                <a:lnTo>
                  <a:pt x="6433905" y="1871"/>
                </a:lnTo>
                <a:lnTo>
                  <a:pt x="6424676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545451" y="4866957"/>
            <a:ext cx="5848985" cy="8597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"электронный</a:t>
            </a:r>
            <a:r>
              <a:rPr dirty="0" sz="1550" spc="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образ</a:t>
            </a:r>
            <a:r>
              <a:rPr dirty="0" sz="1550" spc="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документа"</a:t>
            </a:r>
            <a:endParaRPr sz="1550">
              <a:latin typeface="Cambria"/>
              <a:cs typeface="Cambria"/>
            </a:endParaRPr>
          </a:p>
          <a:p>
            <a:pPr marL="12700" marR="5080">
              <a:lnSpc>
                <a:spcPct val="135100"/>
              </a:lnSpc>
              <a:spcBef>
                <a:spcPts val="62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</a:t>
            </a:r>
            <a:r>
              <a:rPr dirty="0" sz="1250" spc="2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бумажном</a:t>
            </a:r>
            <a:r>
              <a:rPr dirty="0" sz="125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носителе,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преобразованный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электронную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форму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путем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сканирования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сохранением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реквизитов;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71640" y="728472"/>
            <a:ext cx="7215505" cy="1932939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25"/>
              </a:spcBef>
            </a:pPr>
            <a:r>
              <a:rPr dirty="0"/>
              <a:t>Постановление</a:t>
            </a:r>
            <a:r>
              <a:rPr dirty="0" spc="390"/>
              <a:t> </a:t>
            </a:r>
            <a:r>
              <a:rPr dirty="0" spc="-10"/>
              <a:t>Правительства </a:t>
            </a:r>
            <a:r>
              <a:rPr dirty="0"/>
              <a:t>Российской</a:t>
            </a:r>
            <a:r>
              <a:rPr dirty="0" spc="335"/>
              <a:t> </a:t>
            </a:r>
            <a:r>
              <a:rPr dirty="0"/>
              <a:t>Федерации</a:t>
            </a:r>
            <a:r>
              <a:rPr dirty="0" spc="305"/>
              <a:t> </a:t>
            </a:r>
            <a:r>
              <a:rPr dirty="0"/>
              <a:t>от</a:t>
            </a:r>
            <a:r>
              <a:rPr dirty="0" spc="280"/>
              <a:t> </a:t>
            </a:r>
            <a:r>
              <a:rPr dirty="0" spc="430"/>
              <a:t>30 </a:t>
            </a:r>
            <a:r>
              <a:rPr dirty="0"/>
              <a:t>ноября</a:t>
            </a:r>
            <a:r>
              <a:rPr dirty="0" spc="295"/>
              <a:t> </a:t>
            </a:r>
            <a:r>
              <a:rPr dirty="0" spc="325"/>
              <a:t>2024</a:t>
            </a:r>
            <a:r>
              <a:rPr dirty="0" spc="290"/>
              <a:t> </a:t>
            </a:r>
            <a:r>
              <a:rPr dirty="0" spc="120"/>
              <a:t>г.</a:t>
            </a:r>
            <a:r>
              <a:rPr dirty="0" spc="340"/>
              <a:t> </a:t>
            </a:r>
            <a:r>
              <a:rPr dirty="0" spc="885"/>
              <a:t>N</a:t>
            </a:r>
            <a:r>
              <a:rPr dirty="0" spc="295"/>
              <a:t> </a:t>
            </a:r>
            <a:r>
              <a:rPr dirty="0" spc="65"/>
              <a:t>1684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6975" y="3648075"/>
            <a:ext cx="514350" cy="5334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271640" y="4346511"/>
            <a:ext cx="7474584" cy="30918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solidFill>
                  <a:srgbClr val="48485A"/>
                </a:solidFill>
                <a:latin typeface="Cambria"/>
                <a:cs typeface="Cambria"/>
              </a:rPr>
              <a:t>Пункт</a:t>
            </a:r>
            <a:r>
              <a:rPr dirty="0" sz="2000" spc="9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000" spc="60">
                <a:solidFill>
                  <a:srgbClr val="48485A"/>
                </a:solidFill>
                <a:latin typeface="Cambria"/>
                <a:cs typeface="Cambria"/>
              </a:rPr>
              <a:t>56</a:t>
            </a:r>
            <a:endParaRPr sz="2000">
              <a:latin typeface="Cambria"/>
              <a:cs typeface="Cambria"/>
            </a:endParaRPr>
          </a:p>
          <a:p>
            <a:pPr marL="12700" marR="5080">
              <a:lnSpc>
                <a:spcPct val="139900"/>
              </a:lnSpc>
              <a:spcBef>
                <a:spcPts val="865"/>
              </a:spcBef>
            </a:pP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Техническая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документация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5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</a:t>
            </a:r>
            <a:r>
              <a:rPr dirty="0" sz="15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медицинское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изделие,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эксплуатационная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документация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 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5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медицинское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изделие,</a:t>
            </a:r>
            <a:r>
              <a:rPr dirty="0" sz="15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инструкция</a:t>
            </a:r>
            <a:r>
              <a:rPr dirty="0" sz="15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применению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или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руководство</a:t>
            </a:r>
            <a:r>
              <a:rPr dirty="0" sz="15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эксплуатации</a:t>
            </a:r>
            <a:r>
              <a:rPr dirty="0" sz="15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55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могут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быть</a:t>
            </a:r>
            <a:endParaRPr sz="15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дополнительно</a:t>
            </a:r>
            <a:r>
              <a:rPr dirty="0" sz="15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внесены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посредством</a:t>
            </a:r>
            <a:r>
              <a:rPr dirty="0" sz="15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80">
                <a:solidFill>
                  <a:srgbClr val="48485A"/>
                </a:solidFill>
                <a:latin typeface="Microsoft Sans Serif"/>
                <a:cs typeface="Microsoft Sans Serif"/>
              </a:rPr>
              <a:t>единого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личного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40">
                <a:solidFill>
                  <a:srgbClr val="48485A"/>
                </a:solidFill>
                <a:latin typeface="Microsoft Sans Serif"/>
                <a:cs typeface="Microsoft Sans Serif"/>
              </a:rPr>
              <a:t>кабинета</a:t>
            </a:r>
            <a:endParaRPr sz="1550">
              <a:latin typeface="Microsoft Sans Serif"/>
              <a:cs typeface="Microsoft Sans Serif"/>
            </a:endParaRPr>
          </a:p>
          <a:p>
            <a:pPr marL="12700" marR="55244">
              <a:lnSpc>
                <a:spcPts val="2630"/>
              </a:lnSpc>
              <a:spcBef>
                <a:spcPts val="25"/>
              </a:spcBef>
            </a:pP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заявителя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в</a:t>
            </a:r>
            <a:r>
              <a:rPr dirty="0" sz="15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виде</a:t>
            </a:r>
            <a:r>
              <a:rPr dirty="0" sz="15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сведений,</a:t>
            </a:r>
            <a:r>
              <a:rPr dirty="0" sz="15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80">
                <a:solidFill>
                  <a:srgbClr val="48485A"/>
                </a:solidFill>
                <a:latin typeface="Microsoft Sans Serif"/>
                <a:cs typeface="Microsoft Sans Serif"/>
              </a:rPr>
              <a:t>подписанных</a:t>
            </a:r>
            <a:r>
              <a:rPr dirty="0" sz="15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усиленной</a:t>
            </a:r>
            <a:r>
              <a:rPr dirty="0" sz="15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квалифицированной 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электронной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подписью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8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80">
                <a:solidFill>
                  <a:srgbClr val="48485A"/>
                </a:solidFill>
                <a:latin typeface="Microsoft Sans Serif"/>
                <a:cs typeface="Microsoft Sans Serif"/>
              </a:rPr>
              <a:t>усиленной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неквалифицированной 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электронной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подписью</a:t>
            </a:r>
            <a:r>
              <a:rPr dirty="0" sz="15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заявителя.</a:t>
            </a:r>
            <a:endParaRPr sz="1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1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750"/>
              <a:t>Рассмотрение</a:t>
            </a:r>
            <a:r>
              <a:rPr dirty="0" sz="3750" spc="175"/>
              <a:t> </a:t>
            </a:r>
            <a:r>
              <a:rPr dirty="0" sz="3750"/>
              <a:t>заявок</a:t>
            </a:r>
            <a:r>
              <a:rPr dirty="0" sz="3750" spc="195"/>
              <a:t> </a:t>
            </a:r>
            <a:r>
              <a:rPr dirty="0" sz="3750"/>
              <a:t>(до</a:t>
            </a:r>
            <a:r>
              <a:rPr dirty="0" sz="3750" spc="140"/>
              <a:t> </a:t>
            </a:r>
            <a:r>
              <a:rPr dirty="0" sz="3750" spc="100"/>
              <a:t>01</a:t>
            </a:r>
            <a:r>
              <a:rPr dirty="0" sz="3750" spc="145"/>
              <a:t> </a:t>
            </a:r>
            <a:r>
              <a:rPr dirty="0" sz="3750"/>
              <a:t>марта</a:t>
            </a:r>
            <a:r>
              <a:rPr dirty="0" sz="3750" spc="125"/>
              <a:t> </a:t>
            </a:r>
            <a:r>
              <a:rPr dirty="0" sz="3750" spc="260"/>
              <a:t>2025</a:t>
            </a:r>
            <a:r>
              <a:rPr dirty="0" sz="3750" spc="185"/>
              <a:t> </a:t>
            </a:r>
            <a:r>
              <a:rPr dirty="0" sz="3750" spc="-10"/>
              <a:t>года)</a:t>
            </a:r>
            <a:endParaRPr sz="3750"/>
          </a:p>
        </p:txBody>
      </p:sp>
      <p:grpSp>
        <p:nvGrpSpPr>
          <p:cNvPr id="3" name="object 3" descr=""/>
          <p:cNvGrpSpPr/>
          <p:nvPr/>
        </p:nvGrpSpPr>
        <p:grpSpPr>
          <a:xfrm>
            <a:off x="790575" y="2095500"/>
            <a:ext cx="438150" cy="428625"/>
            <a:chOff x="790575" y="2095500"/>
            <a:chExt cx="438150" cy="428625"/>
          </a:xfrm>
        </p:grpSpPr>
        <p:sp>
          <p:nvSpPr>
            <p:cNvPr id="4" name="object 4" descr=""/>
            <p:cNvSpPr/>
            <p:nvPr/>
          </p:nvSpPr>
          <p:spPr>
            <a:xfrm>
              <a:off x="790575" y="2095500"/>
              <a:ext cx="438150" cy="428625"/>
            </a:xfrm>
            <a:custGeom>
              <a:avLst/>
              <a:gdLst/>
              <a:ahLst/>
              <a:cxnLst/>
              <a:rect l="l" t="t" r="r" b="b"/>
              <a:pathLst>
                <a:path w="438150" h="428625">
                  <a:moveTo>
                    <a:pt x="409575" y="0"/>
                  </a:moveTo>
                  <a:lnTo>
                    <a:pt x="28575" y="0"/>
                  </a:lnTo>
                  <a:lnTo>
                    <a:pt x="17455" y="2250"/>
                  </a:lnTo>
                  <a:lnTo>
                    <a:pt x="8372" y="8382"/>
                  </a:lnTo>
                  <a:lnTo>
                    <a:pt x="2246" y="17466"/>
                  </a:lnTo>
                  <a:lnTo>
                    <a:pt x="0" y="28575"/>
                  </a:lnTo>
                  <a:lnTo>
                    <a:pt x="0" y="400050"/>
                  </a:lnTo>
                  <a:lnTo>
                    <a:pt x="2246" y="411158"/>
                  </a:lnTo>
                  <a:lnTo>
                    <a:pt x="8372" y="420242"/>
                  </a:lnTo>
                  <a:lnTo>
                    <a:pt x="17455" y="426374"/>
                  </a:lnTo>
                  <a:lnTo>
                    <a:pt x="28575" y="428625"/>
                  </a:lnTo>
                  <a:lnTo>
                    <a:pt x="409575" y="428625"/>
                  </a:lnTo>
                  <a:lnTo>
                    <a:pt x="420694" y="426374"/>
                  </a:lnTo>
                  <a:lnTo>
                    <a:pt x="429777" y="420242"/>
                  </a:lnTo>
                  <a:lnTo>
                    <a:pt x="435903" y="411158"/>
                  </a:lnTo>
                  <a:lnTo>
                    <a:pt x="438150" y="400050"/>
                  </a:lnTo>
                  <a:lnTo>
                    <a:pt x="438150" y="28575"/>
                  </a:lnTo>
                  <a:lnTo>
                    <a:pt x="435903" y="17466"/>
                  </a:lnTo>
                  <a:lnTo>
                    <a:pt x="429777" y="8382"/>
                  </a:lnTo>
                  <a:lnTo>
                    <a:pt x="420694" y="2250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6775" y="2124075"/>
              <a:ext cx="285750" cy="36195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408430" y="2071306"/>
            <a:ext cx="3558540" cy="22453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Содержание</a:t>
            </a:r>
            <a:r>
              <a:rPr dirty="0" sz="1850" spc="-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20">
                <a:solidFill>
                  <a:srgbClr val="48485A"/>
                </a:solidFill>
                <a:latin typeface="Cambria"/>
                <a:cs typeface="Cambria"/>
              </a:rPr>
              <a:t>ГРМИ</a:t>
            </a:r>
            <a:endParaRPr sz="1850">
              <a:latin typeface="Cambria"/>
              <a:cs typeface="Cambria"/>
            </a:endParaRPr>
          </a:p>
          <a:p>
            <a:pPr marL="12700" marR="5080">
              <a:lnSpc>
                <a:spcPct val="133500"/>
              </a:lnSpc>
              <a:spcBef>
                <a:spcPts val="815"/>
              </a:spcBef>
            </a:pP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письме</a:t>
            </a:r>
            <a:r>
              <a:rPr dirty="0" sz="15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Росздравнадзора</a:t>
            </a:r>
            <a:r>
              <a:rPr dirty="0" sz="15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5">
                <a:solidFill>
                  <a:srgbClr val="48485A"/>
                </a:solidFill>
                <a:latin typeface="Microsoft Sans Serif"/>
                <a:cs typeface="Microsoft Sans Serif"/>
              </a:rPr>
              <a:t>от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21.10.2022</a:t>
            </a:r>
            <a:r>
              <a:rPr dirty="0" sz="15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5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04-67990/22</a:t>
            </a:r>
            <a:r>
              <a:rPr dirty="0" sz="15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указано,</a:t>
            </a:r>
            <a:r>
              <a:rPr dirty="0" sz="15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5">
                <a:solidFill>
                  <a:srgbClr val="48485A"/>
                </a:solidFill>
                <a:latin typeface="Microsoft Sans Serif"/>
                <a:cs typeface="Microsoft Sans Serif"/>
              </a:rPr>
              <a:t>что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ГРМИ</a:t>
            </a:r>
            <a:r>
              <a:rPr dirty="0" sz="15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содержит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электронный</a:t>
            </a:r>
            <a:r>
              <a:rPr dirty="0" sz="150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образ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эксплуатационной</a:t>
            </a:r>
            <a:r>
              <a:rPr dirty="0" sz="1500" spc="2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документации</a:t>
            </a:r>
            <a:endParaRPr sz="1500">
              <a:latin typeface="Microsoft Sans Serif"/>
              <a:cs typeface="Microsoft Sans Serif"/>
            </a:endParaRPr>
          </a:p>
          <a:p>
            <a:pPr marL="12700" marR="427990">
              <a:lnSpc>
                <a:spcPct val="133400"/>
              </a:lnSpc>
              <a:spcBef>
                <a:spcPts val="5"/>
              </a:spcBef>
            </a:pP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500" spc="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</a:t>
            </a:r>
            <a:r>
              <a:rPr dirty="0" sz="15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35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медицинское</a:t>
            </a:r>
            <a:r>
              <a:rPr dirty="0" sz="1500" spc="4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210175" y="2095500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400050" y="0"/>
                </a:moveTo>
                <a:lnTo>
                  <a:pt x="28575" y="0"/>
                </a:lnTo>
                <a:lnTo>
                  <a:pt x="17466" y="2250"/>
                </a:lnTo>
                <a:lnTo>
                  <a:pt x="8382" y="8382"/>
                </a:lnTo>
                <a:lnTo>
                  <a:pt x="2250" y="17466"/>
                </a:lnTo>
                <a:lnTo>
                  <a:pt x="0" y="28575"/>
                </a:lnTo>
                <a:lnTo>
                  <a:pt x="0" y="400050"/>
                </a:lnTo>
                <a:lnTo>
                  <a:pt x="2250" y="411158"/>
                </a:lnTo>
                <a:lnTo>
                  <a:pt x="8382" y="420242"/>
                </a:lnTo>
                <a:lnTo>
                  <a:pt x="17466" y="426374"/>
                </a:lnTo>
                <a:lnTo>
                  <a:pt x="28575" y="428625"/>
                </a:lnTo>
                <a:lnTo>
                  <a:pt x="400050" y="428625"/>
                </a:lnTo>
                <a:lnTo>
                  <a:pt x="411158" y="426374"/>
                </a:lnTo>
                <a:lnTo>
                  <a:pt x="420242" y="420242"/>
                </a:lnTo>
                <a:lnTo>
                  <a:pt x="426374" y="411158"/>
                </a:lnTo>
                <a:lnTo>
                  <a:pt x="428625" y="400050"/>
                </a:lnTo>
                <a:lnTo>
                  <a:pt x="428625" y="28575"/>
                </a:lnTo>
                <a:lnTo>
                  <a:pt x="426374" y="17466"/>
                </a:lnTo>
                <a:lnTo>
                  <a:pt x="420242" y="8382"/>
                </a:lnTo>
                <a:lnTo>
                  <a:pt x="411158" y="2250"/>
                </a:lnTo>
                <a:lnTo>
                  <a:pt x="400050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823330" y="2052256"/>
            <a:ext cx="3584575" cy="2871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939800">
              <a:lnSpc>
                <a:spcPct val="108200"/>
              </a:lnSpc>
              <a:spcBef>
                <a:spcPts val="9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Официальный</a:t>
            </a:r>
            <a:r>
              <a:rPr dirty="0" sz="1850" spc="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источник информации</a:t>
            </a:r>
            <a:endParaRPr sz="1850">
              <a:latin typeface="Cambria"/>
              <a:cs typeface="Cambria"/>
            </a:endParaRPr>
          </a:p>
          <a:p>
            <a:pPr marL="12700" marR="5080">
              <a:lnSpc>
                <a:spcPct val="133500"/>
              </a:lnSpc>
              <a:spcBef>
                <a:spcPts val="785"/>
              </a:spcBef>
            </a:pP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Сведения,</a:t>
            </a:r>
            <a:r>
              <a:rPr dirty="0" sz="15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содержащиеся</a:t>
            </a:r>
            <a:r>
              <a:rPr dirty="0" sz="15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реестре,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общедоступны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5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являются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официальным</a:t>
            </a:r>
            <a:r>
              <a:rPr dirty="0" sz="15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40">
                <a:solidFill>
                  <a:srgbClr val="48485A"/>
                </a:solidFill>
                <a:latin typeface="Microsoft Sans Serif"/>
                <a:cs typeface="Microsoft Sans Serif"/>
              </a:rPr>
              <a:t>источником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информации</a:t>
            </a:r>
            <a:r>
              <a:rPr dirty="0" sz="15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15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области</a:t>
            </a:r>
            <a:r>
              <a:rPr dirty="0" sz="15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4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применения,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технических</a:t>
            </a:r>
            <a:r>
              <a:rPr dirty="0" sz="1500" spc="2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характеристиках</a:t>
            </a:r>
            <a:r>
              <a:rPr dirty="0" sz="150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свойствах</a:t>
            </a:r>
            <a:r>
              <a:rPr dirty="0" sz="15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50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оборудования</a:t>
            </a:r>
            <a:r>
              <a:rPr dirty="0" sz="1500" spc="3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(изделия).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9620250" y="2095500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428625" h="428625">
                <a:moveTo>
                  <a:pt x="400050" y="0"/>
                </a:moveTo>
                <a:lnTo>
                  <a:pt x="28575" y="0"/>
                </a:lnTo>
                <a:lnTo>
                  <a:pt x="17466" y="2250"/>
                </a:lnTo>
                <a:lnTo>
                  <a:pt x="8381" y="8382"/>
                </a:lnTo>
                <a:lnTo>
                  <a:pt x="2250" y="17466"/>
                </a:lnTo>
                <a:lnTo>
                  <a:pt x="0" y="28575"/>
                </a:lnTo>
                <a:lnTo>
                  <a:pt x="0" y="400050"/>
                </a:lnTo>
                <a:lnTo>
                  <a:pt x="2250" y="411158"/>
                </a:lnTo>
                <a:lnTo>
                  <a:pt x="8381" y="420242"/>
                </a:lnTo>
                <a:lnTo>
                  <a:pt x="17466" y="426374"/>
                </a:lnTo>
                <a:lnTo>
                  <a:pt x="28575" y="428625"/>
                </a:lnTo>
                <a:lnTo>
                  <a:pt x="400050" y="428625"/>
                </a:lnTo>
                <a:lnTo>
                  <a:pt x="411158" y="426374"/>
                </a:lnTo>
                <a:lnTo>
                  <a:pt x="420243" y="420242"/>
                </a:lnTo>
                <a:lnTo>
                  <a:pt x="426374" y="411158"/>
                </a:lnTo>
                <a:lnTo>
                  <a:pt x="428625" y="400050"/>
                </a:lnTo>
                <a:lnTo>
                  <a:pt x="428625" y="28575"/>
                </a:lnTo>
                <a:lnTo>
                  <a:pt x="426374" y="17466"/>
                </a:lnTo>
                <a:lnTo>
                  <a:pt x="420243" y="8382"/>
                </a:lnTo>
                <a:lnTo>
                  <a:pt x="411158" y="2250"/>
                </a:lnTo>
                <a:lnTo>
                  <a:pt x="400050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0237851" y="2052256"/>
            <a:ext cx="3582670" cy="4091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0965">
              <a:lnSpc>
                <a:spcPct val="108200"/>
              </a:lnSpc>
              <a:spcBef>
                <a:spcPts val="9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Недопустимость</a:t>
            </a:r>
            <a:r>
              <a:rPr dirty="0" sz="1850" spc="-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использования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иных</a:t>
            </a:r>
            <a:r>
              <a:rPr dirty="0" sz="1850" spc="8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версий</a:t>
            </a:r>
            <a:endParaRPr sz="1850">
              <a:latin typeface="Cambria"/>
              <a:cs typeface="Cambria"/>
            </a:endParaRPr>
          </a:p>
          <a:p>
            <a:pPr marL="12700" marR="5080">
              <a:lnSpc>
                <a:spcPct val="133500"/>
              </a:lnSpc>
              <a:spcBef>
                <a:spcPts val="785"/>
              </a:spcBef>
            </a:pP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Иные</a:t>
            </a:r>
            <a:r>
              <a:rPr dirty="0" sz="15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версии</a:t>
            </a: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эксплуатационных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документаций,</a:t>
            </a:r>
            <a:r>
              <a:rPr dirty="0" sz="15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5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опубликованные</a:t>
            </a:r>
            <a:r>
              <a:rPr dirty="0" sz="15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6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госреестре</a:t>
            </a:r>
            <a:r>
              <a:rPr dirty="0" sz="15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медизделий,</a:t>
            </a:r>
            <a:r>
              <a:rPr dirty="0" sz="15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5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0">
                <a:solidFill>
                  <a:srgbClr val="48485A"/>
                </a:solidFill>
                <a:latin typeface="Microsoft Sans Serif"/>
                <a:cs typeface="Microsoft Sans Serif"/>
              </a:rPr>
              <a:t>могут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рассматриваться</a:t>
            </a:r>
            <a:r>
              <a:rPr dirty="0" sz="15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5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доказательство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характеристик</a:t>
            </a:r>
            <a:r>
              <a:rPr dirty="0" sz="1500" spc="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500" spc="4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 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никакие</a:t>
            </a:r>
            <a:r>
              <a:rPr dirty="0" sz="15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70">
                <a:solidFill>
                  <a:srgbClr val="48485A"/>
                </a:solidFill>
                <a:latin typeface="Microsoft Sans Serif"/>
                <a:cs typeface="Microsoft Sans Serif"/>
              </a:rPr>
              <a:t>иные</a:t>
            </a:r>
            <a:r>
              <a:rPr dirty="0" sz="15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версии</a:t>
            </a:r>
            <a:endParaRPr sz="1500">
              <a:latin typeface="Microsoft Sans Serif"/>
              <a:cs typeface="Microsoft Sans Serif"/>
            </a:endParaRPr>
          </a:p>
          <a:p>
            <a:pPr marL="12700" marR="99060">
              <a:lnSpc>
                <a:spcPct val="133500"/>
              </a:lnSpc>
            </a:pP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эксплуатационных</a:t>
            </a:r>
            <a:r>
              <a:rPr dirty="0" sz="15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документаций,</a:t>
            </a:r>
            <a:r>
              <a:rPr dirty="0" sz="15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40">
                <a:solidFill>
                  <a:srgbClr val="48485A"/>
                </a:solidFill>
                <a:latin typeface="Microsoft Sans Serif"/>
                <a:cs typeface="Microsoft Sans Serif"/>
              </a:rPr>
              <a:t>не 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опубликованные</a:t>
            </a:r>
            <a:r>
              <a:rPr dirty="0" sz="15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реестре,</a:t>
            </a:r>
            <a:r>
              <a:rPr dirty="0" sz="15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5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могут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рассматриваться</a:t>
            </a:r>
            <a:r>
              <a:rPr dirty="0" sz="15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5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доказательство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характеристик</a:t>
            </a:r>
            <a:r>
              <a:rPr dirty="0" sz="1500" spc="3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50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81684" y="6375082"/>
            <a:ext cx="12880340" cy="9410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3500"/>
              </a:lnSpc>
              <a:spcBef>
                <a:spcPts val="95"/>
              </a:spcBef>
            </a:pP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</a:t>
            </a:r>
            <a:r>
              <a:rPr dirty="0" sz="15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5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ГРМИ</a:t>
            </a:r>
            <a:r>
              <a:rPr dirty="0" sz="15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обязательны</a:t>
            </a:r>
            <a:r>
              <a:rPr dirty="0" sz="15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заказчиком</a:t>
            </a:r>
            <a:r>
              <a:rPr dirty="0" sz="15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5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подготовке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 описания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объекта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5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(к</a:t>
            </a:r>
            <a:r>
              <a:rPr dirty="0" sz="15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примеру,</a:t>
            </a:r>
            <a:r>
              <a:rPr dirty="0" sz="15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части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подтверждения</a:t>
            </a:r>
            <a:r>
              <a:rPr dirty="0" sz="15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наличия</a:t>
            </a:r>
            <a:r>
              <a:rPr dirty="0" sz="15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аналогов</a:t>
            </a:r>
            <a:r>
              <a:rPr dirty="0" sz="15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5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5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приемке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поставленных</a:t>
            </a:r>
            <a:r>
              <a:rPr dirty="0" sz="15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5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изделий.</a:t>
            </a:r>
            <a:r>
              <a:rPr dirty="0" sz="15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5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комиссия</a:t>
            </a:r>
            <a:r>
              <a:rPr dirty="0" sz="15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заказчика</a:t>
            </a:r>
            <a:r>
              <a:rPr dirty="0" sz="15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5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осуществлению</a:t>
            </a:r>
            <a:r>
              <a:rPr dirty="0" sz="15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закупок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применяет</a:t>
            </a:r>
            <a:r>
              <a:rPr dirty="0" sz="15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75">
                <a:solidFill>
                  <a:srgbClr val="48485A"/>
                </a:solidFill>
                <a:latin typeface="Microsoft Sans Serif"/>
                <a:cs typeface="Microsoft Sans Serif"/>
              </a:rPr>
              <a:t>их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9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5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рассмотрении</a:t>
            </a:r>
            <a:r>
              <a:rPr dirty="0" sz="15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заявок</a:t>
            </a:r>
            <a:endParaRPr sz="1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45225" y="666178"/>
            <a:ext cx="7531100" cy="147510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algn="just" marL="12700" marR="5080">
              <a:lnSpc>
                <a:spcPct val="105300"/>
              </a:lnSpc>
              <a:spcBef>
                <a:spcPts val="135"/>
              </a:spcBef>
            </a:pPr>
            <a:r>
              <a:rPr dirty="0" sz="3000"/>
              <a:t>Постановление</a:t>
            </a:r>
            <a:r>
              <a:rPr dirty="0" sz="3000" spc="40"/>
              <a:t> </a:t>
            </a:r>
            <a:r>
              <a:rPr dirty="0" sz="3000"/>
              <a:t>Правительства</a:t>
            </a:r>
            <a:r>
              <a:rPr dirty="0" sz="3000" spc="110"/>
              <a:t> </a:t>
            </a:r>
            <a:r>
              <a:rPr dirty="0" sz="3000" spc="-10"/>
              <a:t>Российской </a:t>
            </a:r>
            <a:r>
              <a:rPr dirty="0" sz="3000"/>
              <a:t>Федерации</a:t>
            </a:r>
            <a:r>
              <a:rPr dirty="0" sz="3000" spc="180"/>
              <a:t> </a:t>
            </a:r>
            <a:r>
              <a:rPr dirty="0" sz="3000"/>
              <a:t>от</a:t>
            </a:r>
            <a:r>
              <a:rPr dirty="0" sz="3000" spc="165"/>
              <a:t> </a:t>
            </a:r>
            <a:r>
              <a:rPr dirty="0" sz="3000" spc="330"/>
              <a:t>30</a:t>
            </a:r>
            <a:r>
              <a:rPr dirty="0" sz="3000" spc="165"/>
              <a:t> </a:t>
            </a:r>
            <a:r>
              <a:rPr dirty="0" sz="3000"/>
              <a:t>ноября</a:t>
            </a:r>
            <a:r>
              <a:rPr dirty="0" sz="3000" spc="160"/>
              <a:t> </a:t>
            </a:r>
            <a:r>
              <a:rPr dirty="0" sz="3000" spc="225"/>
              <a:t>2024</a:t>
            </a:r>
            <a:r>
              <a:rPr dirty="0" sz="3000" spc="185"/>
              <a:t> </a:t>
            </a:r>
            <a:r>
              <a:rPr dirty="0" sz="3000" spc="85"/>
              <a:t>г.</a:t>
            </a:r>
            <a:r>
              <a:rPr dirty="0" sz="3000" spc="180"/>
              <a:t> </a:t>
            </a:r>
            <a:r>
              <a:rPr dirty="0" sz="3000" spc="650"/>
              <a:t>N</a:t>
            </a:r>
            <a:r>
              <a:rPr dirty="0" sz="3000" spc="190"/>
              <a:t> </a:t>
            </a:r>
            <a:r>
              <a:rPr dirty="0" sz="3000" spc="50"/>
              <a:t>1684. </a:t>
            </a:r>
            <a:r>
              <a:rPr dirty="0" sz="3000" spc="-10"/>
              <a:t>Понятия</a:t>
            </a:r>
            <a:endParaRPr sz="3000"/>
          </a:p>
        </p:txBody>
      </p:sp>
      <p:sp>
        <p:nvSpPr>
          <p:cNvPr id="4" name="object 4" descr=""/>
          <p:cNvSpPr/>
          <p:nvPr/>
        </p:nvSpPr>
        <p:spPr>
          <a:xfrm>
            <a:off x="6257925" y="2400300"/>
            <a:ext cx="3724275" cy="3571875"/>
          </a:xfrm>
          <a:custGeom>
            <a:avLst/>
            <a:gdLst/>
            <a:ahLst/>
            <a:cxnLst/>
            <a:rect l="l" t="t" r="r" b="b"/>
            <a:pathLst>
              <a:path w="3724275" h="3571875">
                <a:moveTo>
                  <a:pt x="3701288" y="0"/>
                </a:moveTo>
                <a:lnTo>
                  <a:pt x="22987" y="0"/>
                </a:lnTo>
                <a:lnTo>
                  <a:pt x="14037" y="1805"/>
                </a:lnTo>
                <a:lnTo>
                  <a:pt x="6730" y="6731"/>
                </a:lnTo>
                <a:lnTo>
                  <a:pt x="1805" y="14037"/>
                </a:lnTo>
                <a:lnTo>
                  <a:pt x="0" y="22987"/>
                </a:lnTo>
                <a:lnTo>
                  <a:pt x="0" y="3548888"/>
                </a:lnTo>
                <a:lnTo>
                  <a:pt x="1805" y="3557837"/>
                </a:lnTo>
                <a:lnTo>
                  <a:pt x="6731" y="3565144"/>
                </a:lnTo>
                <a:lnTo>
                  <a:pt x="14037" y="3570069"/>
                </a:lnTo>
                <a:lnTo>
                  <a:pt x="22987" y="3571875"/>
                </a:lnTo>
                <a:lnTo>
                  <a:pt x="3701288" y="3571875"/>
                </a:lnTo>
                <a:lnTo>
                  <a:pt x="3710237" y="3570069"/>
                </a:lnTo>
                <a:lnTo>
                  <a:pt x="3717544" y="3565144"/>
                </a:lnTo>
                <a:lnTo>
                  <a:pt x="3722469" y="3557837"/>
                </a:lnTo>
                <a:lnTo>
                  <a:pt x="3724275" y="3548888"/>
                </a:lnTo>
                <a:lnTo>
                  <a:pt x="3724275" y="22987"/>
                </a:lnTo>
                <a:lnTo>
                  <a:pt x="3722469" y="14037"/>
                </a:lnTo>
                <a:lnTo>
                  <a:pt x="3717544" y="6730"/>
                </a:lnTo>
                <a:lnTo>
                  <a:pt x="3710237" y="1805"/>
                </a:lnTo>
                <a:lnTo>
                  <a:pt x="3701288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398895" y="2529522"/>
            <a:ext cx="3360420" cy="323215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1087755">
              <a:lnSpc>
                <a:spcPct val="104299"/>
              </a:lnSpc>
              <a:spcBef>
                <a:spcPts val="25"/>
              </a:spcBef>
            </a:pPr>
            <a:r>
              <a:rPr dirty="0" sz="1500" spc="-10">
                <a:solidFill>
                  <a:srgbClr val="48485A"/>
                </a:solidFill>
                <a:latin typeface="Cambria"/>
                <a:cs typeface="Cambria"/>
              </a:rPr>
              <a:t>"регистрационный</a:t>
            </a:r>
            <a:r>
              <a:rPr dirty="0" sz="1500" spc="10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 spc="-20">
                <a:solidFill>
                  <a:srgbClr val="48485A"/>
                </a:solidFill>
                <a:latin typeface="Cambria"/>
                <a:cs typeface="Cambria"/>
              </a:rPr>
              <a:t>номер </a:t>
            </a:r>
            <a:r>
              <a:rPr dirty="0" sz="1500">
                <a:solidFill>
                  <a:srgbClr val="48485A"/>
                </a:solidFill>
                <a:latin typeface="Cambria"/>
                <a:cs typeface="Cambria"/>
              </a:rPr>
              <a:t>медицинского</a:t>
            </a:r>
            <a:r>
              <a:rPr dirty="0" sz="1500" spc="-10">
                <a:solidFill>
                  <a:srgbClr val="48485A"/>
                </a:solidFill>
                <a:latin typeface="Cambria"/>
                <a:cs typeface="Cambria"/>
              </a:rPr>
              <a:t> изделия"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Кодовое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обозначение,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присваиваемое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медицинскому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изделию</a:t>
            </a:r>
            <a:r>
              <a:rPr dirty="0" sz="12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endParaRPr sz="1200">
              <a:latin typeface="Microsoft Sans Serif"/>
              <a:cs typeface="Microsoft Sans Serif"/>
            </a:endParaRPr>
          </a:p>
          <a:p>
            <a:pPr marL="12700" marR="38735">
              <a:lnSpc>
                <a:spcPct val="130400"/>
              </a:lnSpc>
              <a:spcBef>
                <a:spcPts val="75"/>
              </a:spcBef>
            </a:pP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dirty="0" sz="12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регистрации,</a:t>
            </a:r>
            <a:r>
              <a:rPr dirty="0" sz="12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под</a:t>
            </a:r>
            <a:r>
              <a:rPr dirty="0" sz="12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которым 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оно</a:t>
            </a:r>
            <a:r>
              <a:rPr dirty="0" sz="12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вносится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государственный</a:t>
            </a:r>
            <a:r>
              <a:rPr dirty="0" sz="12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реестр</a:t>
            </a:r>
            <a:endParaRPr sz="1200">
              <a:latin typeface="Microsoft Sans Serif"/>
              <a:cs typeface="Microsoft Sans Serif"/>
            </a:endParaRPr>
          </a:p>
          <a:p>
            <a:pPr marL="12700" marR="426720">
              <a:lnSpc>
                <a:spcPts val="1950"/>
              </a:lnSpc>
              <a:spcBef>
                <a:spcPts val="75"/>
              </a:spcBef>
            </a:pP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организаций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(индивидуальных</a:t>
            </a:r>
            <a:r>
              <a:rPr dirty="0" sz="12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предпринимателей),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осуществляющих</a:t>
            </a:r>
            <a:r>
              <a:rPr dirty="0" sz="120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производство</a:t>
            </a:r>
            <a:r>
              <a:rPr dirty="0" sz="1200" spc="3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изготовление</a:t>
            </a:r>
            <a:r>
              <a:rPr dirty="0" sz="12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2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200" spc="3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(далее</a:t>
            </a:r>
            <a:r>
              <a:rPr dirty="0" sz="120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5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государственный</a:t>
            </a:r>
            <a:r>
              <a:rPr dirty="0" sz="12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реестр),</a:t>
            </a:r>
            <a:r>
              <a:rPr dirty="0" sz="12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 сохраняемое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неизменным</a:t>
            </a:r>
            <a:r>
              <a:rPr dirty="0" sz="12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обращении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изделия;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0134600" y="2400300"/>
            <a:ext cx="3724275" cy="3571875"/>
          </a:xfrm>
          <a:custGeom>
            <a:avLst/>
            <a:gdLst/>
            <a:ahLst/>
            <a:cxnLst/>
            <a:rect l="l" t="t" r="r" b="b"/>
            <a:pathLst>
              <a:path w="3724275" h="3571875">
                <a:moveTo>
                  <a:pt x="3701288" y="0"/>
                </a:moveTo>
                <a:lnTo>
                  <a:pt x="22986" y="0"/>
                </a:lnTo>
                <a:lnTo>
                  <a:pt x="14037" y="1805"/>
                </a:lnTo>
                <a:lnTo>
                  <a:pt x="6730" y="6731"/>
                </a:lnTo>
                <a:lnTo>
                  <a:pt x="1805" y="14037"/>
                </a:lnTo>
                <a:lnTo>
                  <a:pt x="0" y="22987"/>
                </a:lnTo>
                <a:lnTo>
                  <a:pt x="0" y="3548888"/>
                </a:lnTo>
                <a:lnTo>
                  <a:pt x="1805" y="3557837"/>
                </a:lnTo>
                <a:lnTo>
                  <a:pt x="6730" y="3565144"/>
                </a:lnTo>
                <a:lnTo>
                  <a:pt x="14037" y="3570069"/>
                </a:lnTo>
                <a:lnTo>
                  <a:pt x="22986" y="3571875"/>
                </a:lnTo>
                <a:lnTo>
                  <a:pt x="3701288" y="3571875"/>
                </a:lnTo>
                <a:lnTo>
                  <a:pt x="3710237" y="3570069"/>
                </a:lnTo>
                <a:lnTo>
                  <a:pt x="3717544" y="3565144"/>
                </a:lnTo>
                <a:lnTo>
                  <a:pt x="3722469" y="3557837"/>
                </a:lnTo>
                <a:lnTo>
                  <a:pt x="3724275" y="3548888"/>
                </a:lnTo>
                <a:lnTo>
                  <a:pt x="3724275" y="22987"/>
                </a:lnTo>
                <a:lnTo>
                  <a:pt x="3722469" y="14037"/>
                </a:lnTo>
                <a:lnTo>
                  <a:pt x="3717544" y="6730"/>
                </a:lnTo>
                <a:lnTo>
                  <a:pt x="3710237" y="1805"/>
                </a:lnTo>
                <a:lnTo>
                  <a:pt x="3701288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0282555" y="2529522"/>
            <a:ext cx="2965450" cy="2028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48485A"/>
                </a:solidFill>
                <a:latin typeface="Cambria"/>
                <a:cs typeface="Cambria"/>
              </a:rPr>
              <a:t>"принадлежность"</a:t>
            </a:r>
            <a:endParaRPr sz="1500">
              <a:latin typeface="Cambria"/>
              <a:cs typeface="Cambria"/>
            </a:endParaRPr>
          </a:p>
          <a:p>
            <a:pPr marL="12700" marR="5080">
              <a:lnSpc>
                <a:spcPct val="130400"/>
              </a:lnSpc>
              <a:spcBef>
                <a:spcPts val="680"/>
              </a:spcBef>
            </a:pP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Изделие,</a:t>
            </a:r>
            <a:r>
              <a:rPr dirty="0" sz="12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являющееся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медицинским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изделием,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определенное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endParaRPr sz="1200">
              <a:latin typeface="Microsoft Sans Serif"/>
              <a:cs typeface="Microsoft Sans Serif"/>
            </a:endParaRPr>
          </a:p>
          <a:p>
            <a:pPr marL="12700" marR="10795">
              <a:lnSpc>
                <a:spcPct val="131600"/>
              </a:lnSpc>
              <a:spcBef>
                <a:spcPts val="60"/>
              </a:spcBef>
            </a:pP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производителем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совместного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</a:t>
            </a:r>
            <a:r>
              <a:rPr dirty="0" sz="12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6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несколькими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медицинскими</a:t>
            </a:r>
            <a:r>
              <a:rPr dirty="0" sz="12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изделиями</a:t>
            </a:r>
            <a:r>
              <a:rPr dirty="0" sz="12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при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использовании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2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их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назначением;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257925" y="6124575"/>
            <a:ext cx="7600950" cy="1381125"/>
          </a:xfrm>
          <a:custGeom>
            <a:avLst/>
            <a:gdLst/>
            <a:ahLst/>
            <a:cxnLst/>
            <a:rect l="l" t="t" r="r" b="b"/>
            <a:pathLst>
              <a:path w="7600950" h="1381125">
                <a:moveTo>
                  <a:pt x="7577836" y="0"/>
                </a:moveTo>
                <a:lnTo>
                  <a:pt x="23113" y="0"/>
                </a:lnTo>
                <a:lnTo>
                  <a:pt x="14091" y="1807"/>
                </a:lnTo>
                <a:lnTo>
                  <a:pt x="6746" y="6746"/>
                </a:lnTo>
                <a:lnTo>
                  <a:pt x="1807" y="14091"/>
                </a:lnTo>
                <a:lnTo>
                  <a:pt x="0" y="23113"/>
                </a:lnTo>
                <a:lnTo>
                  <a:pt x="0" y="1358011"/>
                </a:lnTo>
                <a:lnTo>
                  <a:pt x="1807" y="1367007"/>
                </a:lnTo>
                <a:lnTo>
                  <a:pt x="6746" y="1374354"/>
                </a:lnTo>
                <a:lnTo>
                  <a:pt x="14091" y="1379308"/>
                </a:lnTo>
                <a:lnTo>
                  <a:pt x="23113" y="1381125"/>
                </a:lnTo>
                <a:lnTo>
                  <a:pt x="7577836" y="1381125"/>
                </a:lnTo>
                <a:lnTo>
                  <a:pt x="7586858" y="1379308"/>
                </a:lnTo>
                <a:lnTo>
                  <a:pt x="7594203" y="1374354"/>
                </a:lnTo>
                <a:lnTo>
                  <a:pt x="7599142" y="1367007"/>
                </a:lnTo>
                <a:lnTo>
                  <a:pt x="7600950" y="1358011"/>
                </a:lnTo>
                <a:lnTo>
                  <a:pt x="7600950" y="23113"/>
                </a:lnTo>
                <a:lnTo>
                  <a:pt x="7599142" y="14091"/>
                </a:lnTo>
                <a:lnTo>
                  <a:pt x="7594203" y="6746"/>
                </a:lnTo>
                <a:lnTo>
                  <a:pt x="7586858" y="1807"/>
                </a:lnTo>
                <a:lnTo>
                  <a:pt x="7577836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398895" y="6266878"/>
            <a:ext cx="6931659" cy="1065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48485A"/>
                </a:solidFill>
                <a:latin typeface="Cambria"/>
                <a:cs typeface="Cambria"/>
              </a:rPr>
              <a:t>"модель</a:t>
            </a:r>
            <a:r>
              <a:rPr dirty="0" sz="1500" spc="-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Cambria"/>
                <a:cs typeface="Cambria"/>
              </a:rPr>
              <a:t>(марка)</a:t>
            </a:r>
            <a:r>
              <a:rPr dirty="0" sz="1500" spc="-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>
                <a:solidFill>
                  <a:srgbClr val="48485A"/>
                </a:solidFill>
                <a:latin typeface="Cambria"/>
                <a:cs typeface="Cambria"/>
              </a:rPr>
              <a:t>медицинского</a:t>
            </a:r>
            <a:r>
              <a:rPr dirty="0" sz="1500" spc="-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Cambria"/>
                <a:cs typeface="Cambria"/>
              </a:rPr>
              <a:t>изделия"</a:t>
            </a:r>
            <a:endParaRPr sz="1500">
              <a:latin typeface="Cambria"/>
              <a:cs typeface="Cambria"/>
            </a:endParaRPr>
          </a:p>
          <a:p>
            <a:pPr marL="12700" marR="5080">
              <a:lnSpc>
                <a:spcPct val="133000"/>
              </a:lnSpc>
              <a:spcBef>
                <a:spcPts val="645"/>
              </a:spcBef>
            </a:pP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Вариант</a:t>
            </a:r>
            <a:r>
              <a:rPr dirty="0" sz="12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исполнения</a:t>
            </a:r>
            <a:r>
              <a:rPr dirty="0" sz="12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характеризующийся</a:t>
            </a:r>
            <a:r>
              <a:rPr dirty="0" sz="12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определенными </a:t>
            </a:r>
            <a:r>
              <a:rPr dirty="0" sz="1200" spc="30">
                <a:solidFill>
                  <a:srgbClr val="48485A"/>
                </a:solidFill>
                <a:latin typeface="Microsoft Sans Serif"/>
                <a:cs typeface="Microsoft Sans Serif"/>
              </a:rPr>
              <a:t>конструктивно-технологическими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0">
                <a:solidFill>
                  <a:srgbClr val="48485A"/>
                </a:solidFill>
                <a:latin typeface="Microsoft Sans Serif"/>
                <a:cs typeface="Microsoft Sans Serif"/>
              </a:rPr>
              <a:t>решениями</a:t>
            </a:r>
            <a:r>
              <a:rPr dirty="0" sz="12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8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конкретными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45">
                <a:solidFill>
                  <a:srgbClr val="48485A"/>
                </a:solidFill>
                <a:latin typeface="Microsoft Sans Serif"/>
                <a:cs typeface="Microsoft Sans Serif"/>
              </a:rPr>
              <a:t>значениями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показателей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25">
                <a:solidFill>
                  <a:srgbClr val="48485A"/>
                </a:solidFill>
                <a:latin typeface="Microsoft Sans Serif"/>
                <a:cs typeface="Microsoft Sans Serif"/>
              </a:rPr>
              <a:t>его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целевого</a:t>
            </a:r>
            <a:r>
              <a:rPr dirty="0" sz="120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48485A"/>
                </a:solidFill>
                <a:latin typeface="Microsoft Sans Serif"/>
                <a:cs typeface="Microsoft Sans Serif"/>
              </a:rPr>
              <a:t>(функционального)</a:t>
            </a:r>
            <a:r>
              <a:rPr dirty="0" sz="120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48485A"/>
                </a:solidFill>
                <a:latin typeface="Microsoft Sans Serif"/>
                <a:cs typeface="Microsoft Sans Serif"/>
              </a:rPr>
              <a:t>назначения;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71640" y="1244091"/>
            <a:ext cx="6022975" cy="14554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600"/>
              </a:lnSpc>
              <a:spcBef>
                <a:spcPts val="95"/>
              </a:spcBef>
            </a:pPr>
            <a:r>
              <a:rPr dirty="0" sz="4400" spc="-10"/>
              <a:t>Наименование </a:t>
            </a:r>
            <a:r>
              <a:rPr dirty="0" sz="4400"/>
              <a:t>медицинского</a:t>
            </a:r>
            <a:r>
              <a:rPr dirty="0" sz="4400" spc="395"/>
              <a:t> </a:t>
            </a:r>
            <a:r>
              <a:rPr dirty="0" sz="4400" spc="-10"/>
              <a:t>изделия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6975" y="3086100"/>
            <a:ext cx="571500" cy="5619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271640" y="3857307"/>
            <a:ext cx="3493770" cy="3059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Указание</a:t>
            </a:r>
            <a:r>
              <a:rPr dirty="0" sz="2150" spc="18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в</a:t>
            </a:r>
            <a:r>
              <a:rPr dirty="0" sz="2150" spc="2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 spc="-10">
                <a:solidFill>
                  <a:srgbClr val="48485A"/>
                </a:solidFill>
                <a:latin typeface="Cambria"/>
                <a:cs typeface="Cambria"/>
              </a:rPr>
              <a:t>заявлении</a:t>
            </a:r>
            <a:endParaRPr sz="2150">
              <a:latin typeface="Cambria"/>
              <a:cs typeface="Cambria"/>
            </a:endParaRPr>
          </a:p>
          <a:p>
            <a:pPr marL="12700" marR="5080">
              <a:lnSpc>
                <a:spcPct val="142300"/>
              </a:lnSpc>
              <a:spcBef>
                <a:spcPts val="950"/>
              </a:spcBef>
            </a:pP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Cогласно</a:t>
            </a:r>
            <a:r>
              <a:rPr dirty="0" sz="17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п.</a:t>
            </a:r>
            <a:r>
              <a:rPr dirty="0" sz="17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64</a:t>
            </a:r>
            <a:r>
              <a:rPr dirty="0" sz="17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Правил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3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заявлении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7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государственную 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регистрацию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наименование медицинского</a:t>
            </a:r>
            <a:r>
              <a:rPr dirty="0" sz="17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изделия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указывается</a:t>
            </a:r>
            <a:r>
              <a:rPr dirty="0" sz="17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вместе</a:t>
            </a:r>
            <a:r>
              <a:rPr dirty="0" sz="17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7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моделями 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(марками)</a:t>
            </a:r>
            <a:r>
              <a:rPr dirty="0" sz="1700" spc="-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регистрируемого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7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изделия.</a:t>
            </a:r>
            <a:endParaRPr sz="17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9850" y="3086100"/>
            <a:ext cx="561975" cy="56197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0222230" y="3836098"/>
            <a:ext cx="3617595" cy="23285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90"/>
              </a:spcBef>
            </a:pP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Перенос</a:t>
            </a:r>
            <a:r>
              <a:rPr dirty="0" sz="2150" spc="2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в</a:t>
            </a:r>
            <a:r>
              <a:rPr dirty="0" sz="2150" spc="2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 spc="-10">
                <a:solidFill>
                  <a:srgbClr val="48485A"/>
                </a:solidFill>
                <a:latin typeface="Cambria"/>
                <a:cs typeface="Cambria"/>
              </a:rPr>
              <a:t>регистрационное досье</a:t>
            </a:r>
            <a:endParaRPr sz="2150">
              <a:latin typeface="Cambria"/>
              <a:cs typeface="Cambria"/>
            </a:endParaRPr>
          </a:p>
          <a:p>
            <a:pPr marL="12700" marR="58419">
              <a:lnSpc>
                <a:spcPct val="142300"/>
              </a:lnSpc>
              <a:spcBef>
                <a:spcPts val="965"/>
              </a:spcBef>
            </a:pP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Далее</a:t>
            </a:r>
            <a:r>
              <a:rPr dirty="0" sz="17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эта</a:t>
            </a:r>
            <a:r>
              <a:rPr dirty="0" sz="17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информация</a:t>
            </a:r>
            <a:r>
              <a:rPr dirty="0" sz="17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3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7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с 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п.</a:t>
            </a:r>
            <a:r>
              <a:rPr dirty="0" sz="17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52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Правил переносится</a:t>
            </a:r>
            <a:r>
              <a:rPr dirty="0" sz="17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7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регистрационное </a:t>
            </a:r>
            <a:r>
              <a:rPr dirty="0" sz="17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досье.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84" y="695706"/>
            <a:ext cx="9217660" cy="5638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0"/>
              <a:t>Несколько</a:t>
            </a:r>
            <a:r>
              <a:rPr dirty="0" sz="3500" spc="245"/>
              <a:t> </a:t>
            </a:r>
            <a:r>
              <a:rPr dirty="0" sz="3500"/>
              <a:t>моделей(марок)</a:t>
            </a:r>
            <a:r>
              <a:rPr dirty="0" sz="3500" spc="245"/>
              <a:t> </a:t>
            </a:r>
            <a:r>
              <a:rPr dirty="0" sz="3500"/>
              <a:t>в</a:t>
            </a:r>
            <a:r>
              <a:rPr dirty="0" sz="3500" spc="254"/>
              <a:t> </a:t>
            </a:r>
            <a:r>
              <a:rPr dirty="0" sz="3500"/>
              <a:t>МИ</a:t>
            </a:r>
            <a:r>
              <a:rPr dirty="0" sz="3500" spc="220"/>
              <a:t> </a:t>
            </a:r>
            <a:r>
              <a:rPr dirty="0" sz="3500"/>
              <a:t>в</a:t>
            </a:r>
            <a:r>
              <a:rPr dirty="0" sz="3500" spc="254"/>
              <a:t> </a:t>
            </a:r>
            <a:r>
              <a:rPr dirty="0" sz="3500"/>
              <a:t>одной</a:t>
            </a:r>
            <a:r>
              <a:rPr dirty="0" sz="3500" spc="225"/>
              <a:t> </a:t>
            </a:r>
            <a:r>
              <a:rPr dirty="0" sz="3500" spc="-25"/>
              <a:t>РУ</a:t>
            </a:r>
            <a:endParaRPr sz="3500"/>
          </a:p>
        </p:txBody>
      </p:sp>
      <p:sp>
        <p:nvSpPr>
          <p:cNvPr id="3" name="object 3" descr=""/>
          <p:cNvSpPr/>
          <p:nvPr/>
        </p:nvSpPr>
        <p:spPr>
          <a:xfrm>
            <a:off x="790575" y="1857375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382269" y="0"/>
                </a:moveTo>
                <a:lnTo>
                  <a:pt x="27305" y="0"/>
                </a:lnTo>
                <a:lnTo>
                  <a:pt x="16678" y="2141"/>
                </a:lnTo>
                <a:lnTo>
                  <a:pt x="7999" y="7985"/>
                </a:lnTo>
                <a:lnTo>
                  <a:pt x="2146" y="16662"/>
                </a:lnTo>
                <a:lnTo>
                  <a:pt x="0" y="27304"/>
                </a:lnTo>
                <a:lnTo>
                  <a:pt x="0" y="382270"/>
                </a:lnTo>
                <a:lnTo>
                  <a:pt x="2146" y="392912"/>
                </a:lnTo>
                <a:lnTo>
                  <a:pt x="7999" y="401589"/>
                </a:lnTo>
                <a:lnTo>
                  <a:pt x="16678" y="407433"/>
                </a:lnTo>
                <a:lnTo>
                  <a:pt x="27305" y="409575"/>
                </a:lnTo>
                <a:lnTo>
                  <a:pt x="382269" y="409575"/>
                </a:lnTo>
                <a:lnTo>
                  <a:pt x="392896" y="407433"/>
                </a:lnTo>
                <a:lnTo>
                  <a:pt x="401575" y="401589"/>
                </a:lnTo>
                <a:lnTo>
                  <a:pt x="407428" y="392912"/>
                </a:lnTo>
                <a:lnTo>
                  <a:pt x="409575" y="382270"/>
                </a:lnTo>
                <a:lnTo>
                  <a:pt x="409575" y="27304"/>
                </a:lnTo>
                <a:lnTo>
                  <a:pt x="407428" y="16662"/>
                </a:lnTo>
                <a:lnTo>
                  <a:pt x="401575" y="7985"/>
                </a:lnTo>
                <a:lnTo>
                  <a:pt x="392896" y="2141"/>
                </a:lnTo>
                <a:lnTo>
                  <a:pt x="382269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371600" y="1840547"/>
            <a:ext cx="5876925" cy="27343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Критерии</a:t>
            </a:r>
            <a:r>
              <a:rPr dirty="0" sz="1700" spc="3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соответствия</a:t>
            </a:r>
            <a:endParaRPr sz="1700">
              <a:latin typeface="Cambria"/>
              <a:cs typeface="Cambria"/>
            </a:endParaRPr>
          </a:p>
          <a:p>
            <a:pPr marL="12700" marR="5080">
              <a:lnSpc>
                <a:spcPct val="137100"/>
              </a:lnSpc>
              <a:spcBef>
                <a:spcPts val="805"/>
              </a:spcBef>
            </a:pP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Включение</a:t>
            </a:r>
            <a:r>
              <a:rPr dirty="0" sz="14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одну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реестровую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запись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нескольких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моделей</a:t>
            </a:r>
            <a:r>
              <a:rPr dirty="0" sz="1400" spc="500">
                <a:solidFill>
                  <a:srgbClr val="48485A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(марок)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относящихся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разным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видам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4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4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4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номенклатурной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классификацией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4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видам,</a:t>
            </a:r>
            <a:r>
              <a:rPr dirty="0" sz="14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утверждаемой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Министерством</a:t>
            </a:r>
            <a:r>
              <a:rPr dirty="0" sz="1400" spc="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здравоохранения</a:t>
            </a:r>
            <a:r>
              <a:rPr dirty="0" sz="1400" spc="3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400" spc="3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140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(далее</a:t>
            </a:r>
            <a:r>
              <a:rPr dirty="0" sz="14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48485A"/>
                </a:solidFill>
                <a:latin typeface="Microsoft Sans Serif"/>
                <a:cs typeface="Microsoft Sans Serif"/>
              </a:rPr>
              <a:t>-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номенклатурная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классификация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4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по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видам),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возможно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4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условии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соответствия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этих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моделей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(марок)</a:t>
            </a:r>
            <a:r>
              <a:rPr dirty="0" sz="14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всем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следующим</a:t>
            </a:r>
            <a:r>
              <a:rPr dirty="0" sz="1400" spc="3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критериям: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410450" y="1857375"/>
            <a:ext cx="400050" cy="409575"/>
            <a:chOff x="7410450" y="1857375"/>
            <a:chExt cx="400050" cy="409575"/>
          </a:xfrm>
        </p:grpSpPr>
        <p:sp>
          <p:nvSpPr>
            <p:cNvPr id="6" name="object 6" descr=""/>
            <p:cNvSpPr/>
            <p:nvPr/>
          </p:nvSpPr>
          <p:spPr>
            <a:xfrm>
              <a:off x="7410450" y="1857375"/>
              <a:ext cx="400050" cy="409575"/>
            </a:xfrm>
            <a:custGeom>
              <a:avLst/>
              <a:gdLst/>
              <a:ahLst/>
              <a:cxnLst/>
              <a:rect l="l" t="t" r="r" b="b"/>
              <a:pathLst>
                <a:path w="400050" h="409575">
                  <a:moveTo>
                    <a:pt x="373379" y="0"/>
                  </a:moveTo>
                  <a:lnTo>
                    <a:pt x="26670" y="0"/>
                  </a:lnTo>
                  <a:lnTo>
                    <a:pt x="16287" y="2095"/>
                  </a:lnTo>
                  <a:lnTo>
                    <a:pt x="7810" y="7810"/>
                  </a:lnTo>
                  <a:lnTo>
                    <a:pt x="2095" y="16287"/>
                  </a:lnTo>
                  <a:lnTo>
                    <a:pt x="0" y="26670"/>
                  </a:lnTo>
                  <a:lnTo>
                    <a:pt x="0" y="382904"/>
                  </a:lnTo>
                  <a:lnTo>
                    <a:pt x="2095" y="393287"/>
                  </a:lnTo>
                  <a:lnTo>
                    <a:pt x="7810" y="401764"/>
                  </a:lnTo>
                  <a:lnTo>
                    <a:pt x="16287" y="407479"/>
                  </a:lnTo>
                  <a:lnTo>
                    <a:pt x="26670" y="409575"/>
                  </a:lnTo>
                  <a:lnTo>
                    <a:pt x="373379" y="409575"/>
                  </a:lnTo>
                  <a:lnTo>
                    <a:pt x="383762" y="407479"/>
                  </a:lnTo>
                  <a:lnTo>
                    <a:pt x="392239" y="401764"/>
                  </a:lnTo>
                  <a:lnTo>
                    <a:pt x="397954" y="393287"/>
                  </a:lnTo>
                  <a:lnTo>
                    <a:pt x="400050" y="382904"/>
                  </a:lnTo>
                  <a:lnTo>
                    <a:pt x="400050" y="26670"/>
                  </a:lnTo>
                  <a:lnTo>
                    <a:pt x="397954" y="16287"/>
                  </a:lnTo>
                  <a:lnTo>
                    <a:pt x="392239" y="7810"/>
                  </a:lnTo>
                  <a:lnTo>
                    <a:pt x="383762" y="2095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7125" y="1895475"/>
              <a:ext cx="266700" cy="34290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987918" y="1840547"/>
            <a:ext cx="5817870" cy="12649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Единство</a:t>
            </a:r>
            <a:r>
              <a:rPr dirty="0" sz="1700" spc="2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производства</a:t>
            </a:r>
            <a:endParaRPr sz="1700">
              <a:latin typeface="Cambria"/>
              <a:cs typeface="Cambria"/>
            </a:endParaRPr>
          </a:p>
          <a:p>
            <a:pPr marL="12700" marR="5080">
              <a:lnSpc>
                <a:spcPct val="136300"/>
              </a:lnSpc>
              <a:spcBef>
                <a:spcPts val="820"/>
              </a:spcBef>
            </a:pP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а)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производство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моделей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(марок)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осуществляется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производителем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(изготовителем)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одной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технической</a:t>
            </a:r>
            <a:r>
              <a:rPr dirty="0" sz="14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документации</a:t>
            </a:r>
            <a:r>
              <a:rPr dirty="0" sz="1400" spc="2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40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(изготовителя);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90575" y="4962525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382269" y="0"/>
                </a:moveTo>
                <a:lnTo>
                  <a:pt x="27305" y="0"/>
                </a:lnTo>
                <a:lnTo>
                  <a:pt x="16678" y="2141"/>
                </a:lnTo>
                <a:lnTo>
                  <a:pt x="7999" y="7985"/>
                </a:lnTo>
                <a:lnTo>
                  <a:pt x="2146" y="16662"/>
                </a:lnTo>
                <a:lnTo>
                  <a:pt x="0" y="27305"/>
                </a:lnTo>
                <a:lnTo>
                  <a:pt x="0" y="382269"/>
                </a:lnTo>
                <a:lnTo>
                  <a:pt x="2146" y="392912"/>
                </a:lnTo>
                <a:lnTo>
                  <a:pt x="7999" y="401589"/>
                </a:lnTo>
                <a:lnTo>
                  <a:pt x="16678" y="407433"/>
                </a:lnTo>
                <a:lnTo>
                  <a:pt x="27305" y="409575"/>
                </a:lnTo>
                <a:lnTo>
                  <a:pt x="382269" y="409575"/>
                </a:lnTo>
                <a:lnTo>
                  <a:pt x="392896" y="407433"/>
                </a:lnTo>
                <a:lnTo>
                  <a:pt x="401575" y="401589"/>
                </a:lnTo>
                <a:lnTo>
                  <a:pt x="407428" y="392912"/>
                </a:lnTo>
                <a:lnTo>
                  <a:pt x="409575" y="382269"/>
                </a:lnTo>
                <a:lnTo>
                  <a:pt x="409575" y="27305"/>
                </a:lnTo>
                <a:lnTo>
                  <a:pt x="407428" y="16662"/>
                </a:lnTo>
                <a:lnTo>
                  <a:pt x="401575" y="7985"/>
                </a:lnTo>
                <a:lnTo>
                  <a:pt x="392896" y="2141"/>
                </a:lnTo>
                <a:lnTo>
                  <a:pt x="382269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371600" y="4944046"/>
            <a:ext cx="5376545" cy="9798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Единство</a:t>
            </a:r>
            <a:r>
              <a:rPr dirty="0" sz="1700" spc="254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класса</a:t>
            </a:r>
            <a:r>
              <a:rPr dirty="0" sz="1700" spc="31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20">
                <a:solidFill>
                  <a:srgbClr val="48485A"/>
                </a:solidFill>
                <a:latin typeface="Cambria"/>
                <a:cs typeface="Cambria"/>
              </a:rPr>
              <a:t>риска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б)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модели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(марки)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относятся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одному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классу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потенциального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риска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применения;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7410450" y="4962525"/>
            <a:ext cx="400050" cy="409575"/>
            <a:chOff x="7410450" y="4962525"/>
            <a:chExt cx="400050" cy="409575"/>
          </a:xfrm>
        </p:grpSpPr>
        <p:sp>
          <p:nvSpPr>
            <p:cNvPr id="12" name="object 12" descr=""/>
            <p:cNvSpPr/>
            <p:nvPr/>
          </p:nvSpPr>
          <p:spPr>
            <a:xfrm>
              <a:off x="7410450" y="4962525"/>
              <a:ext cx="400050" cy="409575"/>
            </a:xfrm>
            <a:custGeom>
              <a:avLst/>
              <a:gdLst/>
              <a:ahLst/>
              <a:cxnLst/>
              <a:rect l="l" t="t" r="r" b="b"/>
              <a:pathLst>
                <a:path w="400050" h="409575">
                  <a:moveTo>
                    <a:pt x="373379" y="0"/>
                  </a:moveTo>
                  <a:lnTo>
                    <a:pt x="26670" y="0"/>
                  </a:lnTo>
                  <a:lnTo>
                    <a:pt x="16287" y="2095"/>
                  </a:lnTo>
                  <a:lnTo>
                    <a:pt x="7810" y="7810"/>
                  </a:lnTo>
                  <a:lnTo>
                    <a:pt x="2095" y="16287"/>
                  </a:lnTo>
                  <a:lnTo>
                    <a:pt x="0" y="26669"/>
                  </a:lnTo>
                  <a:lnTo>
                    <a:pt x="0" y="382905"/>
                  </a:lnTo>
                  <a:lnTo>
                    <a:pt x="2095" y="393287"/>
                  </a:lnTo>
                  <a:lnTo>
                    <a:pt x="7810" y="401764"/>
                  </a:lnTo>
                  <a:lnTo>
                    <a:pt x="16287" y="407479"/>
                  </a:lnTo>
                  <a:lnTo>
                    <a:pt x="26670" y="409575"/>
                  </a:lnTo>
                  <a:lnTo>
                    <a:pt x="373379" y="409575"/>
                  </a:lnTo>
                  <a:lnTo>
                    <a:pt x="383762" y="407479"/>
                  </a:lnTo>
                  <a:lnTo>
                    <a:pt x="392239" y="401764"/>
                  </a:lnTo>
                  <a:lnTo>
                    <a:pt x="397954" y="393287"/>
                  </a:lnTo>
                  <a:lnTo>
                    <a:pt x="400050" y="382905"/>
                  </a:lnTo>
                  <a:lnTo>
                    <a:pt x="400050" y="26669"/>
                  </a:lnTo>
                  <a:lnTo>
                    <a:pt x="397954" y="16287"/>
                  </a:lnTo>
                  <a:lnTo>
                    <a:pt x="392239" y="7810"/>
                  </a:lnTo>
                  <a:lnTo>
                    <a:pt x="383762" y="2095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7125" y="4991100"/>
              <a:ext cx="266700" cy="34290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7987918" y="4944046"/>
            <a:ext cx="5330190" cy="9798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Единство</a:t>
            </a:r>
            <a:r>
              <a:rPr dirty="0" sz="1700" spc="2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функционала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в)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модели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(марки)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имеют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одинаковое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функциональное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назначение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принцип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действия;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81684" y="6092063"/>
            <a:ext cx="12774930" cy="1402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1430">
              <a:lnSpc>
                <a:spcPct val="138600"/>
              </a:lnSpc>
              <a:spcBef>
                <a:spcPts val="95"/>
              </a:spcBef>
            </a:pP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г)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модели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(марки)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предназначены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определения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наличия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(или)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количественного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содержания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биологической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пробе одного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того</a:t>
            </a:r>
            <a:r>
              <a:rPr dirty="0" sz="14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же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клинически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(диагностически)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значимого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аналита</a:t>
            </a:r>
            <a:r>
              <a:rPr dirty="0" sz="14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(аналитов)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(для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4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диагностики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in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vitro);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38500"/>
              </a:lnSpc>
              <a:spcBef>
                <a:spcPts val="153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д)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модели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(марки)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имеют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различные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комплектации,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влияющие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принцип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работы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функциональное</a:t>
            </a:r>
            <a:r>
              <a:rPr dirty="0" sz="14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назначение,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что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позволяет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обеспечить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расширение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специализацию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их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целях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(по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применимости);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6434" y="588962"/>
            <a:ext cx="7392670" cy="4603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/>
              <a:t>Несколько</a:t>
            </a:r>
            <a:r>
              <a:rPr dirty="0" sz="2850" spc="95"/>
              <a:t> </a:t>
            </a:r>
            <a:r>
              <a:rPr dirty="0" sz="2850" spc="-10"/>
              <a:t>моделей(марок)</a:t>
            </a:r>
            <a:r>
              <a:rPr dirty="0" sz="2850" spc="114"/>
              <a:t> </a:t>
            </a:r>
            <a:r>
              <a:rPr dirty="0" sz="2850"/>
              <a:t>в</a:t>
            </a:r>
            <a:r>
              <a:rPr dirty="0" sz="2850" spc="105"/>
              <a:t> </a:t>
            </a:r>
            <a:r>
              <a:rPr dirty="0" sz="2850"/>
              <a:t>МИ</a:t>
            </a:r>
            <a:r>
              <a:rPr dirty="0" sz="2850" spc="110"/>
              <a:t> </a:t>
            </a:r>
            <a:r>
              <a:rPr dirty="0" sz="2850"/>
              <a:t>в</a:t>
            </a:r>
            <a:r>
              <a:rPr dirty="0" sz="2850" spc="110"/>
              <a:t> </a:t>
            </a:r>
            <a:r>
              <a:rPr dirty="0" sz="2850"/>
              <a:t>одной</a:t>
            </a:r>
            <a:r>
              <a:rPr dirty="0" sz="2850" spc="95"/>
              <a:t> </a:t>
            </a:r>
            <a:r>
              <a:rPr dirty="0" sz="2850" spc="-25"/>
              <a:t>РУ</a:t>
            </a:r>
            <a:endParaRPr sz="285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6975" y="1924050"/>
            <a:ext cx="323850" cy="32385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742683" y="1899856"/>
            <a:ext cx="3143885" cy="14681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Технические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параметры</a:t>
            </a:r>
            <a:endParaRPr sz="1400">
              <a:latin typeface="Cambria"/>
              <a:cs typeface="Cambria"/>
            </a:endParaRPr>
          </a:p>
          <a:p>
            <a:pPr marL="12700" marR="5080">
              <a:lnSpc>
                <a:spcPct val="136500"/>
              </a:lnSpc>
              <a:spcBef>
                <a:spcPts val="635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е)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модели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(марки)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изделия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имеют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различные технические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параметры,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влияющие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принцип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работы</a:t>
            </a:r>
            <a:r>
              <a:rPr dirty="0" sz="11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функциональное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назначение</a:t>
            </a:r>
            <a:r>
              <a:rPr dirty="0" sz="11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(по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применимости);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34600" y="1924050"/>
            <a:ext cx="323850" cy="32385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0601706" y="1899856"/>
            <a:ext cx="3255010" cy="27235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Типоразмерный </a:t>
            </a:r>
            <a:r>
              <a:rPr dirty="0" sz="1400" spc="-25">
                <a:solidFill>
                  <a:srgbClr val="48485A"/>
                </a:solidFill>
                <a:latin typeface="Cambria"/>
                <a:cs typeface="Cambria"/>
              </a:rPr>
              <a:t>ряд</a:t>
            </a:r>
            <a:endParaRPr sz="1400">
              <a:latin typeface="Cambria"/>
              <a:cs typeface="Cambria"/>
            </a:endParaRPr>
          </a:p>
          <a:p>
            <a:pPr marL="12700" marR="114935">
              <a:lnSpc>
                <a:spcPct val="136500"/>
              </a:lnSpc>
              <a:spcBef>
                <a:spcPts val="635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ж)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модели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(марки)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изделия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образуют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типоразмерный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(модельный)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ряд 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1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являются</a:t>
            </a:r>
            <a:r>
              <a:rPr dirty="0" sz="11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группой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исполнения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изделия.</a:t>
            </a:r>
            <a:endParaRPr sz="1100">
              <a:latin typeface="Microsoft Sans Serif"/>
              <a:cs typeface="Microsoft Sans Serif"/>
            </a:endParaRPr>
          </a:p>
          <a:p>
            <a:pPr marL="12700" marR="5080">
              <a:lnSpc>
                <a:spcPct val="136500"/>
              </a:lnSpc>
              <a:spcBef>
                <a:spcPts val="875"/>
              </a:spcBef>
            </a:pP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этом</a:t>
            </a:r>
            <a:r>
              <a:rPr dirty="0" sz="11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под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группой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исполнения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понимаются</a:t>
            </a:r>
            <a:r>
              <a:rPr dirty="0" sz="1100" spc="500">
                <a:solidFill>
                  <a:srgbClr val="48485A"/>
                </a:solidFill>
                <a:latin typeface="Microsoft Sans Serif"/>
                <a:cs typeface="Microsoft Sans Serif"/>
              </a:rPr>
              <a:t> 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отношении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которых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выполнены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один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групповой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чертеж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деталей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(или)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одна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техническая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документация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</a:t>
            </a:r>
            <a:r>
              <a:rPr dirty="0" sz="11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медицинское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изделие;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6975" y="5210175"/>
            <a:ext cx="323850" cy="333375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742683" y="5196776"/>
            <a:ext cx="6306820" cy="24003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Одинаковые</a:t>
            </a:r>
            <a:r>
              <a:rPr dirty="0" sz="1400" spc="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признаки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з)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модели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(марки)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имеют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одинаковые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признаки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части:</a:t>
            </a:r>
            <a:endParaRPr sz="1100">
              <a:latin typeface="Microsoft Sans Serif"/>
              <a:cs typeface="Microsoft Sans Serif"/>
            </a:endParaRPr>
          </a:p>
          <a:p>
            <a:pPr marL="97790" indent="-85090">
              <a:lnSpc>
                <a:spcPct val="100000"/>
              </a:lnSpc>
              <a:spcBef>
                <a:spcPts val="1220"/>
              </a:spcBef>
              <a:buChar char="-"/>
              <a:tabLst>
                <a:tab pos="97790" algn="l"/>
              </a:tabLst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области</a:t>
            </a:r>
            <a:r>
              <a:rPr dirty="0" sz="1100" spc="3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применения;</a:t>
            </a:r>
            <a:endParaRPr sz="1100">
              <a:latin typeface="Microsoft Sans Serif"/>
              <a:cs typeface="Microsoft Sans Serif"/>
            </a:endParaRPr>
          </a:p>
          <a:p>
            <a:pPr marL="97790" indent="-85090">
              <a:lnSpc>
                <a:spcPct val="100000"/>
              </a:lnSpc>
              <a:spcBef>
                <a:spcPts val="1220"/>
              </a:spcBef>
              <a:buChar char="-"/>
              <a:tabLst>
                <a:tab pos="97790" algn="l"/>
              </a:tabLst>
            </a:pP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инвазивности;</a:t>
            </a:r>
            <a:endParaRPr sz="1100">
              <a:latin typeface="Microsoft Sans Serif"/>
              <a:cs typeface="Microsoft Sans Serif"/>
            </a:endParaRPr>
          </a:p>
          <a:p>
            <a:pPr marL="97155" indent="-84455">
              <a:lnSpc>
                <a:spcPct val="100000"/>
              </a:lnSpc>
              <a:spcBef>
                <a:spcPts val="1220"/>
              </a:spcBef>
              <a:buChar char="-"/>
              <a:tabLst>
                <a:tab pos="97155" algn="l"/>
              </a:tabLst>
            </a:pP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стерильности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(в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том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учетом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методов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стерилизации);</a:t>
            </a:r>
            <a:endParaRPr sz="1100">
              <a:latin typeface="Microsoft Sans Serif"/>
              <a:cs typeface="Microsoft Sans Serif"/>
            </a:endParaRPr>
          </a:p>
          <a:p>
            <a:pPr marL="12700" marR="5080" indent="84455">
              <a:lnSpc>
                <a:spcPct val="136600"/>
              </a:lnSpc>
              <a:spcBef>
                <a:spcPts val="735"/>
              </a:spcBef>
              <a:buChar char="-"/>
              <a:tabLst>
                <a:tab pos="97155" algn="l"/>
              </a:tabLst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частоты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использования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(однократное</a:t>
            </a:r>
            <a:r>
              <a:rPr dirty="0" sz="11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применение,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многократное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применение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одним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пациентом,</a:t>
            </a:r>
            <a:r>
              <a:rPr dirty="0" sz="11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многократное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применение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несколькими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пациентами);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8485A"/>
              </a:buClr>
              <a:buFont typeface="Microsoft Sans Serif"/>
              <a:buChar char="-"/>
            </a:pPr>
            <a:endParaRPr sz="1100">
              <a:latin typeface="Microsoft Sans Serif"/>
              <a:cs typeface="Microsoft Sans Serif"/>
            </a:endParaRPr>
          </a:p>
          <a:p>
            <a:pPr marL="97155" indent="-84455">
              <a:lnSpc>
                <a:spcPct val="100000"/>
              </a:lnSpc>
              <a:buChar char="-"/>
              <a:tabLst>
                <a:tab pos="97155" algn="l"/>
              </a:tabLst>
            </a:pP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эксплуатационных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конструктивных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особенностей.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2940" rIns="0" bIns="0" rtlCol="0" vert="horz">
            <a:spAutoFit/>
          </a:bodyPr>
          <a:lstStyle/>
          <a:p>
            <a:pPr marL="5502275">
              <a:lnSpc>
                <a:spcPct val="100000"/>
              </a:lnSpc>
              <a:spcBef>
                <a:spcPts val="400"/>
              </a:spcBef>
            </a:pPr>
            <a:r>
              <a:rPr dirty="0" sz="3500"/>
              <a:t>Продлены</a:t>
            </a:r>
            <a:r>
              <a:rPr dirty="0" sz="3500" spc="380"/>
              <a:t> </a:t>
            </a:r>
            <a:r>
              <a:rPr dirty="0" sz="3500"/>
              <a:t>сроки</a:t>
            </a:r>
            <a:r>
              <a:rPr dirty="0" sz="3500" spc="330"/>
              <a:t> </a:t>
            </a:r>
            <a:r>
              <a:rPr dirty="0" sz="3500" spc="-10"/>
              <a:t>действия</a:t>
            </a:r>
            <a:endParaRPr sz="3500"/>
          </a:p>
          <a:p>
            <a:pPr marL="5502275">
              <a:lnSpc>
                <a:spcPct val="100000"/>
              </a:lnSpc>
              <a:spcBef>
                <a:spcPts val="305"/>
              </a:spcBef>
            </a:pPr>
            <a:r>
              <a:rPr dirty="0" sz="3500"/>
              <a:t>разрешений</a:t>
            </a:r>
            <a:r>
              <a:rPr dirty="0" sz="3500" spc="340"/>
              <a:t> </a:t>
            </a:r>
            <a:r>
              <a:rPr dirty="0" sz="3500"/>
              <a:t>и</a:t>
            </a:r>
            <a:r>
              <a:rPr dirty="0" sz="3500" spc="350"/>
              <a:t> </a:t>
            </a:r>
            <a:r>
              <a:rPr dirty="0" sz="3500"/>
              <a:t>заключений</a:t>
            </a:r>
            <a:r>
              <a:rPr dirty="0" sz="3500" spc="370"/>
              <a:t> </a:t>
            </a:r>
            <a:r>
              <a:rPr dirty="0" sz="3500"/>
              <a:t>на</a:t>
            </a:r>
            <a:r>
              <a:rPr dirty="0" sz="3500" spc="340"/>
              <a:t> </a:t>
            </a:r>
            <a:r>
              <a:rPr dirty="0" sz="3500" spc="-25"/>
              <a:t>ЛП</a:t>
            </a:r>
            <a:endParaRPr sz="35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6975" y="2133600"/>
            <a:ext cx="914400" cy="48768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451725" y="2293302"/>
            <a:ext cx="6287770" cy="28936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Разрешение</a:t>
            </a:r>
            <a:r>
              <a:rPr dirty="0" sz="1700" spc="2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на</a:t>
            </a:r>
            <a:r>
              <a:rPr dirty="0" sz="1700" spc="229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временное</a:t>
            </a:r>
            <a:r>
              <a:rPr dirty="0" sz="1700" spc="29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обращение</a:t>
            </a:r>
            <a:endParaRPr sz="1700">
              <a:latin typeface="Cambria"/>
              <a:cs typeface="Cambria"/>
            </a:endParaRPr>
          </a:p>
          <a:p>
            <a:pPr marL="12700" marR="188595">
              <a:lnSpc>
                <a:spcPct val="136400"/>
              </a:lnSpc>
              <a:spcBef>
                <a:spcPts val="81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Срок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разрешений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временное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обращение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серии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(партии)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лекарственного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препарата,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зарегистрированного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 Федерации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0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Условия</a:t>
            </a:r>
            <a:r>
              <a:rPr dirty="0" sz="1700" spc="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применения</a:t>
            </a:r>
            <a:endParaRPr sz="1700">
              <a:latin typeface="Cambria"/>
              <a:cs typeface="Cambria"/>
            </a:endParaRPr>
          </a:p>
          <a:p>
            <a:pPr marL="12700" marR="5080">
              <a:lnSpc>
                <a:spcPct val="136300"/>
              </a:lnSpc>
              <a:spcBef>
                <a:spcPts val="815"/>
              </a:spcBef>
            </a:pP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Имеющего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зарегистрированные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аналоги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по 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международному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непатентованному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наименованию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разрешенного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территории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иностранных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71640" y="5839777"/>
            <a:ext cx="6882765" cy="16510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19253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Срок</a:t>
            </a:r>
            <a:r>
              <a:rPr dirty="0" sz="1700" spc="2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продления</a:t>
            </a:r>
            <a:endParaRPr sz="1700">
              <a:latin typeface="Cambria"/>
              <a:cs typeface="Cambria"/>
            </a:endParaRPr>
          </a:p>
          <a:p>
            <a:pPr marL="1192530">
              <a:lnSpc>
                <a:spcPct val="100000"/>
              </a:lnSpc>
              <a:spcBef>
                <a:spcPts val="143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Продлевается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31.12.2027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заявлению</a:t>
            </a:r>
            <a:r>
              <a:rPr dirty="0" sz="14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лица,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имя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которого</a:t>
            </a:r>
            <a:endParaRPr sz="1400">
              <a:latin typeface="Microsoft Sans Serif"/>
              <a:cs typeface="Microsoft Sans Serif"/>
            </a:endParaRPr>
          </a:p>
          <a:p>
            <a:pPr marL="1192530">
              <a:lnSpc>
                <a:spcPct val="100000"/>
              </a:lnSpc>
              <a:spcBef>
                <a:spcPts val="650"/>
              </a:spcBef>
            </a:pP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разрешение</a:t>
            </a:r>
            <a:r>
              <a:rPr dirty="0" sz="1400" spc="-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выдано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400" spc="-45">
                <a:solidFill>
                  <a:srgbClr val="48485A"/>
                </a:solidFill>
                <a:latin typeface="Microsoft Sans Serif"/>
                <a:cs typeface="Microsoft Sans Serif"/>
              </a:rPr>
              <a:t>См.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95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21.12.2024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N 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1851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2790" y="1101788"/>
            <a:ext cx="6768465" cy="86677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ts val="3379"/>
              </a:lnSpc>
              <a:spcBef>
                <a:spcPts val="60"/>
              </a:spcBef>
            </a:pPr>
            <a:r>
              <a:rPr dirty="0" sz="2700"/>
              <a:t>Постановление</a:t>
            </a:r>
            <a:r>
              <a:rPr dirty="0" sz="2700" spc="70"/>
              <a:t> </a:t>
            </a:r>
            <a:r>
              <a:rPr dirty="0" sz="2700"/>
              <a:t>Правительства</a:t>
            </a:r>
            <a:r>
              <a:rPr dirty="0" sz="2700" spc="75"/>
              <a:t> </a:t>
            </a:r>
            <a:r>
              <a:rPr dirty="0" sz="2700" spc="-10"/>
              <a:t>Российской </a:t>
            </a:r>
            <a:r>
              <a:rPr dirty="0" sz="2700"/>
              <a:t>Федерации</a:t>
            </a:r>
            <a:r>
              <a:rPr dirty="0" sz="2700" spc="185"/>
              <a:t> </a:t>
            </a:r>
            <a:r>
              <a:rPr dirty="0" sz="2700"/>
              <a:t>от</a:t>
            </a:r>
            <a:r>
              <a:rPr dirty="0" sz="2700" spc="125"/>
              <a:t> </a:t>
            </a:r>
            <a:r>
              <a:rPr dirty="0" sz="2700" spc="280"/>
              <a:t>30</a:t>
            </a:r>
            <a:r>
              <a:rPr dirty="0" sz="2700" spc="160"/>
              <a:t> </a:t>
            </a:r>
            <a:r>
              <a:rPr dirty="0" sz="2700"/>
              <a:t>ноября</a:t>
            </a:r>
            <a:r>
              <a:rPr dirty="0" sz="2700" spc="165"/>
              <a:t> </a:t>
            </a:r>
            <a:r>
              <a:rPr dirty="0" sz="2700" spc="200"/>
              <a:t>2024</a:t>
            </a:r>
            <a:r>
              <a:rPr dirty="0" sz="2700" spc="155"/>
              <a:t> </a:t>
            </a:r>
            <a:r>
              <a:rPr dirty="0" sz="2700" spc="75"/>
              <a:t>г.</a:t>
            </a:r>
            <a:r>
              <a:rPr dirty="0" sz="2700" spc="155"/>
              <a:t> </a:t>
            </a:r>
            <a:r>
              <a:rPr dirty="0" sz="2700" spc="585"/>
              <a:t>N</a:t>
            </a:r>
            <a:r>
              <a:rPr dirty="0" sz="2700" spc="150"/>
              <a:t> </a:t>
            </a:r>
            <a:r>
              <a:rPr dirty="0" sz="2700" spc="-20"/>
              <a:t>1684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50" y="2362200"/>
            <a:ext cx="314325" cy="3048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182369" y="2326576"/>
            <a:ext cx="3230880" cy="9728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06375">
              <a:lnSpc>
                <a:spcPct val="106700"/>
              </a:lnSpc>
              <a:spcBef>
                <a:spcPts val="95"/>
              </a:spcBef>
            </a:pPr>
            <a:r>
              <a:rPr dirty="0" sz="1350">
                <a:solidFill>
                  <a:srgbClr val="48485A"/>
                </a:solidFill>
                <a:latin typeface="Cambria"/>
                <a:cs typeface="Cambria"/>
              </a:rPr>
              <a:t>Пункт</a:t>
            </a:r>
            <a:r>
              <a:rPr dirty="0" sz="1350" spc="3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350" spc="130">
                <a:solidFill>
                  <a:srgbClr val="48485A"/>
                </a:solidFill>
                <a:latin typeface="Cambria"/>
                <a:cs typeface="Cambria"/>
              </a:rPr>
              <a:t>60.</a:t>
            </a:r>
            <a:r>
              <a:rPr dirty="0" sz="1350" spc="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350">
                <a:solidFill>
                  <a:srgbClr val="48485A"/>
                </a:solidFill>
                <a:latin typeface="Cambria"/>
                <a:cs typeface="Cambria"/>
              </a:rPr>
              <a:t>На</a:t>
            </a:r>
            <a:r>
              <a:rPr dirty="0" sz="1350" spc="9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350">
                <a:solidFill>
                  <a:srgbClr val="48485A"/>
                </a:solidFill>
                <a:latin typeface="Cambria"/>
                <a:cs typeface="Cambria"/>
              </a:rPr>
              <a:t>территории</a:t>
            </a:r>
            <a:r>
              <a:rPr dirty="0" sz="1350" spc="8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Cambria"/>
                <a:cs typeface="Cambria"/>
              </a:rPr>
              <a:t>Российской </a:t>
            </a:r>
            <a:r>
              <a:rPr dirty="0" sz="1350">
                <a:solidFill>
                  <a:srgbClr val="48485A"/>
                </a:solidFill>
                <a:latin typeface="Cambria"/>
                <a:cs typeface="Cambria"/>
              </a:rPr>
              <a:t>Федерации</a:t>
            </a:r>
            <a:r>
              <a:rPr dirty="0" sz="1350" spc="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350">
                <a:solidFill>
                  <a:srgbClr val="48485A"/>
                </a:solidFill>
                <a:latin typeface="Cambria"/>
                <a:cs typeface="Cambria"/>
              </a:rPr>
              <a:t>не</a:t>
            </a:r>
            <a:r>
              <a:rPr dirty="0" sz="1350" spc="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Cambria"/>
                <a:cs typeface="Cambria"/>
              </a:rPr>
              <a:t>допускаются:</a:t>
            </a:r>
            <a:endParaRPr sz="1350">
              <a:latin typeface="Cambria"/>
              <a:cs typeface="Cambria"/>
            </a:endParaRPr>
          </a:p>
          <a:p>
            <a:pPr marL="12700" marR="5080">
              <a:lnSpc>
                <a:spcPct val="137100"/>
              </a:lnSpc>
              <a:spcBef>
                <a:spcPts val="550"/>
              </a:spcBef>
            </a:pP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а)</a:t>
            </a:r>
            <a:r>
              <a:rPr dirty="0" sz="10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регистрация</a:t>
            </a:r>
            <a:r>
              <a:rPr dirty="0" sz="10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различных</a:t>
            </a:r>
            <a:r>
              <a:rPr dirty="0" sz="10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0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 </a:t>
            </a: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под</a:t>
            </a:r>
            <a:r>
              <a:rPr dirty="0" sz="10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10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наименованием;</a:t>
            </a:r>
            <a:endParaRPr sz="1050">
              <a:latin typeface="Microsoft Sans Serif"/>
              <a:cs typeface="Microsoft Sans Serif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8675" y="2362200"/>
            <a:ext cx="314325" cy="3048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081270" y="2339911"/>
            <a:ext cx="3270250" cy="2469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>
                <a:solidFill>
                  <a:srgbClr val="48485A"/>
                </a:solidFill>
                <a:latin typeface="Cambria"/>
                <a:cs typeface="Cambria"/>
              </a:rPr>
              <a:t>Ограничения</a:t>
            </a:r>
            <a:r>
              <a:rPr dirty="0" sz="1350" spc="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350">
                <a:solidFill>
                  <a:srgbClr val="48485A"/>
                </a:solidFill>
                <a:latin typeface="Cambria"/>
                <a:cs typeface="Cambria"/>
              </a:rPr>
              <a:t>по</a:t>
            </a:r>
            <a:r>
              <a:rPr dirty="0" sz="1350" spc="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Cambria"/>
                <a:cs typeface="Cambria"/>
              </a:rPr>
              <a:t>наименованию</a:t>
            </a:r>
            <a:endParaRPr sz="1350">
              <a:latin typeface="Cambria"/>
              <a:cs typeface="Cambria"/>
            </a:endParaRPr>
          </a:p>
          <a:p>
            <a:pPr marL="12700" marR="5080">
              <a:lnSpc>
                <a:spcPct val="135600"/>
              </a:lnSpc>
              <a:spcBef>
                <a:spcPts val="590"/>
              </a:spcBef>
            </a:pP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б)</a:t>
            </a:r>
            <a:r>
              <a:rPr dirty="0" sz="10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регистрация</a:t>
            </a:r>
            <a:r>
              <a:rPr dirty="0" sz="10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0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качестве</a:t>
            </a:r>
            <a:r>
              <a:rPr dirty="0" sz="10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0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продукции,</a:t>
            </a:r>
            <a:r>
              <a:rPr dirty="0" sz="10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наименование</a:t>
            </a:r>
            <a:r>
              <a:rPr dirty="0" sz="105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которой</a:t>
            </a:r>
            <a:r>
              <a:rPr dirty="0" sz="10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содержится</a:t>
            </a:r>
            <a:r>
              <a:rPr dirty="0" sz="10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5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Государственном</a:t>
            </a:r>
            <a:r>
              <a:rPr dirty="0" sz="10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реестре</a:t>
            </a:r>
            <a:r>
              <a:rPr dirty="0" sz="10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0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0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0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применения,</a:t>
            </a:r>
            <a:r>
              <a:rPr dirty="0" sz="10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Едином</a:t>
            </a:r>
            <a:r>
              <a:rPr dirty="0" sz="10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Microsoft Sans Serif"/>
                <a:cs typeface="Microsoft Sans Serif"/>
              </a:rPr>
              <a:t>реестре </a:t>
            </a:r>
            <a:r>
              <a:rPr dirty="0" sz="10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зарегистрированных</a:t>
            </a:r>
            <a:r>
              <a:rPr dirty="0" sz="10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2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0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</a:t>
            </a:r>
            <a:endParaRPr sz="1050">
              <a:latin typeface="Microsoft Sans Serif"/>
              <a:cs typeface="Microsoft Sans Serif"/>
            </a:endParaRPr>
          </a:p>
          <a:p>
            <a:pPr marL="12700" marR="196215">
              <a:lnSpc>
                <a:spcPts val="1730"/>
              </a:lnSpc>
              <a:spcBef>
                <a:spcPts val="55"/>
              </a:spcBef>
            </a:pP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Евразийского</a:t>
            </a:r>
            <a:r>
              <a:rPr dirty="0" sz="10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экономического</a:t>
            </a:r>
            <a:r>
              <a:rPr dirty="0" sz="105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союза</a:t>
            </a:r>
            <a:r>
              <a:rPr dirty="0" sz="10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25">
                <a:solidFill>
                  <a:srgbClr val="48485A"/>
                </a:solidFill>
                <a:latin typeface="Microsoft Sans Serif"/>
                <a:cs typeface="Microsoft Sans Serif"/>
              </a:rPr>
              <a:t>или </a:t>
            </a: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совпадает</a:t>
            </a:r>
            <a:r>
              <a:rPr dirty="0" sz="105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0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наименованием</a:t>
            </a:r>
            <a:r>
              <a:rPr dirty="0" sz="10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Microsoft Sans Serif"/>
                <a:cs typeface="Microsoft Sans Serif"/>
              </a:rPr>
              <a:t>биологически </a:t>
            </a:r>
            <a:r>
              <a:rPr dirty="0" sz="1050" spc="20">
                <a:solidFill>
                  <a:srgbClr val="48485A"/>
                </a:solidFill>
                <a:latin typeface="Microsoft Sans Serif"/>
                <a:cs typeface="Microsoft Sans Serif"/>
              </a:rPr>
              <a:t>активной</a:t>
            </a:r>
            <a:r>
              <a:rPr dirty="0" sz="10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20">
                <a:solidFill>
                  <a:srgbClr val="48485A"/>
                </a:solidFill>
                <a:latin typeface="Microsoft Sans Serif"/>
                <a:cs typeface="Microsoft Sans Serif"/>
              </a:rPr>
              <a:t>добавки</a:t>
            </a:r>
            <a:r>
              <a:rPr dirty="0" sz="10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2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0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20">
                <a:solidFill>
                  <a:srgbClr val="48485A"/>
                </a:solidFill>
                <a:latin typeface="Microsoft Sans Serif"/>
                <a:cs typeface="Microsoft Sans Serif"/>
              </a:rPr>
              <a:t>пище,</a:t>
            </a:r>
            <a:r>
              <a:rPr dirty="0" sz="10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 </a:t>
            </a:r>
            <a:r>
              <a:rPr dirty="0" sz="1050" spc="2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0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которой</a:t>
            </a:r>
            <a:endParaRPr sz="10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содержатся</a:t>
            </a:r>
            <a:r>
              <a:rPr dirty="0" sz="10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0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Едином</a:t>
            </a:r>
            <a:r>
              <a:rPr dirty="0" sz="10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реестре</a:t>
            </a:r>
            <a:r>
              <a:rPr dirty="0" sz="10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свидетельств</a:t>
            </a:r>
            <a:r>
              <a:rPr dirty="0" sz="10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5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endParaRPr sz="10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050" spc="2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dirty="0" sz="10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2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10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продукции.</a:t>
            </a:r>
            <a:endParaRPr sz="1050">
              <a:latin typeface="Microsoft Sans Serif"/>
              <a:cs typeface="Microsoft Sans Serif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2950" y="6353175"/>
            <a:ext cx="314325" cy="314325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182369" y="4918531"/>
            <a:ext cx="7133590" cy="216535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911600" marR="5080">
              <a:lnSpc>
                <a:spcPct val="135600"/>
              </a:lnSpc>
              <a:spcBef>
                <a:spcPts val="110"/>
              </a:spcBef>
            </a:pPr>
            <a:r>
              <a:rPr dirty="0" sz="1050" spc="-10">
                <a:solidFill>
                  <a:srgbClr val="48485A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0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лекарственное</a:t>
            </a:r>
            <a:r>
              <a:rPr dirty="0" sz="10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средство</a:t>
            </a:r>
            <a:r>
              <a:rPr dirty="0" sz="10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0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Microsoft Sans Serif"/>
                <a:cs typeface="Microsoft Sans Serif"/>
              </a:rPr>
              <a:t>биологически </a:t>
            </a: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активная</a:t>
            </a:r>
            <a:r>
              <a:rPr dirty="0" sz="10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добавка</a:t>
            </a:r>
            <a:r>
              <a:rPr dirty="0" sz="10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0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пище</a:t>
            </a:r>
            <a:r>
              <a:rPr dirty="0" sz="10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0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компонентом </a:t>
            </a:r>
            <a:r>
              <a:rPr dirty="0" sz="105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0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0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20">
                <a:solidFill>
                  <a:srgbClr val="48485A"/>
                </a:solidFill>
                <a:latin typeface="Microsoft Sans Serif"/>
                <a:cs typeface="Microsoft Sans Serif"/>
              </a:rPr>
              <a:t>их</a:t>
            </a:r>
            <a:r>
              <a:rPr dirty="0" sz="10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2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наименования</a:t>
            </a:r>
            <a:r>
              <a:rPr dirty="0" sz="10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20">
                <a:solidFill>
                  <a:srgbClr val="48485A"/>
                </a:solidFill>
                <a:latin typeface="Microsoft Sans Serif"/>
                <a:cs typeface="Microsoft Sans Serif"/>
              </a:rPr>
              <a:t>могут </a:t>
            </a:r>
            <a:r>
              <a:rPr dirty="0" sz="1050" spc="2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использоваться</a:t>
            </a:r>
            <a:r>
              <a:rPr dirty="0" sz="10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0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2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наименовании</a:t>
            </a:r>
            <a:r>
              <a:rPr dirty="0" sz="10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 изделия;</a:t>
            </a:r>
            <a:endParaRPr sz="10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0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0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350">
                <a:solidFill>
                  <a:srgbClr val="48485A"/>
                </a:solidFill>
                <a:latin typeface="Cambria"/>
                <a:cs typeface="Cambria"/>
              </a:rPr>
              <a:t>Запрет</a:t>
            </a:r>
            <a:r>
              <a:rPr dirty="0" sz="1350" spc="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350">
                <a:solidFill>
                  <a:srgbClr val="48485A"/>
                </a:solidFill>
                <a:latin typeface="Cambria"/>
                <a:cs typeface="Cambria"/>
              </a:rPr>
              <a:t>повторной</a:t>
            </a:r>
            <a:r>
              <a:rPr dirty="0" sz="1350" spc="5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Cambria"/>
                <a:cs typeface="Cambria"/>
              </a:rPr>
              <a:t>регистрации</a:t>
            </a:r>
            <a:endParaRPr sz="1350">
              <a:latin typeface="Cambria"/>
              <a:cs typeface="Cambria"/>
            </a:endParaRPr>
          </a:p>
          <a:p>
            <a:pPr marL="12700" marR="469265">
              <a:lnSpc>
                <a:spcPct val="137100"/>
              </a:lnSpc>
              <a:spcBef>
                <a:spcPts val="575"/>
              </a:spcBef>
            </a:pP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в)</a:t>
            </a:r>
            <a:r>
              <a:rPr dirty="0" sz="10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повторная</a:t>
            </a:r>
            <a:r>
              <a:rPr dirty="0" sz="10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регистрация</a:t>
            </a:r>
            <a:r>
              <a:rPr dirty="0" sz="10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10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производителем</a:t>
            </a:r>
            <a:r>
              <a:rPr dirty="0" sz="10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одного</a:t>
            </a:r>
            <a:r>
              <a:rPr dirty="0" sz="10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7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0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того</a:t>
            </a:r>
            <a:r>
              <a:rPr dirty="0" sz="10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же</a:t>
            </a:r>
            <a:r>
              <a:rPr dirty="0" sz="10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0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0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10">
                <a:solidFill>
                  <a:srgbClr val="48485A"/>
                </a:solidFill>
                <a:latin typeface="Microsoft Sans Serif"/>
                <a:cs typeface="Microsoft Sans Serif"/>
              </a:rPr>
              <a:t>под</a:t>
            </a:r>
            <a:r>
              <a:rPr dirty="0" sz="10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050" spc="-20">
                <a:solidFill>
                  <a:srgbClr val="48485A"/>
                </a:solidFill>
                <a:latin typeface="Microsoft Sans Serif"/>
                <a:cs typeface="Microsoft Sans Serif"/>
              </a:rPr>
              <a:t>иным </a:t>
            </a:r>
            <a:r>
              <a:rPr dirty="0" sz="1050" spc="-1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наименованием.</a:t>
            </a:r>
            <a:endParaRPr sz="10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4015" y="520865"/>
            <a:ext cx="6416040" cy="17430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95"/>
              </a:spcBef>
            </a:pPr>
            <a:r>
              <a:rPr dirty="0" sz="3500"/>
              <a:t>Постановление</a:t>
            </a:r>
            <a:r>
              <a:rPr dirty="0" sz="3500" spc="400"/>
              <a:t> </a:t>
            </a:r>
            <a:r>
              <a:rPr dirty="0" sz="3500" spc="-10"/>
              <a:t>Правительства </a:t>
            </a:r>
            <a:r>
              <a:rPr dirty="0" sz="3500"/>
              <a:t>Российской</a:t>
            </a:r>
            <a:r>
              <a:rPr dirty="0" sz="3500" spc="305"/>
              <a:t> </a:t>
            </a:r>
            <a:r>
              <a:rPr dirty="0" sz="3500"/>
              <a:t>Федерации</a:t>
            </a:r>
            <a:r>
              <a:rPr dirty="0" sz="3500" spc="305"/>
              <a:t> </a:t>
            </a:r>
            <a:r>
              <a:rPr dirty="0" sz="3500"/>
              <a:t>от</a:t>
            </a:r>
            <a:r>
              <a:rPr dirty="0" sz="3500" spc="310"/>
              <a:t> </a:t>
            </a:r>
            <a:r>
              <a:rPr dirty="0" sz="3500" spc="380"/>
              <a:t>30</a:t>
            </a:r>
            <a:endParaRPr sz="3500"/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3500"/>
              <a:t>ноября</a:t>
            </a:r>
            <a:r>
              <a:rPr dirty="0" sz="3500" spc="305"/>
              <a:t> </a:t>
            </a:r>
            <a:r>
              <a:rPr dirty="0" sz="3500" spc="295"/>
              <a:t>2024</a:t>
            </a:r>
            <a:r>
              <a:rPr dirty="0" sz="3500" spc="300"/>
              <a:t> </a:t>
            </a:r>
            <a:r>
              <a:rPr dirty="0" sz="3500" spc="114"/>
              <a:t>г.</a:t>
            </a:r>
            <a:r>
              <a:rPr dirty="0" sz="3500" spc="245"/>
              <a:t> </a:t>
            </a:r>
            <a:r>
              <a:rPr dirty="0" sz="3500" spc="785"/>
              <a:t>N</a:t>
            </a:r>
            <a:r>
              <a:rPr dirty="0" sz="3500" spc="310"/>
              <a:t> </a:t>
            </a:r>
            <a:r>
              <a:rPr dirty="0" sz="3500" spc="50"/>
              <a:t>1684</a:t>
            </a:r>
            <a:endParaRPr sz="35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9350" y="2562225"/>
            <a:ext cx="457200" cy="4476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224015" y="3159696"/>
            <a:ext cx="2367915" cy="21532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450215">
              <a:lnSpc>
                <a:spcPct val="106800"/>
              </a:lnSpc>
              <a:spcBef>
                <a:spcPts val="90"/>
              </a:spcBef>
            </a:pP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Производственная площадка</a:t>
            </a:r>
            <a:endParaRPr sz="1700">
              <a:latin typeface="Cambria"/>
              <a:cs typeface="Cambria"/>
            </a:endParaRPr>
          </a:p>
          <a:p>
            <a:pPr marL="12700" marR="5080">
              <a:lnSpc>
                <a:spcPct val="137400"/>
              </a:lnSpc>
              <a:spcBef>
                <a:spcPts val="855"/>
              </a:spcBef>
            </a:pP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Производственная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площадка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это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место,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где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медицинское</a:t>
            </a:r>
            <a:r>
              <a:rPr dirty="0" sz="1400" spc="3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</a:t>
            </a:r>
            <a:r>
              <a:rPr dirty="0" sz="140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было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произведено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(полностью</a:t>
            </a:r>
            <a:r>
              <a:rPr dirty="0" sz="1400" spc="-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400" spc="-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частично).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77300" y="2562225"/>
            <a:ext cx="447675" cy="44767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8866758" y="3159696"/>
            <a:ext cx="2161540" cy="5791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90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Определение</a:t>
            </a:r>
            <a:r>
              <a:rPr dirty="0" sz="1700" spc="3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страны происхождения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866758" y="4101973"/>
            <a:ext cx="2306320" cy="237172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137300"/>
              </a:lnSpc>
              <a:spcBef>
                <a:spcPts val="114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Эти</a:t>
            </a:r>
            <a:r>
              <a:rPr dirty="0" sz="1400" spc="-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изменения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закрепляют</a:t>
            </a:r>
            <a:r>
              <a:rPr dirty="0" sz="140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сложившуюся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практику</a:t>
            </a:r>
            <a:r>
              <a:rPr dirty="0" sz="1400" spc="3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определения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страны</a:t>
            </a:r>
            <a:r>
              <a:rPr dirty="0" sz="14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происхождения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по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локализации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производственной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площадки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15725" y="2552700"/>
            <a:ext cx="447675" cy="466725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1509756" y="3173031"/>
            <a:ext cx="2381250" cy="44881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Содержание</a:t>
            </a:r>
            <a:r>
              <a:rPr dirty="0" sz="1700" spc="2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25">
                <a:solidFill>
                  <a:srgbClr val="48485A"/>
                </a:solidFill>
                <a:latin typeface="Cambria"/>
                <a:cs typeface="Cambria"/>
              </a:rPr>
              <a:t>РУ</a:t>
            </a:r>
            <a:endParaRPr sz="1700">
              <a:latin typeface="Cambria"/>
              <a:cs typeface="Cambria"/>
            </a:endParaRPr>
          </a:p>
          <a:p>
            <a:pPr marL="12700" marR="5080">
              <a:lnSpc>
                <a:spcPct val="136900"/>
              </a:lnSpc>
              <a:spcBef>
                <a:spcPts val="805"/>
              </a:spcBef>
            </a:pPr>
            <a:r>
              <a:rPr dirty="0" sz="1400" spc="-35">
                <a:solidFill>
                  <a:srgbClr val="48485A"/>
                </a:solidFill>
                <a:latin typeface="Microsoft Sans Serif"/>
                <a:cs typeface="Microsoft Sans Serif"/>
              </a:rPr>
              <a:t>РУ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-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медицинские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прошедшие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процедуру</a:t>
            </a:r>
            <a:r>
              <a:rPr dirty="0" sz="1400" spc="500">
                <a:solidFill>
                  <a:srgbClr val="48485A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1400" spc="-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внесения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изменений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регистрационное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досье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марта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2025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г.,</a:t>
            </a:r>
            <a:r>
              <a:rPr dirty="0" sz="140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будут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содержать</a:t>
            </a:r>
            <a:endParaRPr sz="1400">
              <a:latin typeface="Microsoft Sans Serif"/>
              <a:cs typeface="Microsoft Sans Serif"/>
            </a:endParaRPr>
          </a:p>
          <a:p>
            <a:pPr marL="12700" marR="128270">
              <a:lnSpc>
                <a:spcPct val="137400"/>
              </a:lnSpc>
              <a:spcBef>
                <a:spcPts val="20"/>
              </a:spcBef>
            </a:pP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информацию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таких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производственных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площадках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(также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30">
                <a:solidFill>
                  <a:srgbClr val="48485A"/>
                </a:solidFill>
                <a:latin typeface="Microsoft Sans Serif"/>
                <a:cs typeface="Microsoft Sans Serif"/>
              </a:rPr>
              <a:t>РУ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лекарственные препараты).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65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/>
              <a:t>ВАЖНО</a:t>
            </a:r>
            <a:r>
              <a:rPr dirty="0" sz="4400" spc="395"/>
              <a:t> </a:t>
            </a:r>
            <a:r>
              <a:rPr dirty="0" sz="4400"/>
              <a:t>при</a:t>
            </a:r>
            <a:r>
              <a:rPr dirty="0" sz="4400" spc="370"/>
              <a:t> </a:t>
            </a:r>
            <a:r>
              <a:rPr dirty="0" sz="4400"/>
              <a:t>применении</a:t>
            </a:r>
            <a:r>
              <a:rPr dirty="0" sz="4400" spc="400"/>
              <a:t> </a:t>
            </a:r>
            <a:r>
              <a:rPr dirty="0" sz="4400"/>
              <a:t>национального</a:t>
            </a:r>
            <a:r>
              <a:rPr dirty="0" sz="4400" spc="420"/>
              <a:t> </a:t>
            </a:r>
            <a:r>
              <a:rPr dirty="0" sz="4400" spc="-10"/>
              <a:t>режима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781684" y="3323907"/>
            <a:ext cx="5960745" cy="33381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>
                <a:solidFill>
                  <a:srgbClr val="403BCF"/>
                </a:solidFill>
                <a:latin typeface="Cambria"/>
                <a:cs typeface="Cambria"/>
              </a:rPr>
              <a:t>Информация</a:t>
            </a:r>
            <a:r>
              <a:rPr dirty="0" sz="2150" spc="28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403BCF"/>
                </a:solidFill>
                <a:latin typeface="Cambria"/>
                <a:cs typeface="Cambria"/>
              </a:rPr>
              <a:t>в</a:t>
            </a:r>
            <a:r>
              <a:rPr dirty="0" sz="2150" spc="30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2150" spc="-10">
                <a:solidFill>
                  <a:srgbClr val="403BCF"/>
                </a:solidFill>
                <a:latin typeface="Cambria"/>
                <a:cs typeface="Cambria"/>
              </a:rPr>
              <a:t>реестре</a:t>
            </a:r>
            <a:endParaRPr sz="2150">
              <a:latin typeface="Cambria"/>
              <a:cs typeface="Cambria"/>
            </a:endParaRPr>
          </a:p>
          <a:p>
            <a:pPr marL="12700" marR="146050">
              <a:lnSpc>
                <a:spcPct val="141700"/>
              </a:lnSpc>
              <a:spcBef>
                <a:spcPts val="1675"/>
              </a:spcBef>
            </a:pP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Реестровая</a:t>
            </a:r>
            <a:r>
              <a:rPr dirty="0" sz="17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запись</a:t>
            </a:r>
            <a:r>
              <a:rPr dirty="0" sz="17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реестре</a:t>
            </a: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 </a:t>
            </a:r>
            <a:r>
              <a:rPr dirty="0" sz="1700" spc="105">
                <a:solidFill>
                  <a:srgbClr val="48485A"/>
                </a:solidFill>
                <a:latin typeface="Microsoft Sans Serif"/>
                <a:cs typeface="Microsoft Sans Serif"/>
              </a:rPr>
              <a:t>промышленной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5">
                <a:solidFill>
                  <a:srgbClr val="48485A"/>
                </a:solidFill>
                <a:latin typeface="Microsoft Sans Serif"/>
                <a:cs typeface="Microsoft Sans Serif"/>
              </a:rPr>
              <a:t>продукции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содержит</a:t>
            </a:r>
            <a:r>
              <a:rPr dirty="0" sz="17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информацию</a:t>
            </a:r>
            <a:r>
              <a:rPr dirty="0" sz="17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35">
                <a:solidFill>
                  <a:srgbClr val="48485A"/>
                </a:solidFill>
                <a:latin typeface="Microsoft Sans Serif"/>
                <a:cs typeface="Microsoft Sans Serif"/>
              </a:rPr>
              <a:t>о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00">
                <a:solidFill>
                  <a:srgbClr val="48485A"/>
                </a:solidFill>
                <a:latin typeface="Microsoft Sans Serif"/>
                <a:cs typeface="Microsoft Sans Serif"/>
              </a:rPr>
              <a:t>промышленного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товара.</a:t>
            </a:r>
            <a:endParaRPr sz="1700">
              <a:latin typeface="Microsoft Sans Serif"/>
              <a:cs typeface="Microsoft Sans Serif"/>
            </a:endParaRPr>
          </a:p>
          <a:p>
            <a:pPr marL="12700" marR="648335">
              <a:lnSpc>
                <a:spcPct val="143500"/>
              </a:lnSpc>
              <a:spcBef>
                <a:spcPts val="1485"/>
              </a:spcBef>
            </a:pP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Это</a:t>
            </a:r>
            <a:r>
              <a:rPr dirty="0" sz="17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следует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7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п.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31,</a:t>
            </a:r>
            <a:r>
              <a:rPr dirty="0" sz="17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45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Правил</a:t>
            </a:r>
            <a:r>
              <a:rPr dirty="0" sz="17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формирования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ведения</a:t>
            </a:r>
            <a:r>
              <a:rPr dirty="0" sz="17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реестра</a:t>
            </a:r>
            <a:r>
              <a:rPr dirty="0" sz="17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7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5">
                <a:solidFill>
                  <a:srgbClr val="48485A"/>
                </a:solidFill>
                <a:latin typeface="Microsoft Sans Serif"/>
                <a:cs typeface="Microsoft Sans Serif"/>
              </a:rPr>
              <a:t>промышленной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продукции,</a:t>
            </a:r>
            <a:r>
              <a:rPr dirty="0" sz="17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утв.</a:t>
            </a:r>
            <a:r>
              <a:rPr dirty="0" sz="17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постановлением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 Правительства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9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7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3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17.07.2015</a:t>
            </a:r>
            <a:r>
              <a:rPr dirty="0" sz="17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7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25">
                <a:solidFill>
                  <a:srgbClr val="48485A"/>
                </a:solidFill>
                <a:latin typeface="Microsoft Sans Serif"/>
                <a:cs typeface="Microsoft Sans Serif"/>
              </a:rPr>
              <a:t>719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91806" y="3323907"/>
            <a:ext cx="6207125" cy="31496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>
                <a:solidFill>
                  <a:srgbClr val="403BCF"/>
                </a:solidFill>
                <a:latin typeface="Cambria"/>
                <a:cs typeface="Cambria"/>
              </a:rPr>
              <a:t>Риски</a:t>
            </a:r>
            <a:r>
              <a:rPr dirty="0" sz="2150" spc="27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403BCF"/>
                </a:solidFill>
                <a:latin typeface="Cambria"/>
                <a:cs typeface="Cambria"/>
              </a:rPr>
              <a:t>при</a:t>
            </a:r>
            <a:r>
              <a:rPr dirty="0" sz="2150" spc="28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2150">
                <a:solidFill>
                  <a:srgbClr val="403BCF"/>
                </a:solidFill>
                <a:latin typeface="Cambria"/>
                <a:cs typeface="Cambria"/>
              </a:rPr>
              <a:t>расхождении</a:t>
            </a:r>
            <a:r>
              <a:rPr dirty="0" sz="2150" spc="31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2150" spc="-10">
                <a:solidFill>
                  <a:srgbClr val="403BCF"/>
                </a:solidFill>
                <a:latin typeface="Cambria"/>
                <a:cs typeface="Cambria"/>
              </a:rPr>
              <a:t>информации</a:t>
            </a:r>
            <a:endParaRPr sz="2150">
              <a:latin typeface="Cambria"/>
              <a:cs typeface="Cambria"/>
            </a:endParaRPr>
          </a:p>
          <a:p>
            <a:pPr marL="12700" marR="285750">
              <a:lnSpc>
                <a:spcPct val="141700"/>
              </a:lnSpc>
              <a:spcBef>
                <a:spcPts val="1675"/>
              </a:spcBef>
            </a:pP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Поскольку</a:t>
            </a:r>
            <a:r>
              <a:rPr dirty="0" sz="17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</a:t>
            </a:r>
            <a:r>
              <a:rPr dirty="0" sz="17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7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</a:t>
            </a:r>
            <a:r>
              <a:rPr dirty="0" sz="17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стране 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dirty="0" sz="17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включаются</a:t>
            </a:r>
            <a:r>
              <a:rPr dirty="0" sz="17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700" spc="-100">
                <a:solidFill>
                  <a:srgbClr val="48485A"/>
                </a:solidFill>
                <a:latin typeface="Microsoft Sans Serif"/>
                <a:cs typeface="Microsoft Sans Serif"/>
              </a:rPr>
              <a:t>РУ,</a:t>
            </a:r>
            <a:r>
              <a:rPr dirty="0" sz="17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любые</a:t>
            </a:r>
            <a:r>
              <a:rPr dirty="0" sz="17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расхождения</a:t>
            </a:r>
            <a:r>
              <a:rPr dirty="0" sz="1700" spc="30">
                <a:solidFill>
                  <a:srgbClr val="48485A"/>
                </a:solidFill>
                <a:latin typeface="Microsoft Sans Serif"/>
                <a:cs typeface="Microsoft Sans Serif"/>
              </a:rPr>
              <a:t> в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заявке</a:t>
            </a:r>
            <a:r>
              <a:rPr dirty="0" sz="17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могут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вызвать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у</a:t>
            </a: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заказчика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сомнения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3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endParaRPr sz="1700">
              <a:latin typeface="Microsoft Sans Serif"/>
              <a:cs typeface="Microsoft Sans Serif"/>
            </a:endParaRPr>
          </a:p>
          <a:p>
            <a:pPr marL="12700" marR="5080">
              <a:lnSpc>
                <a:spcPct val="142300"/>
              </a:lnSpc>
              <a:spcBef>
                <a:spcPts val="25"/>
              </a:spcBef>
            </a:pPr>
            <a:r>
              <a:rPr dirty="0" sz="1700" spc="65">
                <a:solidFill>
                  <a:srgbClr val="48485A"/>
                </a:solidFill>
                <a:latin typeface="Microsoft Sans Serif"/>
                <a:cs typeface="Microsoft Sans Serif"/>
              </a:rPr>
              <a:t>достоверности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информации</a:t>
            </a:r>
            <a:r>
              <a:rPr dirty="0" sz="17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4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привести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7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110">
                <a:solidFill>
                  <a:srgbClr val="48485A"/>
                </a:solidFill>
                <a:latin typeface="Microsoft Sans Serif"/>
                <a:cs typeface="Microsoft Sans Serif"/>
              </a:rPr>
              <a:t>признанию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товара</a:t>
            </a:r>
            <a:r>
              <a:rPr dirty="0" sz="17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иностранным,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особенно</a:t>
            </a:r>
            <a:r>
              <a:rPr dirty="0" sz="17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0">
                <a:solidFill>
                  <a:srgbClr val="48485A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производитель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</a:t>
            </a:r>
            <a:r>
              <a:rPr dirty="0" sz="17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7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95">
                <a:solidFill>
                  <a:srgbClr val="48485A"/>
                </a:solidFill>
                <a:latin typeface="Microsoft Sans Serif"/>
                <a:cs typeface="Microsoft Sans Serif"/>
              </a:rPr>
              <a:t>одной</a:t>
            </a: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стране,</a:t>
            </a:r>
            <a:r>
              <a:rPr dirty="0" sz="1700" spc="-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7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изделие</a:t>
            </a:r>
            <a:r>
              <a:rPr dirty="0" sz="17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Microsoft Sans Serif"/>
                <a:cs typeface="Microsoft Sans Serif"/>
              </a:rPr>
              <a:t>выпускается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7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другой.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84" y="713401"/>
            <a:ext cx="11856085" cy="1513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dirty="0" sz="3050"/>
              <a:t>Решение</a:t>
            </a:r>
            <a:r>
              <a:rPr dirty="0" sz="3050" spc="375"/>
              <a:t> </a:t>
            </a:r>
            <a:r>
              <a:rPr dirty="0" sz="3050"/>
              <a:t>Управления</a:t>
            </a:r>
            <a:r>
              <a:rPr dirty="0" sz="3050" spc="395"/>
              <a:t> </a:t>
            </a:r>
            <a:r>
              <a:rPr dirty="0" sz="3050"/>
              <a:t>Федеральной</a:t>
            </a:r>
            <a:r>
              <a:rPr dirty="0" sz="3050" spc="340"/>
              <a:t> </a:t>
            </a:r>
            <a:r>
              <a:rPr dirty="0" sz="3050"/>
              <a:t>антимонопольной</a:t>
            </a:r>
            <a:r>
              <a:rPr dirty="0" sz="3050" spc="335"/>
              <a:t> </a:t>
            </a:r>
            <a:r>
              <a:rPr dirty="0" sz="3050"/>
              <a:t>службы</a:t>
            </a:r>
            <a:r>
              <a:rPr dirty="0" sz="3050" spc="395"/>
              <a:t> </a:t>
            </a:r>
            <a:r>
              <a:rPr dirty="0" sz="3050" spc="30"/>
              <a:t>по </a:t>
            </a:r>
            <a:r>
              <a:rPr dirty="0" sz="3050"/>
              <a:t>Московской</a:t>
            </a:r>
            <a:r>
              <a:rPr dirty="0" sz="3050" spc="240"/>
              <a:t> </a:t>
            </a:r>
            <a:r>
              <a:rPr dirty="0" sz="3050"/>
              <a:t>области</a:t>
            </a:r>
            <a:r>
              <a:rPr dirty="0" sz="3050" spc="250"/>
              <a:t> </a:t>
            </a:r>
            <a:r>
              <a:rPr dirty="0" sz="3050"/>
              <a:t>от</a:t>
            </a:r>
            <a:r>
              <a:rPr dirty="0" sz="3050" spc="285"/>
              <a:t> </a:t>
            </a:r>
            <a:r>
              <a:rPr dirty="0" sz="3050"/>
              <a:t>13</a:t>
            </a:r>
            <a:r>
              <a:rPr dirty="0" sz="3050" spc="215"/>
              <a:t> </a:t>
            </a:r>
            <a:r>
              <a:rPr dirty="0" sz="3050"/>
              <a:t>февраля</a:t>
            </a:r>
            <a:r>
              <a:rPr dirty="0" sz="3050" spc="210"/>
              <a:t> </a:t>
            </a:r>
            <a:r>
              <a:rPr dirty="0" sz="3050" spc="270"/>
              <a:t>2024</a:t>
            </a:r>
            <a:r>
              <a:rPr dirty="0" sz="3050" spc="215"/>
              <a:t> </a:t>
            </a:r>
            <a:r>
              <a:rPr dirty="0" sz="3050" spc="95"/>
              <a:t>г.</a:t>
            </a:r>
            <a:r>
              <a:rPr dirty="0" sz="3050" spc="254"/>
              <a:t> </a:t>
            </a:r>
            <a:r>
              <a:rPr dirty="0" sz="3050" spc="680"/>
              <a:t>N</a:t>
            </a:r>
            <a:r>
              <a:rPr dirty="0" sz="3050" spc="254"/>
              <a:t> </a:t>
            </a:r>
            <a:r>
              <a:rPr dirty="0" sz="3050" spc="204"/>
              <a:t>050/06/105- </a:t>
            </a:r>
            <a:r>
              <a:rPr dirty="0" sz="3050" spc="120"/>
              <a:t>4170/2024</a:t>
            </a:r>
            <a:endParaRPr sz="3050"/>
          </a:p>
        </p:txBody>
      </p:sp>
      <p:grpSp>
        <p:nvGrpSpPr>
          <p:cNvPr id="3" name="object 3" descr=""/>
          <p:cNvGrpSpPr/>
          <p:nvPr/>
        </p:nvGrpSpPr>
        <p:grpSpPr>
          <a:xfrm>
            <a:off x="6686550" y="2581275"/>
            <a:ext cx="809625" cy="4876800"/>
            <a:chOff x="6686550" y="2581275"/>
            <a:chExt cx="809625" cy="4876800"/>
          </a:xfrm>
        </p:grpSpPr>
        <p:sp>
          <p:nvSpPr>
            <p:cNvPr id="4" name="object 4" descr=""/>
            <p:cNvSpPr/>
            <p:nvPr/>
          </p:nvSpPr>
          <p:spPr>
            <a:xfrm>
              <a:off x="6686550" y="2581274"/>
              <a:ext cx="638175" cy="4876800"/>
            </a:xfrm>
            <a:custGeom>
              <a:avLst/>
              <a:gdLst/>
              <a:ahLst/>
              <a:cxnLst/>
              <a:rect l="l" t="t" r="r" b="b"/>
              <a:pathLst>
                <a:path w="638175" h="4876800">
                  <a:moveTo>
                    <a:pt x="476250" y="347218"/>
                  </a:moveTo>
                  <a:lnTo>
                    <a:pt x="471932" y="342900"/>
                  </a:lnTo>
                  <a:lnTo>
                    <a:pt x="4318" y="342900"/>
                  </a:lnTo>
                  <a:lnTo>
                    <a:pt x="0" y="347218"/>
                  </a:lnTo>
                  <a:lnTo>
                    <a:pt x="0" y="352425"/>
                  </a:lnTo>
                  <a:lnTo>
                    <a:pt x="0" y="357632"/>
                  </a:lnTo>
                  <a:lnTo>
                    <a:pt x="4318" y="361950"/>
                  </a:lnTo>
                  <a:lnTo>
                    <a:pt x="471932" y="361950"/>
                  </a:lnTo>
                  <a:lnTo>
                    <a:pt x="476250" y="357632"/>
                  </a:lnTo>
                  <a:lnTo>
                    <a:pt x="476250" y="347218"/>
                  </a:lnTo>
                  <a:close/>
                </a:path>
                <a:path w="638175" h="4876800">
                  <a:moveTo>
                    <a:pt x="638175" y="4318"/>
                  </a:moveTo>
                  <a:lnTo>
                    <a:pt x="633857" y="0"/>
                  </a:lnTo>
                  <a:lnTo>
                    <a:pt x="623443" y="0"/>
                  </a:lnTo>
                  <a:lnTo>
                    <a:pt x="619125" y="4318"/>
                  </a:lnTo>
                  <a:lnTo>
                    <a:pt x="619125" y="9525"/>
                  </a:lnTo>
                  <a:lnTo>
                    <a:pt x="619125" y="4872533"/>
                  </a:lnTo>
                  <a:lnTo>
                    <a:pt x="623443" y="4876800"/>
                  </a:lnTo>
                  <a:lnTo>
                    <a:pt x="633857" y="4876800"/>
                  </a:lnTo>
                  <a:lnTo>
                    <a:pt x="638175" y="4872533"/>
                  </a:lnTo>
                  <a:lnTo>
                    <a:pt x="638175" y="4318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134225" y="2752725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337820" y="0"/>
                  </a:moveTo>
                  <a:lnTo>
                    <a:pt x="24129" y="0"/>
                  </a:lnTo>
                  <a:lnTo>
                    <a:pt x="14733" y="1895"/>
                  </a:lnTo>
                  <a:lnTo>
                    <a:pt x="7064" y="7064"/>
                  </a:lnTo>
                  <a:lnTo>
                    <a:pt x="1895" y="14733"/>
                  </a:lnTo>
                  <a:lnTo>
                    <a:pt x="0" y="24129"/>
                  </a:lnTo>
                  <a:lnTo>
                    <a:pt x="0" y="337820"/>
                  </a:lnTo>
                  <a:lnTo>
                    <a:pt x="1895" y="347216"/>
                  </a:lnTo>
                  <a:lnTo>
                    <a:pt x="7064" y="354885"/>
                  </a:lnTo>
                  <a:lnTo>
                    <a:pt x="14733" y="360054"/>
                  </a:lnTo>
                  <a:lnTo>
                    <a:pt x="24129" y="361950"/>
                  </a:lnTo>
                  <a:lnTo>
                    <a:pt x="337820" y="361950"/>
                  </a:lnTo>
                  <a:lnTo>
                    <a:pt x="347216" y="360054"/>
                  </a:lnTo>
                  <a:lnTo>
                    <a:pt x="354885" y="354885"/>
                  </a:lnTo>
                  <a:lnTo>
                    <a:pt x="360054" y="347216"/>
                  </a:lnTo>
                  <a:lnTo>
                    <a:pt x="361950" y="337820"/>
                  </a:lnTo>
                  <a:lnTo>
                    <a:pt x="361950" y="24129"/>
                  </a:lnTo>
                  <a:lnTo>
                    <a:pt x="360054" y="14733"/>
                  </a:lnTo>
                  <a:lnTo>
                    <a:pt x="354885" y="7064"/>
                  </a:lnTo>
                  <a:lnTo>
                    <a:pt x="347216" y="1895"/>
                  </a:lnTo>
                  <a:lnTo>
                    <a:pt x="337820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254875" y="2718752"/>
            <a:ext cx="13208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135">
                <a:solidFill>
                  <a:srgbClr val="48485A"/>
                </a:solidFill>
                <a:latin typeface="Cambria"/>
                <a:cs typeface="Cambria"/>
              </a:rPr>
              <a:t>1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9472" y="2716466"/>
            <a:ext cx="5694680" cy="13652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47345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Обстоятельства</a:t>
            </a:r>
            <a:r>
              <a:rPr dirty="0" sz="155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жалобы</a:t>
            </a:r>
            <a:endParaRPr sz="1550">
              <a:latin typeface="Cambria"/>
              <a:cs typeface="Cambria"/>
            </a:endParaRPr>
          </a:p>
          <a:p>
            <a:pPr algn="r" marL="50165" marR="5080" indent="-38100">
              <a:lnSpc>
                <a:spcPct val="133500"/>
              </a:lnSpc>
              <a:spcBef>
                <a:spcPts val="64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мнению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заявителя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жалобы,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комиссия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заказчика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незаконно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признала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заявку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победителя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соответствующей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извещению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закупке,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поскольку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заявке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содержится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противоречивая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информация: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30">
                <a:solidFill>
                  <a:srgbClr val="48485A"/>
                </a:solidFill>
                <a:latin typeface="Microsoft Sans Serif"/>
                <a:cs typeface="Microsoft Sans Serif"/>
              </a:rPr>
              <a:t>РУ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указан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один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производитель,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реестре</a:t>
            </a:r>
            <a:r>
              <a:rPr dirty="0" sz="125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промышленной</a:t>
            </a:r>
            <a:r>
              <a:rPr dirty="0" sz="1250" spc="-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продукции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другой.</a:t>
            </a:r>
            <a:endParaRPr sz="1250">
              <a:latin typeface="Microsoft Sans Serif"/>
              <a:cs typeface="Microsoft Sans Serif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134225" y="3552825"/>
            <a:ext cx="809625" cy="352425"/>
            <a:chOff x="7134225" y="3552825"/>
            <a:chExt cx="809625" cy="352425"/>
          </a:xfrm>
        </p:grpSpPr>
        <p:sp>
          <p:nvSpPr>
            <p:cNvPr id="9" name="object 9" descr=""/>
            <p:cNvSpPr/>
            <p:nvPr/>
          </p:nvSpPr>
          <p:spPr>
            <a:xfrm>
              <a:off x="7467600" y="3714750"/>
              <a:ext cx="476250" cy="28575"/>
            </a:xfrm>
            <a:custGeom>
              <a:avLst/>
              <a:gdLst/>
              <a:ahLst/>
              <a:cxnLst/>
              <a:rect l="l" t="t" r="r" b="b"/>
              <a:pathLst>
                <a:path w="476250" h="28575">
                  <a:moveTo>
                    <a:pt x="469900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224"/>
                  </a:lnTo>
                  <a:lnTo>
                    <a:pt x="0" y="22225"/>
                  </a:lnTo>
                  <a:lnTo>
                    <a:pt x="6350" y="28575"/>
                  </a:lnTo>
                  <a:lnTo>
                    <a:pt x="469900" y="28575"/>
                  </a:lnTo>
                  <a:lnTo>
                    <a:pt x="476250" y="22225"/>
                  </a:lnTo>
                  <a:lnTo>
                    <a:pt x="476250" y="6350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134225" y="3552825"/>
              <a:ext cx="361950" cy="352425"/>
            </a:xfrm>
            <a:custGeom>
              <a:avLst/>
              <a:gdLst/>
              <a:ahLst/>
              <a:cxnLst/>
              <a:rect l="l" t="t" r="r" b="b"/>
              <a:pathLst>
                <a:path w="361950" h="352425">
                  <a:moveTo>
                    <a:pt x="338454" y="0"/>
                  </a:moveTo>
                  <a:lnTo>
                    <a:pt x="23495" y="0"/>
                  </a:lnTo>
                  <a:lnTo>
                    <a:pt x="14358" y="1849"/>
                  </a:lnTo>
                  <a:lnTo>
                    <a:pt x="6889" y="6889"/>
                  </a:lnTo>
                  <a:lnTo>
                    <a:pt x="1849" y="14358"/>
                  </a:lnTo>
                  <a:lnTo>
                    <a:pt x="0" y="23495"/>
                  </a:lnTo>
                  <a:lnTo>
                    <a:pt x="0" y="328929"/>
                  </a:lnTo>
                  <a:lnTo>
                    <a:pt x="1849" y="338066"/>
                  </a:lnTo>
                  <a:lnTo>
                    <a:pt x="6889" y="345535"/>
                  </a:lnTo>
                  <a:lnTo>
                    <a:pt x="14358" y="350575"/>
                  </a:lnTo>
                  <a:lnTo>
                    <a:pt x="23495" y="352425"/>
                  </a:lnTo>
                  <a:lnTo>
                    <a:pt x="338454" y="352425"/>
                  </a:lnTo>
                  <a:lnTo>
                    <a:pt x="347591" y="350575"/>
                  </a:lnTo>
                  <a:lnTo>
                    <a:pt x="355060" y="345535"/>
                  </a:lnTo>
                  <a:lnTo>
                    <a:pt x="360100" y="338066"/>
                  </a:lnTo>
                  <a:lnTo>
                    <a:pt x="361950" y="328929"/>
                  </a:lnTo>
                  <a:lnTo>
                    <a:pt x="361950" y="23495"/>
                  </a:lnTo>
                  <a:lnTo>
                    <a:pt x="360100" y="14358"/>
                  </a:lnTo>
                  <a:lnTo>
                    <a:pt x="355060" y="6889"/>
                  </a:lnTo>
                  <a:lnTo>
                    <a:pt x="347591" y="1849"/>
                  </a:lnTo>
                  <a:lnTo>
                    <a:pt x="338454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234808" y="3513391"/>
            <a:ext cx="17272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70">
                <a:solidFill>
                  <a:srgbClr val="48485A"/>
                </a:solidFill>
                <a:latin typeface="Cambria"/>
                <a:cs typeface="Cambria"/>
              </a:rPr>
              <a:t>2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101710" y="3511930"/>
            <a:ext cx="5654675" cy="29864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Документы</a:t>
            </a:r>
            <a:r>
              <a:rPr dirty="0" sz="1550" spc="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в</a:t>
            </a:r>
            <a:r>
              <a:rPr dirty="0" sz="1550" spc="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заявке</a:t>
            </a:r>
            <a:r>
              <a:rPr dirty="0" sz="1550" spc="10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победителя</a:t>
            </a:r>
            <a:endParaRPr sz="1550">
              <a:latin typeface="Cambria"/>
              <a:cs typeface="Cambria"/>
            </a:endParaRPr>
          </a:p>
          <a:p>
            <a:pPr marL="12700" marR="123189">
              <a:lnSpc>
                <a:spcPct val="133200"/>
              </a:lnSpc>
              <a:spcBef>
                <a:spcPts val="645"/>
              </a:spcBef>
            </a:pP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составе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заявки участника</a:t>
            </a:r>
            <a:r>
              <a:rPr dirty="0" sz="125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250" spc="-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идентификационным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номером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"115676057"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представлена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выписка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евразийского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реестра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промышленных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товаров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государств-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членов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Евразийского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экономического</a:t>
            </a:r>
            <a:r>
              <a:rPr dirty="0" sz="12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союза,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номер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реестровой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записи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000025134.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заявки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победителя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была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приложена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выписка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реестра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промышленной продукции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95">
                <a:solidFill>
                  <a:srgbClr val="48485A"/>
                </a:solidFill>
                <a:latin typeface="Microsoft Sans Serif"/>
                <a:cs typeface="Microsoft Sans Serif"/>
              </a:rPr>
              <a:t>ЕАЭС,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производителем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"Каз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Мед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Пром"</a:t>
            </a: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Кроме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того,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составе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заявки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Победителя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представлено</a:t>
            </a:r>
            <a:endParaRPr sz="1250">
              <a:latin typeface="Microsoft Sans Serif"/>
              <a:cs typeface="Microsoft Sans Serif"/>
            </a:endParaRPr>
          </a:p>
          <a:p>
            <a:pPr marL="12700" marR="5080">
              <a:lnSpc>
                <a:spcPct val="132700"/>
              </a:lnSpc>
              <a:spcBef>
                <a:spcPts val="35"/>
              </a:spcBef>
            </a:pP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регистрационное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удостоверение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02.06.2023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N </a:t>
            </a:r>
            <a:r>
              <a:rPr dirty="0" sz="1250" spc="-35">
                <a:solidFill>
                  <a:srgbClr val="48485A"/>
                </a:solidFill>
                <a:latin typeface="Microsoft Sans Serif"/>
                <a:cs typeface="Microsoft Sans Serif"/>
              </a:rPr>
              <a:t>РЗН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2023/20327,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которому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место</a:t>
            </a:r>
            <a:r>
              <a:rPr dirty="0" sz="125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dirty="0" sz="12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ТОО</a:t>
            </a:r>
            <a:r>
              <a:rPr dirty="0" sz="125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"Каз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Мед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Пром",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производитель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ООО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30">
                <a:solidFill>
                  <a:srgbClr val="48485A"/>
                </a:solidFill>
                <a:latin typeface="Microsoft Sans Serif"/>
                <a:cs typeface="Microsoft Sans Serif"/>
              </a:rPr>
              <a:t>"РС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Медикал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Групп".</a:t>
            </a:r>
            <a:endParaRPr sz="1250">
              <a:latin typeface="Microsoft Sans Serif"/>
              <a:cs typeface="Microsoft Sans Serif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686550" y="5276850"/>
            <a:ext cx="809625" cy="361950"/>
            <a:chOff x="6686550" y="5276850"/>
            <a:chExt cx="809625" cy="361950"/>
          </a:xfrm>
        </p:grpSpPr>
        <p:sp>
          <p:nvSpPr>
            <p:cNvPr id="14" name="object 14" descr=""/>
            <p:cNvSpPr/>
            <p:nvPr/>
          </p:nvSpPr>
          <p:spPr>
            <a:xfrm>
              <a:off x="6686550" y="5448300"/>
              <a:ext cx="476250" cy="19050"/>
            </a:xfrm>
            <a:custGeom>
              <a:avLst/>
              <a:gdLst/>
              <a:ahLst/>
              <a:cxnLst/>
              <a:rect l="l" t="t" r="r" b="b"/>
              <a:pathLst>
                <a:path w="476250" h="19050">
                  <a:moveTo>
                    <a:pt x="471931" y="0"/>
                  </a:moveTo>
                  <a:lnTo>
                    <a:pt x="4318" y="0"/>
                  </a:lnTo>
                  <a:lnTo>
                    <a:pt x="0" y="4318"/>
                  </a:lnTo>
                  <a:lnTo>
                    <a:pt x="0" y="9525"/>
                  </a:lnTo>
                  <a:lnTo>
                    <a:pt x="0" y="14731"/>
                  </a:lnTo>
                  <a:lnTo>
                    <a:pt x="4318" y="19050"/>
                  </a:lnTo>
                  <a:lnTo>
                    <a:pt x="471931" y="19050"/>
                  </a:lnTo>
                  <a:lnTo>
                    <a:pt x="476250" y="14731"/>
                  </a:lnTo>
                  <a:lnTo>
                    <a:pt x="476250" y="4318"/>
                  </a:lnTo>
                  <a:lnTo>
                    <a:pt x="471931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34225" y="5276850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337820" y="0"/>
                  </a:moveTo>
                  <a:lnTo>
                    <a:pt x="24129" y="0"/>
                  </a:lnTo>
                  <a:lnTo>
                    <a:pt x="14733" y="1895"/>
                  </a:lnTo>
                  <a:lnTo>
                    <a:pt x="7064" y="7064"/>
                  </a:lnTo>
                  <a:lnTo>
                    <a:pt x="1895" y="14733"/>
                  </a:lnTo>
                  <a:lnTo>
                    <a:pt x="0" y="24130"/>
                  </a:lnTo>
                  <a:lnTo>
                    <a:pt x="0" y="337819"/>
                  </a:lnTo>
                  <a:lnTo>
                    <a:pt x="1895" y="347216"/>
                  </a:lnTo>
                  <a:lnTo>
                    <a:pt x="7064" y="354885"/>
                  </a:lnTo>
                  <a:lnTo>
                    <a:pt x="14733" y="360054"/>
                  </a:lnTo>
                  <a:lnTo>
                    <a:pt x="24129" y="361950"/>
                  </a:lnTo>
                  <a:lnTo>
                    <a:pt x="337820" y="361950"/>
                  </a:lnTo>
                  <a:lnTo>
                    <a:pt x="347216" y="360054"/>
                  </a:lnTo>
                  <a:lnTo>
                    <a:pt x="354885" y="354885"/>
                  </a:lnTo>
                  <a:lnTo>
                    <a:pt x="360054" y="347216"/>
                  </a:lnTo>
                  <a:lnTo>
                    <a:pt x="361950" y="337819"/>
                  </a:lnTo>
                  <a:lnTo>
                    <a:pt x="361950" y="24130"/>
                  </a:lnTo>
                  <a:lnTo>
                    <a:pt x="360054" y="14733"/>
                  </a:lnTo>
                  <a:lnTo>
                    <a:pt x="354885" y="7064"/>
                  </a:lnTo>
                  <a:lnTo>
                    <a:pt x="347216" y="1895"/>
                  </a:lnTo>
                  <a:lnTo>
                    <a:pt x="337820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234808" y="5243131"/>
            <a:ext cx="17272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70">
                <a:solidFill>
                  <a:srgbClr val="48485A"/>
                </a:solidFill>
                <a:latin typeface="Cambria"/>
                <a:cs typeface="Cambria"/>
              </a:rPr>
              <a:t>3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94410" y="5240972"/>
            <a:ext cx="5554980" cy="11074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13335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Решение</a:t>
            </a:r>
            <a:r>
              <a:rPr dirty="0" sz="1550" spc="3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20">
                <a:solidFill>
                  <a:srgbClr val="48485A"/>
                </a:solidFill>
                <a:latin typeface="Cambria"/>
                <a:cs typeface="Cambria"/>
              </a:rPr>
              <a:t>УФАС</a:t>
            </a:r>
            <a:endParaRPr sz="1550">
              <a:latin typeface="Cambria"/>
              <a:cs typeface="Cambria"/>
            </a:endParaRPr>
          </a:p>
          <a:p>
            <a:pPr algn="r" marL="12700" marR="5080" indent="196850">
              <a:lnSpc>
                <a:spcPct val="132700"/>
              </a:lnSpc>
              <a:spcBef>
                <a:spcPts val="660"/>
              </a:spcBef>
            </a:pP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Антимонопольный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орган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признал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жалобу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необоснованной,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т.к.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РУ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указан</a:t>
            </a:r>
            <a:r>
              <a:rPr dirty="0" sz="125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адрес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который</a:t>
            </a:r>
            <a:r>
              <a:rPr dirty="0" sz="125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совпадает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со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сведениями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реестра,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исключает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наличие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недостоверности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57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3500"/>
              <a:t>Решение</a:t>
            </a:r>
            <a:r>
              <a:rPr dirty="0" sz="3500" spc="254"/>
              <a:t> </a:t>
            </a:r>
            <a:r>
              <a:rPr dirty="0" sz="3500"/>
              <a:t>Ростовского</a:t>
            </a:r>
            <a:r>
              <a:rPr dirty="0" sz="3500" spc="295"/>
              <a:t> </a:t>
            </a:r>
            <a:r>
              <a:rPr dirty="0" sz="3500"/>
              <a:t>УФАС</a:t>
            </a:r>
            <a:r>
              <a:rPr dirty="0" sz="3500" spc="210"/>
              <a:t> </a:t>
            </a:r>
            <a:r>
              <a:rPr dirty="0" sz="3500" spc="220">
                <a:latin typeface="Times New Roman"/>
                <a:cs typeface="Times New Roman"/>
              </a:rPr>
              <a:t>№</a:t>
            </a:r>
            <a:r>
              <a:rPr dirty="0" sz="3500" spc="220"/>
              <a:t>061/06/50-</a:t>
            </a:r>
            <a:r>
              <a:rPr dirty="0" sz="3500" spc="245"/>
              <a:t>396/05</a:t>
            </a:r>
            <a:r>
              <a:rPr dirty="0" sz="3500" spc="225"/>
              <a:t> </a:t>
            </a:r>
            <a:r>
              <a:rPr dirty="0" sz="3500" spc="-25"/>
              <a:t>от</a:t>
            </a: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3500" spc="250"/>
              <a:t>31.03.2022</a:t>
            </a:r>
            <a:r>
              <a:rPr dirty="0" sz="3500" spc="260"/>
              <a:t> </a:t>
            </a:r>
            <a:r>
              <a:rPr dirty="0" sz="3500" spc="90"/>
              <a:t>г.</a:t>
            </a:r>
            <a:endParaRPr sz="3500"/>
          </a:p>
        </p:txBody>
      </p:sp>
      <p:sp>
        <p:nvSpPr>
          <p:cNvPr id="3" name="object 3" descr=""/>
          <p:cNvSpPr txBox="1"/>
          <p:nvPr/>
        </p:nvSpPr>
        <p:spPr>
          <a:xfrm>
            <a:off x="781684" y="2316162"/>
            <a:ext cx="6243955" cy="33883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Обстоятельства</a:t>
            </a:r>
            <a:r>
              <a:rPr dirty="0" sz="1700" spc="39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03BCF"/>
                </a:solidFill>
                <a:latin typeface="Cambria"/>
                <a:cs typeface="Cambria"/>
              </a:rPr>
              <a:t>закупки</a:t>
            </a:r>
            <a:endParaRPr sz="1700">
              <a:latin typeface="Cambria"/>
              <a:cs typeface="Cambria"/>
            </a:endParaRPr>
          </a:p>
          <a:p>
            <a:pPr marL="12700" marR="29209">
              <a:lnSpc>
                <a:spcPct val="138600"/>
              </a:lnSpc>
              <a:spcBef>
                <a:spcPts val="1355"/>
              </a:spcBef>
            </a:pP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«МБУЗ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«Городская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поликлиника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№1»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осуществляет</a:t>
            </a:r>
            <a:r>
              <a:rPr dirty="0" sz="1400" spc="-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закупку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рамках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реализации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Региональной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программы</a:t>
            </a:r>
            <a:endParaRPr sz="1400">
              <a:latin typeface="Microsoft Sans Serif"/>
              <a:cs typeface="Microsoft Sans Serif"/>
            </a:endParaRPr>
          </a:p>
          <a:p>
            <a:pPr marL="12700" marR="264160">
              <a:lnSpc>
                <a:spcPts val="2330"/>
              </a:lnSpc>
              <a:spcBef>
                <a:spcPts val="105"/>
              </a:spcBef>
            </a:pP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«Модернизация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первичного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звена</a:t>
            </a:r>
            <a:r>
              <a:rPr dirty="0" sz="140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здравоохранения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Ростовской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области»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4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3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положениями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приказа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Минздрава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№1379н</a:t>
            </a:r>
            <a:r>
              <a:rPr dirty="0" sz="14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28.12.2020г.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данном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приказе</a:t>
            </a:r>
            <a:r>
              <a:rPr dirty="0" sz="14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поименовано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оборудование,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подлежащее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закупке,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указанием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наименования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кода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вида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Исходя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наименования,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а также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описания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вида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endParaRPr sz="1400">
              <a:latin typeface="Microsoft Sans Serif"/>
              <a:cs typeface="Microsoft Sans Serif"/>
            </a:endParaRPr>
          </a:p>
          <a:p>
            <a:pPr marL="12700" marR="208915">
              <a:lnSpc>
                <a:spcPct val="136300"/>
              </a:lnSpc>
              <a:spcBef>
                <a:spcPts val="40"/>
              </a:spcBef>
            </a:pP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номенклатурной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классификации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(приказ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Минздрава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06.06.2012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№4н)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под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соответствующим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кодом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формируется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техническое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задание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проведения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36180" y="2316162"/>
            <a:ext cx="1540510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03BCF"/>
                </a:solidFill>
                <a:latin typeface="Cambria"/>
                <a:cs typeface="Cambria"/>
              </a:rPr>
              <a:t>Предмет</a:t>
            </a:r>
            <a:r>
              <a:rPr dirty="0" sz="1700" spc="254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700" spc="-20">
                <a:solidFill>
                  <a:srgbClr val="403BCF"/>
                </a:solidFill>
                <a:latin typeface="Cambria"/>
                <a:cs typeface="Cambria"/>
              </a:rPr>
              <a:t>спора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536180" y="2751137"/>
            <a:ext cx="6257290" cy="4565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54965">
              <a:lnSpc>
                <a:spcPct val="138600"/>
              </a:lnSpc>
              <a:spcBef>
                <a:spcPts val="9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Заказчику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необходимо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было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закупить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стабилограф</a:t>
            </a:r>
            <a:r>
              <a:rPr dirty="0" sz="14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компьютерный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(устройство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диагностики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функции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равновесия), код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вида</a:t>
            </a:r>
            <a:endParaRPr sz="1400">
              <a:latin typeface="Microsoft Sans Serif"/>
              <a:cs typeface="Microsoft Sans Serif"/>
            </a:endParaRPr>
          </a:p>
          <a:p>
            <a:pPr marL="12700" marR="459105">
              <a:lnSpc>
                <a:spcPts val="2330"/>
              </a:lnSpc>
              <a:spcBef>
                <a:spcPts val="10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мелицинского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228980</a:t>
            </a:r>
            <a:r>
              <a:rPr dirty="0" sz="14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4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Система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стабилографии.</a:t>
            </a:r>
            <a:r>
              <a:rPr dirty="0" sz="14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Наличие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такого</a:t>
            </a:r>
            <a:r>
              <a:rPr dirty="0" sz="14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оборудования</a:t>
            </a:r>
            <a:r>
              <a:rPr dirty="0" sz="14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4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обязательным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оснащении неврологического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отделения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медицинской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организации,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4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Приказом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Минздрава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4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от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15.11.2012г.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№926н.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Медицинское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изделие,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которое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предполагалось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4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заявителем</a:t>
            </a:r>
            <a:endParaRPr sz="1400">
              <a:latin typeface="Microsoft Sans Serif"/>
              <a:cs typeface="Microsoft Sans Serif"/>
            </a:endParaRPr>
          </a:p>
          <a:p>
            <a:pPr marL="12700" marR="612775">
              <a:lnSpc>
                <a:spcPct val="134000"/>
              </a:lnSpc>
              <a:spcBef>
                <a:spcPts val="7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комплекс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4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диагностики,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лечения</a:t>
            </a:r>
            <a:r>
              <a:rPr dirty="0" sz="14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реабилитации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больных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48485A"/>
                </a:solidFill>
                <a:latin typeface="Microsoft Sans Serif"/>
                <a:cs typeface="Microsoft Sans Serif"/>
              </a:rPr>
              <a:t>с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двигательной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патологией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«Биокинект»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(Регистрационное</a:t>
            </a:r>
            <a:endParaRPr sz="1400">
              <a:latin typeface="Microsoft Sans Serif"/>
              <a:cs typeface="Microsoft Sans Serif"/>
            </a:endParaRPr>
          </a:p>
          <a:p>
            <a:pPr marL="12700" marR="405130">
              <a:lnSpc>
                <a:spcPct val="137100"/>
              </a:lnSpc>
              <a:spcBef>
                <a:spcPts val="2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удостоверение</a:t>
            </a:r>
            <a:r>
              <a:rPr dirty="0" sz="14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31.08.2018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№РЗН</a:t>
            </a:r>
            <a:r>
              <a:rPr dirty="0" sz="14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2018/7558).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Вид</a:t>
            </a:r>
            <a:r>
              <a:rPr dirty="0" sz="14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147370</a:t>
            </a:r>
            <a:r>
              <a:rPr dirty="0" sz="14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4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Система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восстановления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функции</a:t>
            </a:r>
            <a:r>
              <a:rPr dirty="0" sz="14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ходьбы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виде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беговой</a:t>
            </a:r>
            <a:r>
              <a:rPr dirty="0" sz="1400" spc="-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дорожки/эллиптического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тренажера.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Данный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аппарат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предназначен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непосредственно</a:t>
            </a:r>
            <a:r>
              <a:rPr dirty="0" sz="140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оказания</a:t>
            </a:r>
            <a:r>
              <a:rPr dirty="0" sz="140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пациенту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помощи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endParaRPr sz="1400">
              <a:latin typeface="Microsoft Sans Serif"/>
              <a:cs typeface="Microsoft Sans Serif"/>
            </a:endParaRPr>
          </a:p>
          <a:p>
            <a:pPr marL="12700" marR="82550">
              <a:lnSpc>
                <a:spcPct val="134100"/>
              </a:lnSpc>
              <a:spcBef>
                <a:spcPts val="75"/>
              </a:spcBef>
            </a:pP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восстановлении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двигательных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функций,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реабилитации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травмы,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неврологических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болезней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прочее.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3300"/>
              <a:t>Решение</a:t>
            </a:r>
            <a:r>
              <a:rPr dirty="0" sz="3300" spc="135"/>
              <a:t> </a:t>
            </a:r>
            <a:r>
              <a:rPr dirty="0" sz="3300"/>
              <a:t>Ростовского</a:t>
            </a:r>
            <a:r>
              <a:rPr dirty="0" sz="3300" spc="85"/>
              <a:t> </a:t>
            </a:r>
            <a:r>
              <a:rPr dirty="0" sz="3300"/>
              <a:t>УФАС</a:t>
            </a:r>
            <a:r>
              <a:rPr dirty="0" sz="3300" spc="135"/>
              <a:t> </a:t>
            </a:r>
            <a:r>
              <a:rPr dirty="0" sz="3300" spc="180">
                <a:latin typeface="Times New Roman"/>
                <a:cs typeface="Times New Roman"/>
              </a:rPr>
              <a:t>№</a:t>
            </a:r>
            <a:r>
              <a:rPr dirty="0" sz="3300" spc="180"/>
              <a:t>061/06/50-</a:t>
            </a:r>
            <a:r>
              <a:rPr dirty="0" sz="3300" spc="200"/>
              <a:t>396/05</a:t>
            </a:r>
            <a:r>
              <a:rPr dirty="0" sz="3300" spc="140"/>
              <a:t> </a:t>
            </a:r>
            <a:r>
              <a:rPr dirty="0" sz="3300"/>
              <a:t>от</a:t>
            </a:r>
            <a:r>
              <a:rPr dirty="0" sz="3300" spc="95"/>
              <a:t> </a:t>
            </a:r>
            <a:r>
              <a:rPr dirty="0" sz="3300" spc="195"/>
              <a:t>31.03.2022</a:t>
            </a: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3300" spc="70"/>
              <a:t>г.</a:t>
            </a:r>
            <a:endParaRPr sz="3300"/>
          </a:p>
        </p:txBody>
      </p:sp>
      <p:grpSp>
        <p:nvGrpSpPr>
          <p:cNvPr id="3" name="object 3" descr=""/>
          <p:cNvGrpSpPr/>
          <p:nvPr/>
        </p:nvGrpSpPr>
        <p:grpSpPr>
          <a:xfrm>
            <a:off x="790575" y="2228850"/>
            <a:ext cx="390525" cy="381000"/>
            <a:chOff x="790575" y="2228850"/>
            <a:chExt cx="390525" cy="381000"/>
          </a:xfrm>
        </p:grpSpPr>
        <p:sp>
          <p:nvSpPr>
            <p:cNvPr id="4" name="object 4" descr=""/>
            <p:cNvSpPr/>
            <p:nvPr/>
          </p:nvSpPr>
          <p:spPr>
            <a:xfrm>
              <a:off x="790575" y="2228850"/>
              <a:ext cx="390525" cy="381000"/>
            </a:xfrm>
            <a:custGeom>
              <a:avLst/>
              <a:gdLst/>
              <a:ahLst/>
              <a:cxnLst/>
              <a:rect l="l" t="t" r="r" b="b"/>
              <a:pathLst>
                <a:path w="390525" h="381000">
                  <a:moveTo>
                    <a:pt x="365112" y="0"/>
                  </a:moveTo>
                  <a:lnTo>
                    <a:pt x="25412" y="0"/>
                  </a:lnTo>
                  <a:lnTo>
                    <a:pt x="15521" y="2004"/>
                  </a:lnTo>
                  <a:lnTo>
                    <a:pt x="7443" y="7461"/>
                  </a:lnTo>
                  <a:lnTo>
                    <a:pt x="1997" y="15537"/>
                  </a:lnTo>
                  <a:lnTo>
                    <a:pt x="0" y="25400"/>
                  </a:lnTo>
                  <a:lnTo>
                    <a:pt x="0" y="355600"/>
                  </a:lnTo>
                  <a:lnTo>
                    <a:pt x="1997" y="365462"/>
                  </a:lnTo>
                  <a:lnTo>
                    <a:pt x="7443" y="373538"/>
                  </a:lnTo>
                  <a:lnTo>
                    <a:pt x="15521" y="378995"/>
                  </a:lnTo>
                  <a:lnTo>
                    <a:pt x="25412" y="381000"/>
                  </a:lnTo>
                  <a:lnTo>
                    <a:pt x="365112" y="381000"/>
                  </a:lnTo>
                  <a:lnTo>
                    <a:pt x="375003" y="378995"/>
                  </a:lnTo>
                  <a:lnTo>
                    <a:pt x="383081" y="373538"/>
                  </a:lnTo>
                  <a:lnTo>
                    <a:pt x="388527" y="365462"/>
                  </a:lnTo>
                  <a:lnTo>
                    <a:pt x="390525" y="355600"/>
                  </a:lnTo>
                  <a:lnTo>
                    <a:pt x="390525" y="25400"/>
                  </a:lnTo>
                  <a:lnTo>
                    <a:pt x="388527" y="15537"/>
                  </a:lnTo>
                  <a:lnTo>
                    <a:pt x="383081" y="7461"/>
                  </a:lnTo>
                  <a:lnTo>
                    <a:pt x="375003" y="2004"/>
                  </a:lnTo>
                  <a:lnTo>
                    <a:pt x="365112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250" y="2257425"/>
              <a:ext cx="257175" cy="32385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334769" y="2207831"/>
            <a:ext cx="361378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Лицензия</a:t>
            </a:r>
            <a:r>
              <a:rPr dirty="0" sz="165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медицинской</a:t>
            </a:r>
            <a:r>
              <a:rPr dirty="0" sz="1650" spc="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организации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34769" y="2817621"/>
            <a:ext cx="3514725" cy="109347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Лицензией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МБУЗ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«Городская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поликлиника</a:t>
            </a:r>
            <a:endParaRPr sz="1250">
              <a:latin typeface="Microsoft Sans Serif"/>
              <a:cs typeface="Microsoft Sans Serif"/>
            </a:endParaRPr>
          </a:p>
          <a:p>
            <a:pPr marL="12700" marR="5080">
              <a:lnSpc>
                <a:spcPct val="140200"/>
              </a:lnSpc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№1»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предусмотрено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осуществление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восстановлению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функций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организма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медицинской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реабилитации.</a:t>
            </a:r>
            <a:endParaRPr sz="1250">
              <a:latin typeface="Microsoft Sans Serif"/>
              <a:cs typeface="Microsoft Sans Serif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200650" y="2228850"/>
            <a:ext cx="381000" cy="381000"/>
            <a:chOff x="5200650" y="2228850"/>
            <a:chExt cx="381000" cy="381000"/>
          </a:xfrm>
        </p:grpSpPr>
        <p:sp>
          <p:nvSpPr>
            <p:cNvPr id="9" name="object 9" descr=""/>
            <p:cNvSpPr/>
            <p:nvPr/>
          </p:nvSpPr>
          <p:spPr>
            <a:xfrm>
              <a:off x="5200650" y="222885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55600" y="0"/>
                  </a:moveTo>
                  <a:lnTo>
                    <a:pt x="25400" y="0"/>
                  </a:lnTo>
                  <a:lnTo>
                    <a:pt x="15537" y="2004"/>
                  </a:lnTo>
                  <a:lnTo>
                    <a:pt x="7461" y="7461"/>
                  </a:lnTo>
                  <a:lnTo>
                    <a:pt x="2004" y="15537"/>
                  </a:lnTo>
                  <a:lnTo>
                    <a:pt x="0" y="25400"/>
                  </a:lnTo>
                  <a:lnTo>
                    <a:pt x="0" y="355600"/>
                  </a:lnTo>
                  <a:lnTo>
                    <a:pt x="2004" y="365462"/>
                  </a:lnTo>
                  <a:lnTo>
                    <a:pt x="7461" y="373538"/>
                  </a:lnTo>
                  <a:lnTo>
                    <a:pt x="15537" y="378995"/>
                  </a:lnTo>
                  <a:lnTo>
                    <a:pt x="25400" y="381000"/>
                  </a:lnTo>
                  <a:lnTo>
                    <a:pt x="355600" y="381000"/>
                  </a:lnTo>
                  <a:lnTo>
                    <a:pt x="365462" y="378995"/>
                  </a:lnTo>
                  <a:lnTo>
                    <a:pt x="373538" y="373538"/>
                  </a:lnTo>
                  <a:lnTo>
                    <a:pt x="378995" y="365462"/>
                  </a:lnTo>
                  <a:lnTo>
                    <a:pt x="381000" y="355600"/>
                  </a:lnTo>
                  <a:lnTo>
                    <a:pt x="381000" y="25400"/>
                  </a:lnTo>
                  <a:lnTo>
                    <a:pt x="378995" y="15537"/>
                  </a:lnTo>
                  <a:lnTo>
                    <a:pt x="373538" y="7461"/>
                  </a:lnTo>
                  <a:lnTo>
                    <a:pt x="365462" y="2004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800" y="2257425"/>
              <a:ext cx="257175" cy="32385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741670" y="2192591"/>
            <a:ext cx="3694429" cy="278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48640">
              <a:lnSpc>
                <a:spcPct val="1062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Деятельность</a:t>
            </a:r>
            <a:r>
              <a:rPr dirty="0" sz="1650" spc="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неврологического отделения</a:t>
            </a:r>
            <a:endParaRPr sz="1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Структурное</a:t>
            </a:r>
            <a:r>
              <a:rPr dirty="0" sz="1250" spc="3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подразделение</a:t>
            </a:r>
            <a:r>
              <a:rPr dirty="0" sz="1250" spc="3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МБУЗ</a:t>
            </a: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«Городская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поликлиника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№1»</a:t>
            </a:r>
            <a:endParaRPr sz="1250">
              <a:latin typeface="Microsoft Sans Serif"/>
              <a:cs typeface="Microsoft Sans Serif"/>
            </a:endParaRPr>
          </a:p>
          <a:p>
            <a:pPr marL="12700" marR="5080">
              <a:lnSpc>
                <a:spcPts val="2100"/>
              </a:lnSpc>
              <a:spcBef>
                <a:spcPts val="120"/>
              </a:spcBef>
            </a:pP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(неврологическое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отделение)</a:t>
            </a:r>
            <a:r>
              <a:rPr dirty="0" sz="125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осуществляет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общую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диагностику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лечение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неврологических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нарушений,</a:t>
            </a:r>
            <a:r>
              <a:rPr dirty="0" sz="125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также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проводит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предрейсовые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послерейсовые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осмотры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водителей,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12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состоящих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штате</a:t>
            </a:r>
            <a:r>
              <a:rPr dirty="0" sz="1250" spc="2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поликлиники.</a:t>
            </a:r>
            <a:endParaRPr sz="1250">
              <a:latin typeface="Microsoft Sans Serif"/>
              <a:cs typeface="Microsoft Sans Serif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9601200" y="2228850"/>
            <a:ext cx="381000" cy="381000"/>
            <a:chOff x="9601200" y="2228850"/>
            <a:chExt cx="381000" cy="381000"/>
          </a:xfrm>
        </p:grpSpPr>
        <p:sp>
          <p:nvSpPr>
            <p:cNvPr id="13" name="object 13" descr=""/>
            <p:cNvSpPr/>
            <p:nvPr/>
          </p:nvSpPr>
          <p:spPr>
            <a:xfrm>
              <a:off x="9601200" y="222885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55600" y="0"/>
                  </a:moveTo>
                  <a:lnTo>
                    <a:pt x="25400" y="0"/>
                  </a:lnTo>
                  <a:lnTo>
                    <a:pt x="15537" y="2004"/>
                  </a:lnTo>
                  <a:lnTo>
                    <a:pt x="7461" y="7461"/>
                  </a:lnTo>
                  <a:lnTo>
                    <a:pt x="2004" y="15537"/>
                  </a:lnTo>
                  <a:lnTo>
                    <a:pt x="0" y="25400"/>
                  </a:lnTo>
                  <a:lnTo>
                    <a:pt x="0" y="355600"/>
                  </a:lnTo>
                  <a:lnTo>
                    <a:pt x="2004" y="365462"/>
                  </a:lnTo>
                  <a:lnTo>
                    <a:pt x="7461" y="373538"/>
                  </a:lnTo>
                  <a:lnTo>
                    <a:pt x="15537" y="378995"/>
                  </a:lnTo>
                  <a:lnTo>
                    <a:pt x="25400" y="381000"/>
                  </a:lnTo>
                  <a:lnTo>
                    <a:pt x="355600" y="381000"/>
                  </a:lnTo>
                  <a:lnTo>
                    <a:pt x="365462" y="378995"/>
                  </a:lnTo>
                  <a:lnTo>
                    <a:pt x="373538" y="373538"/>
                  </a:lnTo>
                  <a:lnTo>
                    <a:pt x="378995" y="365462"/>
                  </a:lnTo>
                  <a:lnTo>
                    <a:pt x="381000" y="355600"/>
                  </a:lnTo>
                  <a:lnTo>
                    <a:pt x="381000" y="25400"/>
                  </a:lnTo>
                  <a:lnTo>
                    <a:pt x="378995" y="15537"/>
                  </a:lnTo>
                  <a:lnTo>
                    <a:pt x="373538" y="7461"/>
                  </a:lnTo>
                  <a:lnTo>
                    <a:pt x="365462" y="2004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67875" y="2257425"/>
              <a:ext cx="257175" cy="323850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10148951" y="2207831"/>
            <a:ext cx="3647440" cy="5321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Решение</a:t>
            </a:r>
            <a:r>
              <a:rPr dirty="0" sz="1650" spc="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20">
                <a:solidFill>
                  <a:srgbClr val="48485A"/>
                </a:solidFill>
                <a:latin typeface="Cambria"/>
                <a:cs typeface="Cambria"/>
              </a:rPr>
              <a:t>УФАС</a:t>
            </a:r>
            <a:endParaRPr sz="1650">
              <a:latin typeface="Cambria"/>
              <a:cs typeface="Cambria"/>
            </a:endParaRPr>
          </a:p>
          <a:p>
            <a:pPr marL="12700" marR="5080">
              <a:lnSpc>
                <a:spcPct val="140200"/>
              </a:lnSpc>
              <a:spcBef>
                <a:spcPts val="72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Таким</a:t>
            </a:r>
            <a:r>
              <a:rPr dirty="0" sz="12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образом,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во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исполнение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приказа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Минздрава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№1379н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28.12.2020г.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было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размещено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извещение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запросе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котировок,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соответствующее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Техническое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задание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нему,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которое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предусматривает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закупку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именно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стабилографа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компьютерного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30">
                <a:solidFill>
                  <a:srgbClr val="48485A"/>
                </a:solidFill>
                <a:latin typeface="Microsoft Sans Serif"/>
                <a:cs typeface="Microsoft Sans Serif"/>
              </a:rPr>
              <a:t>—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диагностики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функции 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равновесия.</a:t>
            </a:r>
            <a:endParaRPr sz="1250">
              <a:latin typeface="Microsoft Sans Serif"/>
              <a:cs typeface="Microsoft Sans Serif"/>
            </a:endParaRPr>
          </a:p>
          <a:p>
            <a:pPr marL="12700" marR="396875">
              <a:lnSpc>
                <a:spcPct val="140100"/>
              </a:lnSpc>
              <a:spcBef>
                <a:spcPts val="115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Исходя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вышеизложенного,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Комиссия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приходит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выводу,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вид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Microsoft Sans Serif"/>
                <a:cs typeface="Microsoft Sans Serif"/>
              </a:rPr>
              <a:t>с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номенклатурой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147370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70">
                <a:solidFill>
                  <a:srgbClr val="48485A"/>
                </a:solidFill>
                <a:latin typeface="Microsoft Sans Serif"/>
                <a:cs typeface="Microsoft Sans Serif"/>
              </a:rPr>
              <a:t>–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Система</a:t>
            </a:r>
            <a:endParaRPr sz="1250">
              <a:latin typeface="Microsoft Sans Serif"/>
              <a:cs typeface="Microsoft Sans Serif"/>
            </a:endParaRPr>
          </a:p>
          <a:p>
            <a:pPr marL="12700" marR="378460">
              <a:lnSpc>
                <a:spcPct val="140100"/>
              </a:lnSpc>
            </a:pP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восстановления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функции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ходьбы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виде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беговой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дорожки/эллиптического</a:t>
            </a: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тренажера,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предлагаемого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ООО</a:t>
            </a:r>
            <a:endParaRPr sz="1250">
              <a:latin typeface="Microsoft Sans Serif"/>
              <a:cs typeface="Microsoft Sans Serif"/>
            </a:endParaRPr>
          </a:p>
          <a:p>
            <a:pPr marL="12700" marR="483870">
              <a:lnSpc>
                <a:spcPct val="140100"/>
              </a:lnSpc>
              <a:spcBef>
                <a:spcPts val="5"/>
              </a:spcBef>
            </a:pP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«Реабилитационные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системы»,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не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соответствует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коду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вида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endParaRPr sz="1250">
              <a:latin typeface="Microsoft Sans Serif"/>
              <a:cs typeface="Microsoft Sans Serif"/>
            </a:endParaRPr>
          </a:p>
          <a:p>
            <a:pPr marL="12700" marR="226060">
              <a:lnSpc>
                <a:spcPct val="140200"/>
              </a:lnSpc>
            </a:pP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228980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Система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стабилографии,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необходимого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Заказчику.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646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95"/>
              </a:spcBef>
            </a:pPr>
            <a:r>
              <a:rPr dirty="0" sz="3300"/>
              <a:t>Решение</a:t>
            </a:r>
            <a:r>
              <a:rPr dirty="0" sz="3300" spc="140"/>
              <a:t> </a:t>
            </a:r>
            <a:r>
              <a:rPr dirty="0" sz="3300"/>
              <a:t>Ростовского</a:t>
            </a:r>
            <a:r>
              <a:rPr dirty="0" sz="3300" spc="85"/>
              <a:t> </a:t>
            </a:r>
            <a:r>
              <a:rPr dirty="0" sz="3300"/>
              <a:t>УФАС</a:t>
            </a:r>
            <a:r>
              <a:rPr dirty="0" sz="3300" spc="140"/>
              <a:t> </a:t>
            </a:r>
            <a:r>
              <a:rPr dirty="0" sz="3300"/>
              <a:t>России</a:t>
            </a:r>
            <a:r>
              <a:rPr dirty="0" sz="3300" spc="130"/>
              <a:t> </a:t>
            </a:r>
            <a:r>
              <a:rPr dirty="0" sz="3300"/>
              <a:t>от</a:t>
            </a:r>
            <a:r>
              <a:rPr dirty="0" sz="3300" spc="105"/>
              <a:t> </a:t>
            </a:r>
            <a:r>
              <a:rPr dirty="0" sz="3300" spc="180"/>
              <a:t>14.02.2024</a:t>
            </a:r>
            <a:r>
              <a:rPr dirty="0" sz="3300" spc="90"/>
              <a:t> </a:t>
            </a:r>
            <a:r>
              <a:rPr dirty="0" sz="3300" spc="720"/>
              <a:t>N</a:t>
            </a:r>
            <a:r>
              <a:rPr dirty="0" sz="3300" spc="155"/>
              <a:t> </a:t>
            </a:r>
            <a:r>
              <a:rPr dirty="0" sz="3300" spc="170"/>
              <a:t>061/06/49- </a:t>
            </a:r>
            <a:r>
              <a:rPr dirty="0" sz="3300" spc="120"/>
              <a:t>374/2024</a:t>
            </a:r>
            <a:endParaRPr sz="3300"/>
          </a:p>
        </p:txBody>
      </p:sp>
      <p:sp>
        <p:nvSpPr>
          <p:cNvPr id="3" name="object 3" descr=""/>
          <p:cNvSpPr txBox="1"/>
          <p:nvPr/>
        </p:nvSpPr>
        <p:spPr>
          <a:xfrm>
            <a:off x="781684" y="2155190"/>
            <a:ext cx="6241415" cy="3282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03BCF"/>
                </a:solidFill>
                <a:latin typeface="Cambria"/>
                <a:cs typeface="Cambria"/>
              </a:rPr>
              <a:t>Обстоятельства</a:t>
            </a:r>
            <a:r>
              <a:rPr dirty="0" sz="1650" spc="3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03BCF"/>
                </a:solidFill>
                <a:latin typeface="Cambria"/>
                <a:cs typeface="Cambria"/>
              </a:rPr>
              <a:t>жалобы</a:t>
            </a:r>
            <a:endParaRPr sz="1650">
              <a:latin typeface="Cambria"/>
              <a:cs typeface="Cambria"/>
            </a:endParaRPr>
          </a:p>
          <a:p>
            <a:pPr algn="just" marL="12700" marR="5080">
              <a:lnSpc>
                <a:spcPct val="140200"/>
              </a:lnSpc>
              <a:spcBef>
                <a:spcPts val="1250"/>
              </a:spcBef>
            </a:pP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Обстоятельства: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Поступила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жалоба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необоснованное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отклонение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заявки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Заявителя,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основании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того,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составе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своей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заявки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конкретизировал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вариант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исполнения,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предлагаемого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товара.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 marR="271780">
              <a:lnSpc>
                <a:spcPct val="140200"/>
              </a:lnSpc>
            </a:pP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Наименование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товара,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предложенного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поставке,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соответствует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наименованию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(А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70">
                <a:solidFill>
                  <a:srgbClr val="48485A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вариантом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исполнения),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указанному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приложенном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регистрационном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удостоверении,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что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свидетельствует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невыполнении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Участником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требований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Извещения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части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"указания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наименования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товара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точном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регистрационным</a:t>
            </a:r>
            <a:r>
              <a:rPr dirty="0" sz="125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удостоверением</a:t>
            </a:r>
            <a:r>
              <a:rPr dirty="0" sz="125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(А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70">
                <a:solidFill>
                  <a:srgbClr val="48485A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вариантом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исполнения)".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22591" y="2155190"/>
            <a:ext cx="1795780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03BCF"/>
                </a:solidFill>
                <a:latin typeface="Cambria"/>
                <a:cs typeface="Cambria"/>
              </a:rPr>
              <a:t>Правовая</a:t>
            </a:r>
            <a:r>
              <a:rPr dirty="0" sz="1650" spc="8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03BCF"/>
                </a:solidFill>
                <a:latin typeface="Cambria"/>
                <a:cs typeface="Cambria"/>
              </a:rPr>
              <a:t>позиция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522591" y="2566288"/>
            <a:ext cx="6336030" cy="477329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Комиссия</a:t>
            </a:r>
            <a:r>
              <a:rPr dirty="0" sz="125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руководствовалась</a:t>
            </a:r>
            <a:r>
              <a:rPr dirty="0" sz="1250" spc="2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решениями:</a:t>
            </a:r>
            <a:r>
              <a:rPr dirty="0" sz="125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Ростовского</a:t>
            </a:r>
            <a:r>
              <a:rPr dirty="0" sz="1250" spc="25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Microsoft Sans Serif"/>
                <a:cs typeface="Microsoft Sans Serif"/>
              </a:rPr>
              <a:t>УФАС</a:t>
            </a:r>
            <a:r>
              <a:rPr dirty="0" sz="1250" spc="3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2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061/06/49-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1692/2022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29.07.2022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г.,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061/06/69-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1877/2021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25.11.2021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г,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N</a:t>
            </a:r>
            <a:endParaRPr sz="1250">
              <a:latin typeface="Microsoft Sans Serif"/>
              <a:cs typeface="Microsoft Sans Serif"/>
            </a:endParaRPr>
          </a:p>
          <a:p>
            <a:pPr marL="12700" marR="5080">
              <a:lnSpc>
                <a:spcPct val="140200"/>
              </a:lnSpc>
            </a:pP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061/06/69-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1693/2021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13.10.2021,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Новосибирского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УФАС</a:t>
            </a:r>
            <a:r>
              <a:rPr dirty="0" sz="12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2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054/06/48-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1074/2022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16.06.2022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г.,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Определением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Верховного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Суда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07.02.2019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N 308-КГ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18-24520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делу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А53-3103/2018),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Microsoft Sans Serif"/>
                <a:cs typeface="Microsoft Sans Serif"/>
              </a:rPr>
              <a:t>УФАС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Республике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Крым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городу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Севастополю</a:t>
            </a:r>
            <a:r>
              <a:rPr dirty="0" sz="12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19.01.2023</a:t>
            </a:r>
            <a:r>
              <a:rPr dirty="0" sz="125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082/06/106-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17/2023,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Microsoft Sans Serif"/>
                <a:cs typeface="Microsoft Sans Serif"/>
              </a:rPr>
              <a:t>УФАС</a:t>
            </a:r>
            <a:r>
              <a:rPr dirty="0" sz="125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Омской</a:t>
            </a:r>
            <a:r>
              <a:rPr dirty="0" sz="125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области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N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055/06/106-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1171/2022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26.12.2022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г.,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Ростовского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УФАС</a:t>
            </a:r>
            <a:r>
              <a:rPr dirty="0" sz="12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2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061/06/49-</a:t>
            </a: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3411/2022,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061/06/49-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3471/2022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13.12.2022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г.,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061/06/49-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3627/2022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21.12.2022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г.,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061/06/49-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3289/2022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02.12.2022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г.,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061/06/69-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1693/2021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13.10.2021</a:t>
            </a:r>
            <a:r>
              <a:rPr dirty="0" sz="1250" spc="2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г.".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 marR="101600">
              <a:lnSpc>
                <a:spcPct val="140200"/>
              </a:lnSpc>
              <a:spcBef>
                <a:spcPts val="5"/>
              </a:spcBef>
            </a:pP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Инструкцией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заполнению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заявки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участие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закупке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установлено,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что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"Сведения,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которые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содержатся</a:t>
            </a:r>
            <a:r>
              <a:rPr dirty="0" sz="125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заявках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участников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закупки,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должны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допускать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двусмысленных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толкований.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&lt;...&gt;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Наименование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товара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аукциона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указывает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точном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наименованием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медицинского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(а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вариантом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исполнения,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наличии)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регистрационному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удостоверению,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выданному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Федеральной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службой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по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надзору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сфере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здравоохранения".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30" y="566673"/>
            <a:ext cx="10665460" cy="1096010"/>
          </a:xfrm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"/>
              </a:spcBef>
            </a:pPr>
            <a:r>
              <a:rPr dirty="0" sz="3450"/>
              <a:t>Решение</a:t>
            </a:r>
            <a:r>
              <a:rPr dirty="0" sz="3450" spc="114"/>
              <a:t> </a:t>
            </a:r>
            <a:r>
              <a:rPr dirty="0" sz="3450"/>
              <a:t>Ростовского</a:t>
            </a:r>
            <a:r>
              <a:rPr dirty="0" sz="3450" spc="125"/>
              <a:t> </a:t>
            </a:r>
            <a:r>
              <a:rPr dirty="0" sz="3450"/>
              <a:t>УФАС</a:t>
            </a:r>
            <a:r>
              <a:rPr dirty="0" sz="3450" spc="100"/>
              <a:t> </a:t>
            </a:r>
            <a:r>
              <a:rPr dirty="0" sz="3450"/>
              <a:t>России</a:t>
            </a:r>
            <a:r>
              <a:rPr dirty="0" sz="3450" spc="114"/>
              <a:t> </a:t>
            </a:r>
            <a:r>
              <a:rPr dirty="0" sz="3450"/>
              <a:t>от</a:t>
            </a:r>
            <a:r>
              <a:rPr dirty="0" sz="3450" spc="60"/>
              <a:t> </a:t>
            </a:r>
            <a:r>
              <a:rPr dirty="0" sz="3450" spc="180"/>
              <a:t>14.02.2024</a:t>
            </a:r>
            <a:r>
              <a:rPr dirty="0" sz="3450" spc="114"/>
              <a:t> </a:t>
            </a:r>
            <a:r>
              <a:rPr dirty="0" sz="3450" spc="700"/>
              <a:t>N </a:t>
            </a:r>
            <a:r>
              <a:rPr dirty="0" sz="3450" spc="185"/>
              <a:t>061/06/49-</a:t>
            </a:r>
            <a:r>
              <a:rPr dirty="0" sz="3450" spc="120"/>
              <a:t>374/2024</a:t>
            </a:r>
            <a:endParaRPr sz="3450"/>
          </a:p>
        </p:txBody>
      </p:sp>
      <p:sp>
        <p:nvSpPr>
          <p:cNvPr id="3" name="object 3" descr=""/>
          <p:cNvSpPr/>
          <p:nvPr/>
        </p:nvSpPr>
        <p:spPr>
          <a:xfrm>
            <a:off x="771525" y="2590800"/>
            <a:ext cx="4191000" cy="180975"/>
          </a:xfrm>
          <a:custGeom>
            <a:avLst/>
            <a:gdLst/>
            <a:ahLst/>
            <a:cxnLst/>
            <a:rect l="l" t="t" r="r" b="b"/>
            <a:pathLst>
              <a:path w="4191000" h="180975">
                <a:moveTo>
                  <a:pt x="4163822" y="0"/>
                </a:moveTo>
                <a:lnTo>
                  <a:pt x="27152" y="0"/>
                </a:lnTo>
                <a:lnTo>
                  <a:pt x="16582" y="2139"/>
                </a:lnTo>
                <a:lnTo>
                  <a:pt x="7951" y="7969"/>
                </a:lnTo>
                <a:lnTo>
                  <a:pt x="2133" y="16609"/>
                </a:lnTo>
                <a:lnTo>
                  <a:pt x="0" y="27177"/>
                </a:lnTo>
                <a:lnTo>
                  <a:pt x="0" y="153797"/>
                </a:lnTo>
                <a:lnTo>
                  <a:pt x="2133" y="164365"/>
                </a:lnTo>
                <a:lnTo>
                  <a:pt x="7951" y="173005"/>
                </a:lnTo>
                <a:lnTo>
                  <a:pt x="16582" y="178835"/>
                </a:lnTo>
                <a:lnTo>
                  <a:pt x="27152" y="180975"/>
                </a:lnTo>
                <a:lnTo>
                  <a:pt x="4163822" y="180975"/>
                </a:lnTo>
                <a:lnTo>
                  <a:pt x="4174390" y="178835"/>
                </a:lnTo>
                <a:lnTo>
                  <a:pt x="4183030" y="173005"/>
                </a:lnTo>
                <a:lnTo>
                  <a:pt x="4188860" y="164365"/>
                </a:lnTo>
                <a:lnTo>
                  <a:pt x="4191000" y="153797"/>
                </a:lnTo>
                <a:lnTo>
                  <a:pt x="4191000" y="27177"/>
                </a:lnTo>
                <a:lnTo>
                  <a:pt x="4188860" y="16609"/>
                </a:lnTo>
                <a:lnTo>
                  <a:pt x="4183030" y="7969"/>
                </a:lnTo>
                <a:lnTo>
                  <a:pt x="4174390" y="2139"/>
                </a:lnTo>
                <a:lnTo>
                  <a:pt x="4163822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60730" y="3018091"/>
            <a:ext cx="4058920" cy="3588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Установленные</a:t>
            </a:r>
            <a:r>
              <a:rPr dirty="0" sz="1700" spc="-20">
                <a:solidFill>
                  <a:srgbClr val="48485A"/>
                </a:solidFill>
                <a:latin typeface="Cambria"/>
                <a:cs typeface="Cambria"/>
              </a:rPr>
              <a:t> факты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Комиссией</a:t>
            </a:r>
            <a:r>
              <a:rPr dirty="0" sz="13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Ростовского</a:t>
            </a:r>
            <a:r>
              <a:rPr dirty="0" sz="13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95">
                <a:solidFill>
                  <a:srgbClr val="48485A"/>
                </a:solidFill>
                <a:latin typeface="Microsoft Sans Serif"/>
                <a:cs typeface="Microsoft Sans Serif"/>
              </a:rPr>
              <a:t>УФАС</a:t>
            </a:r>
            <a:r>
              <a:rPr dirty="0" sz="13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endParaRPr sz="1350">
              <a:latin typeface="Microsoft Sans Serif"/>
              <a:cs typeface="Microsoft Sans Serif"/>
            </a:endParaRPr>
          </a:p>
          <a:p>
            <a:pPr marL="12700" marR="5080">
              <a:lnSpc>
                <a:spcPts val="2250"/>
              </a:lnSpc>
              <a:spcBef>
                <a:spcPts val="105"/>
              </a:spcBef>
            </a:pP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установлено,</a:t>
            </a:r>
            <a:r>
              <a:rPr dirty="0" sz="13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3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заявка</a:t>
            </a:r>
            <a:r>
              <a:rPr dirty="0" sz="13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ИП</a:t>
            </a:r>
            <a:r>
              <a:rPr dirty="0" sz="13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50">
                <a:solidFill>
                  <a:srgbClr val="48485A"/>
                </a:solidFill>
                <a:latin typeface="Microsoft Sans Serif"/>
                <a:cs typeface="Microsoft Sans Serif"/>
              </a:rPr>
              <a:t>Б.А.</a:t>
            </a:r>
            <a:r>
              <a:rPr dirty="0" sz="13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содержит 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информацию</a:t>
            </a:r>
            <a:r>
              <a:rPr dirty="0" sz="13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6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3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наименовании</a:t>
            </a:r>
            <a:r>
              <a:rPr dirty="0" sz="13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предлагаемого</a:t>
            </a:r>
            <a:r>
              <a:rPr dirty="0" sz="13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5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</a:t>
            </a:r>
            <a:r>
              <a:rPr dirty="0" sz="13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товара:</a:t>
            </a:r>
            <a:r>
              <a:rPr dirty="0" sz="13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устройство</a:t>
            </a:r>
            <a:r>
              <a:rPr dirty="0" sz="13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3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закрытия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сосудов</a:t>
            </a:r>
            <a:r>
              <a:rPr dirty="0" sz="135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25">
                <a:solidFill>
                  <a:srgbClr val="48485A"/>
                </a:solidFill>
                <a:latin typeface="Microsoft Sans Serif"/>
                <a:cs typeface="Microsoft Sans Serif"/>
              </a:rPr>
              <a:t>ANGIO-</a:t>
            </a:r>
            <a:r>
              <a:rPr dirty="0" sz="1350" spc="-120">
                <a:solidFill>
                  <a:srgbClr val="48485A"/>
                </a:solidFill>
                <a:latin typeface="Microsoft Sans Serif"/>
                <a:cs typeface="Microsoft Sans Serif"/>
              </a:rPr>
              <a:t>SEAL</a:t>
            </a:r>
            <a:r>
              <a:rPr dirty="0" sz="13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65">
                <a:solidFill>
                  <a:srgbClr val="48485A"/>
                </a:solidFill>
                <a:latin typeface="Microsoft Sans Serif"/>
                <a:cs typeface="Microsoft Sans Serif"/>
              </a:rPr>
              <a:t>VIP</a:t>
            </a:r>
            <a:r>
              <a:rPr dirty="0" sz="13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"Терумо</a:t>
            </a:r>
            <a:r>
              <a:rPr dirty="0" sz="13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Медикал</a:t>
            </a:r>
            <a:endParaRPr sz="1350">
              <a:latin typeface="Microsoft Sans Serif"/>
              <a:cs typeface="Microsoft Sans Serif"/>
            </a:endParaRPr>
          </a:p>
          <a:p>
            <a:pPr marL="12700" marR="6985">
              <a:lnSpc>
                <a:spcPct val="134400"/>
              </a:lnSpc>
              <a:spcBef>
                <a:spcPts val="75"/>
              </a:spcBef>
            </a:pPr>
            <a:r>
              <a:rPr dirty="0" sz="1350" spc="50">
                <a:solidFill>
                  <a:srgbClr val="48485A"/>
                </a:solidFill>
                <a:latin typeface="Microsoft Sans Serif"/>
                <a:cs typeface="Microsoft Sans Serif"/>
              </a:rPr>
              <a:t>Корпорейшн",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5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регистрационное</a:t>
            </a:r>
            <a:r>
              <a:rPr dirty="0" sz="13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удостоверение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3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95">
                <a:solidFill>
                  <a:srgbClr val="48485A"/>
                </a:solidFill>
                <a:latin typeface="Microsoft Sans Serif"/>
                <a:cs typeface="Microsoft Sans Serif"/>
              </a:rPr>
              <a:t>ФСЗ</a:t>
            </a:r>
            <a:r>
              <a:rPr dirty="0" sz="13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2008/02324</a:t>
            </a:r>
            <a:r>
              <a:rPr dirty="0" sz="13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3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28.01.2020.</a:t>
            </a:r>
            <a:endParaRPr sz="1350">
              <a:latin typeface="Microsoft Sans Serif"/>
              <a:cs typeface="Microsoft Sans Serif"/>
            </a:endParaRPr>
          </a:p>
          <a:p>
            <a:pPr marL="12700" marR="18415">
              <a:lnSpc>
                <a:spcPct val="136000"/>
              </a:lnSpc>
              <a:spcBef>
                <a:spcPts val="1015"/>
              </a:spcBef>
            </a:pP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Таким</a:t>
            </a:r>
            <a:r>
              <a:rPr dirty="0" sz="13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образом,</a:t>
            </a:r>
            <a:r>
              <a:rPr dirty="0" sz="13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3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заявке</a:t>
            </a:r>
            <a:r>
              <a:rPr dirty="0" sz="13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указано</a:t>
            </a:r>
            <a:r>
              <a:rPr dirty="0" sz="13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только</a:t>
            </a:r>
            <a:r>
              <a:rPr dirty="0" sz="13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общее </a:t>
            </a:r>
            <a:r>
              <a:rPr dirty="0" sz="1350" spc="5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наименование</a:t>
            </a:r>
            <a:r>
              <a:rPr dirty="0" sz="13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3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 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регистрационному</a:t>
            </a:r>
            <a:r>
              <a:rPr dirty="0" sz="13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удостоверению,</a:t>
            </a:r>
            <a:r>
              <a:rPr dirty="0" sz="13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которое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выдано</a:t>
            </a:r>
            <a:r>
              <a:rPr dirty="0" sz="13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7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3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группу</a:t>
            </a:r>
            <a:r>
              <a:rPr dirty="0" sz="13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3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219700" y="2333625"/>
            <a:ext cx="4191000" cy="171450"/>
          </a:xfrm>
          <a:custGeom>
            <a:avLst/>
            <a:gdLst/>
            <a:ahLst/>
            <a:cxnLst/>
            <a:rect l="l" t="t" r="r" b="b"/>
            <a:pathLst>
              <a:path w="4191000" h="171450">
                <a:moveTo>
                  <a:pt x="4165219" y="0"/>
                </a:moveTo>
                <a:lnTo>
                  <a:pt x="25780" y="0"/>
                </a:lnTo>
                <a:lnTo>
                  <a:pt x="15751" y="2028"/>
                </a:lnTo>
                <a:lnTo>
                  <a:pt x="7556" y="7556"/>
                </a:lnTo>
                <a:lnTo>
                  <a:pt x="2028" y="15751"/>
                </a:lnTo>
                <a:lnTo>
                  <a:pt x="0" y="25780"/>
                </a:lnTo>
                <a:lnTo>
                  <a:pt x="0" y="145669"/>
                </a:lnTo>
                <a:lnTo>
                  <a:pt x="2028" y="155698"/>
                </a:lnTo>
                <a:lnTo>
                  <a:pt x="7556" y="163893"/>
                </a:lnTo>
                <a:lnTo>
                  <a:pt x="15751" y="169421"/>
                </a:lnTo>
                <a:lnTo>
                  <a:pt x="25780" y="171450"/>
                </a:lnTo>
                <a:lnTo>
                  <a:pt x="4165219" y="171450"/>
                </a:lnTo>
                <a:lnTo>
                  <a:pt x="4175248" y="169421"/>
                </a:lnTo>
                <a:lnTo>
                  <a:pt x="4183443" y="163893"/>
                </a:lnTo>
                <a:lnTo>
                  <a:pt x="4188971" y="155698"/>
                </a:lnTo>
                <a:lnTo>
                  <a:pt x="4191000" y="145669"/>
                </a:lnTo>
                <a:lnTo>
                  <a:pt x="4191000" y="25780"/>
                </a:lnTo>
                <a:lnTo>
                  <a:pt x="4188971" y="15751"/>
                </a:lnTo>
                <a:lnTo>
                  <a:pt x="4183443" y="7556"/>
                </a:lnTo>
                <a:lnTo>
                  <a:pt x="4175248" y="2028"/>
                </a:lnTo>
                <a:lnTo>
                  <a:pt x="4165219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213350" y="2753042"/>
            <a:ext cx="4152900" cy="38614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Анализ</a:t>
            </a:r>
            <a:r>
              <a:rPr dirty="0" sz="1700" spc="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документации</a:t>
            </a:r>
            <a:endParaRPr sz="1700">
              <a:latin typeface="Cambria"/>
              <a:cs typeface="Cambria"/>
            </a:endParaRPr>
          </a:p>
          <a:p>
            <a:pPr marL="12700" marR="83820">
              <a:lnSpc>
                <a:spcPct val="135600"/>
              </a:lnSpc>
              <a:spcBef>
                <a:spcPts val="745"/>
              </a:spcBef>
            </a:pP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Приложенное</a:t>
            </a:r>
            <a:r>
              <a:rPr dirty="0" sz="1350" spc="2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регистрационное</a:t>
            </a:r>
            <a:r>
              <a:rPr dirty="0" sz="13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удостоверение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содержит</a:t>
            </a:r>
            <a:r>
              <a:rPr dirty="0" sz="13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общее</a:t>
            </a:r>
            <a:r>
              <a:rPr dirty="0" sz="13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5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наименование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предложенного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3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3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3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3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35">
                <a:solidFill>
                  <a:srgbClr val="48485A"/>
                </a:solidFill>
                <a:latin typeface="Microsoft Sans Serif"/>
                <a:cs typeface="Microsoft Sans Serif"/>
              </a:rPr>
              <a:t>конкретные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модели</a:t>
            </a:r>
            <a:r>
              <a:rPr dirty="0" sz="13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(варианты</a:t>
            </a:r>
            <a:r>
              <a:rPr dirty="0" sz="135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исполнения)</a:t>
            </a:r>
            <a:r>
              <a:rPr dirty="0" sz="13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изделия:</a:t>
            </a:r>
            <a:r>
              <a:rPr dirty="0" sz="13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6100133,</a:t>
            </a:r>
            <a:r>
              <a:rPr dirty="0" sz="13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610132.</a:t>
            </a:r>
            <a:endParaRPr sz="1350">
              <a:latin typeface="Microsoft Sans Serif"/>
              <a:cs typeface="Microsoft Sans Serif"/>
            </a:endParaRPr>
          </a:p>
          <a:p>
            <a:pPr marL="12700" marR="5080">
              <a:lnSpc>
                <a:spcPct val="136000"/>
              </a:lnSpc>
              <a:spcBef>
                <a:spcPts val="990"/>
              </a:spcBef>
            </a:pP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Учитывая,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6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3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50">
                <a:solidFill>
                  <a:srgbClr val="48485A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13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4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регистрационным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удостоверением</a:t>
            </a:r>
            <a:r>
              <a:rPr dirty="0" sz="13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зарегистрированы </a:t>
            </a:r>
            <a:r>
              <a:rPr dirty="0" sz="1350" spc="50">
                <a:solidFill>
                  <a:srgbClr val="48485A"/>
                </a:solidFill>
                <a:latin typeface="Microsoft Sans Serif"/>
                <a:cs typeface="Microsoft Sans Serif"/>
              </a:rPr>
              <a:t>одновременно</a:t>
            </a:r>
            <a:r>
              <a:rPr dirty="0" sz="13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несколько</a:t>
            </a:r>
            <a:r>
              <a:rPr dirty="0" sz="13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3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изделий,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предложение</a:t>
            </a:r>
            <a:r>
              <a:rPr dirty="0" sz="13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ИП</a:t>
            </a:r>
            <a:r>
              <a:rPr dirty="0" sz="13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25">
                <a:solidFill>
                  <a:srgbClr val="48485A"/>
                </a:solidFill>
                <a:latin typeface="Microsoft Sans Serif"/>
                <a:cs typeface="Microsoft Sans Serif"/>
              </a:rPr>
              <a:t>Б.А.</a:t>
            </a:r>
            <a:r>
              <a:rPr dirty="0" sz="13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3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позволяет </a:t>
            </a:r>
            <a:r>
              <a:rPr dirty="0" sz="1350" spc="30">
                <a:solidFill>
                  <a:srgbClr val="48485A"/>
                </a:solidFill>
                <a:latin typeface="Microsoft Sans Serif"/>
                <a:cs typeface="Microsoft Sans Serif"/>
              </a:rPr>
              <a:t>идентифицировать</a:t>
            </a:r>
            <a:r>
              <a:rPr dirty="0" sz="13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3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медицинское</a:t>
            </a:r>
            <a:r>
              <a:rPr dirty="0" sz="13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изделие,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которое</a:t>
            </a:r>
            <a:r>
              <a:rPr dirty="0" sz="13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будет</a:t>
            </a:r>
            <a:r>
              <a:rPr dirty="0" sz="13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поставлено</a:t>
            </a:r>
            <a:r>
              <a:rPr dirty="0" sz="13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3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случае</a:t>
            </a:r>
            <a:r>
              <a:rPr dirty="0" sz="13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заключения</a:t>
            </a:r>
            <a:r>
              <a:rPr dirty="0" sz="13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50">
                <a:solidFill>
                  <a:srgbClr val="48485A"/>
                </a:solidFill>
                <a:latin typeface="Microsoft Sans Serif"/>
                <a:cs typeface="Microsoft Sans Serif"/>
              </a:rPr>
              <a:t>с </a:t>
            </a:r>
            <a:r>
              <a:rPr dirty="0" sz="1350" spc="80">
                <a:solidFill>
                  <a:srgbClr val="48485A"/>
                </a:solidFill>
                <a:latin typeface="Microsoft Sans Serif"/>
                <a:cs typeface="Microsoft Sans Serif"/>
              </a:rPr>
              <a:t>ним</a:t>
            </a:r>
            <a:r>
              <a:rPr dirty="0" sz="13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9667875" y="2066925"/>
            <a:ext cx="4191000" cy="171450"/>
          </a:xfrm>
          <a:custGeom>
            <a:avLst/>
            <a:gdLst/>
            <a:ahLst/>
            <a:cxnLst/>
            <a:rect l="l" t="t" r="r" b="b"/>
            <a:pathLst>
              <a:path w="4191000" h="171450">
                <a:moveTo>
                  <a:pt x="4165219" y="0"/>
                </a:moveTo>
                <a:lnTo>
                  <a:pt x="25780" y="0"/>
                </a:lnTo>
                <a:lnTo>
                  <a:pt x="15751" y="2028"/>
                </a:lnTo>
                <a:lnTo>
                  <a:pt x="7556" y="7556"/>
                </a:lnTo>
                <a:lnTo>
                  <a:pt x="2028" y="15751"/>
                </a:lnTo>
                <a:lnTo>
                  <a:pt x="0" y="25780"/>
                </a:lnTo>
                <a:lnTo>
                  <a:pt x="0" y="145669"/>
                </a:lnTo>
                <a:lnTo>
                  <a:pt x="2028" y="155698"/>
                </a:lnTo>
                <a:lnTo>
                  <a:pt x="7556" y="163893"/>
                </a:lnTo>
                <a:lnTo>
                  <a:pt x="15751" y="169421"/>
                </a:lnTo>
                <a:lnTo>
                  <a:pt x="25780" y="171450"/>
                </a:lnTo>
                <a:lnTo>
                  <a:pt x="4165219" y="171450"/>
                </a:lnTo>
                <a:lnTo>
                  <a:pt x="4175248" y="169421"/>
                </a:lnTo>
                <a:lnTo>
                  <a:pt x="4183443" y="163893"/>
                </a:lnTo>
                <a:lnTo>
                  <a:pt x="4188971" y="155698"/>
                </a:lnTo>
                <a:lnTo>
                  <a:pt x="4191000" y="145669"/>
                </a:lnTo>
                <a:lnTo>
                  <a:pt x="4191000" y="25780"/>
                </a:lnTo>
                <a:lnTo>
                  <a:pt x="4188971" y="15751"/>
                </a:lnTo>
                <a:lnTo>
                  <a:pt x="4183443" y="7556"/>
                </a:lnTo>
                <a:lnTo>
                  <a:pt x="4175248" y="2028"/>
                </a:lnTo>
                <a:lnTo>
                  <a:pt x="4165219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9665969" y="2487612"/>
            <a:ext cx="4195445" cy="23406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Вывод</a:t>
            </a:r>
            <a:r>
              <a:rPr dirty="0" sz="1700" spc="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комиссии</a:t>
            </a:r>
            <a:endParaRPr sz="1700">
              <a:latin typeface="Cambria"/>
              <a:cs typeface="Cambria"/>
            </a:endParaRPr>
          </a:p>
          <a:p>
            <a:pPr marL="12700" marR="5080">
              <a:lnSpc>
                <a:spcPct val="136000"/>
              </a:lnSpc>
              <a:spcBef>
                <a:spcPts val="740"/>
              </a:spcBef>
            </a:pP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Указание</a:t>
            </a:r>
            <a:r>
              <a:rPr dirty="0" sz="13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3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заявке</a:t>
            </a:r>
            <a:r>
              <a:rPr dirty="0" sz="13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наименования</a:t>
            </a:r>
            <a:r>
              <a:rPr dirty="0" sz="13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предложенного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3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3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подобным</a:t>
            </a:r>
            <a:r>
              <a:rPr dirty="0" sz="13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образом</a:t>
            </a:r>
            <a:r>
              <a:rPr dirty="0" sz="135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вводит</a:t>
            </a:r>
            <a:r>
              <a:rPr dirty="0" sz="13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3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заблуждение</a:t>
            </a:r>
            <a:r>
              <a:rPr dirty="0" sz="13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аукционную</a:t>
            </a:r>
            <a:r>
              <a:rPr dirty="0" sz="13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комиссию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Заказчика</a:t>
            </a:r>
            <a:r>
              <a:rPr dirty="0" sz="13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относительно</a:t>
            </a:r>
            <a:r>
              <a:rPr dirty="0" sz="13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того,</a:t>
            </a:r>
            <a:r>
              <a:rPr dirty="0" sz="13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какой</a:t>
            </a:r>
            <a:r>
              <a:rPr dirty="0" sz="13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60">
                <a:solidFill>
                  <a:srgbClr val="48485A"/>
                </a:solidFill>
                <a:latin typeface="Microsoft Sans Serif"/>
                <a:cs typeface="Microsoft Sans Serif"/>
              </a:rPr>
              <a:t>именно</a:t>
            </a:r>
            <a:endParaRPr sz="1350">
              <a:latin typeface="Microsoft Sans Serif"/>
              <a:cs typeface="Microsoft Sans Serif"/>
            </a:endParaRPr>
          </a:p>
          <a:p>
            <a:pPr marL="12700" marR="19685">
              <a:lnSpc>
                <a:spcPts val="2250"/>
              </a:lnSpc>
              <a:spcBef>
                <a:spcPts val="105"/>
              </a:spcBef>
            </a:pP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товар</a:t>
            </a:r>
            <a:r>
              <a:rPr dirty="0" sz="13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предлагается</a:t>
            </a:r>
            <a:r>
              <a:rPr dirty="0" sz="13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3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заявке </a:t>
            </a:r>
            <a:r>
              <a:rPr dirty="0" sz="13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3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соответствует</a:t>
            </a:r>
            <a:r>
              <a:rPr dirty="0" sz="13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ли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такой</a:t>
            </a:r>
            <a:r>
              <a:rPr dirty="0" sz="13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товар</a:t>
            </a:r>
            <a:r>
              <a:rPr dirty="0" sz="13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изложенным</a:t>
            </a:r>
            <a:r>
              <a:rPr dirty="0" sz="13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Заказчиком</a:t>
            </a:r>
            <a:r>
              <a:rPr dirty="0" sz="13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3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55">
                <a:solidFill>
                  <a:srgbClr val="48485A"/>
                </a:solidFill>
                <a:latin typeface="Microsoft Sans Serif"/>
                <a:cs typeface="Microsoft Sans Serif"/>
              </a:rPr>
              <a:t>описании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объекта</a:t>
            </a:r>
            <a:r>
              <a:rPr dirty="0" sz="13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3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требованиям.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665969" y="5217033"/>
            <a:ext cx="4129404" cy="210312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216535">
              <a:lnSpc>
                <a:spcPct val="136000"/>
              </a:lnSpc>
              <a:spcBef>
                <a:spcPts val="75"/>
              </a:spcBef>
            </a:pP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Аналогичная</a:t>
            </a:r>
            <a:r>
              <a:rPr dirty="0" sz="13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правовая</a:t>
            </a:r>
            <a:r>
              <a:rPr dirty="0" sz="13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позиция</a:t>
            </a:r>
            <a:r>
              <a:rPr dirty="0" sz="13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изложена</a:t>
            </a:r>
            <a:r>
              <a:rPr dirty="0" sz="13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5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определении</a:t>
            </a:r>
            <a:r>
              <a:rPr dirty="0" sz="13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Верховного</a:t>
            </a:r>
            <a:r>
              <a:rPr dirty="0" sz="13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45">
                <a:solidFill>
                  <a:srgbClr val="48485A"/>
                </a:solidFill>
                <a:latin typeface="Microsoft Sans Serif"/>
                <a:cs typeface="Microsoft Sans Serif"/>
              </a:rPr>
              <a:t>Суда</a:t>
            </a:r>
            <a:r>
              <a:rPr dirty="0" sz="13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13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3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14.09.2020</a:t>
            </a:r>
            <a:r>
              <a:rPr dirty="0" sz="13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3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304-</a:t>
            </a:r>
            <a:r>
              <a:rPr dirty="0" sz="1350" spc="-55">
                <a:solidFill>
                  <a:srgbClr val="48485A"/>
                </a:solidFill>
                <a:latin typeface="Microsoft Sans Serif"/>
                <a:cs typeface="Microsoft Sans Serif"/>
              </a:rPr>
              <a:t>ЭС20-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12574</a:t>
            </a:r>
            <a:r>
              <a:rPr dirty="0" sz="13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75">
                <a:solidFill>
                  <a:srgbClr val="48485A"/>
                </a:solidFill>
                <a:latin typeface="Microsoft Sans Serif"/>
                <a:cs typeface="Microsoft Sans Serif"/>
              </a:rPr>
              <a:t>по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делу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3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25">
                <a:solidFill>
                  <a:srgbClr val="48485A"/>
                </a:solidFill>
                <a:latin typeface="Microsoft Sans Serif"/>
                <a:cs typeface="Microsoft Sans Serif"/>
              </a:rPr>
              <a:t>А67-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8891/2019.</a:t>
            </a:r>
            <a:endParaRPr sz="1350">
              <a:latin typeface="Microsoft Sans Serif"/>
              <a:cs typeface="Microsoft Sans Serif"/>
            </a:endParaRPr>
          </a:p>
          <a:p>
            <a:pPr marL="12700" marR="5080">
              <a:lnSpc>
                <a:spcPct val="134400"/>
              </a:lnSpc>
              <a:spcBef>
                <a:spcPts val="960"/>
              </a:spcBef>
            </a:pP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Таким</a:t>
            </a:r>
            <a:r>
              <a:rPr dirty="0" sz="13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образом,</a:t>
            </a:r>
            <a:r>
              <a:rPr dirty="0" sz="13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аукционная</a:t>
            </a:r>
            <a:r>
              <a:rPr dirty="0" sz="13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1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комиссии</a:t>
            </a:r>
            <a:r>
              <a:rPr dirty="0" sz="13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Заказчика </a:t>
            </a:r>
            <a:r>
              <a:rPr dirty="0" sz="1350" spc="8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3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50">
                <a:solidFill>
                  <a:srgbClr val="48485A"/>
                </a:solidFill>
                <a:latin typeface="Microsoft Sans Serif"/>
                <a:cs typeface="Microsoft Sans Serif"/>
              </a:rPr>
              <a:t>отклонении</a:t>
            </a:r>
            <a:r>
              <a:rPr dirty="0" sz="13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заявки</a:t>
            </a:r>
            <a:r>
              <a:rPr dirty="0" sz="13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ИП</a:t>
            </a:r>
            <a:r>
              <a:rPr dirty="0" sz="135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20">
                <a:solidFill>
                  <a:srgbClr val="48485A"/>
                </a:solidFill>
                <a:latin typeface="Microsoft Sans Serif"/>
                <a:cs typeface="Microsoft Sans Serif"/>
              </a:rPr>
              <a:t>Б.А.</a:t>
            </a:r>
            <a:r>
              <a:rPr dirty="0" sz="13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действовала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правомерно.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 Довод</a:t>
            </a:r>
            <a:r>
              <a:rPr dirty="0" sz="13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жалобы</a:t>
            </a:r>
            <a:r>
              <a:rPr dirty="0" sz="13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3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35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обоснован.</a:t>
            </a:r>
            <a:endParaRPr sz="13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601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3300"/>
              <a:t>Постановление</a:t>
            </a:r>
            <a:r>
              <a:rPr dirty="0" sz="3300" spc="114"/>
              <a:t> </a:t>
            </a:r>
            <a:r>
              <a:rPr dirty="0" sz="3300"/>
              <a:t>Правительства</a:t>
            </a:r>
            <a:r>
              <a:rPr dirty="0" sz="3300" spc="155"/>
              <a:t> </a:t>
            </a:r>
            <a:r>
              <a:rPr dirty="0" sz="3300"/>
              <a:t>Российской</a:t>
            </a:r>
            <a:r>
              <a:rPr dirty="0" sz="3300" spc="160"/>
              <a:t> </a:t>
            </a:r>
            <a:r>
              <a:rPr dirty="0" sz="3300"/>
              <a:t>Федерации</a:t>
            </a:r>
            <a:r>
              <a:rPr dirty="0" sz="3300" spc="125"/>
              <a:t> </a:t>
            </a:r>
            <a:r>
              <a:rPr dirty="0" sz="3300"/>
              <a:t>от</a:t>
            </a:r>
            <a:r>
              <a:rPr dirty="0" sz="3300" spc="110"/>
              <a:t> </a:t>
            </a:r>
            <a:r>
              <a:rPr dirty="0" sz="3300" spc="335"/>
              <a:t>30</a:t>
            </a:r>
            <a:endParaRPr sz="3300"/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3300"/>
              <a:t>ноября</a:t>
            </a:r>
            <a:r>
              <a:rPr dirty="0" sz="3300" spc="210"/>
              <a:t> </a:t>
            </a:r>
            <a:r>
              <a:rPr dirty="0" sz="3300" spc="260"/>
              <a:t>2024</a:t>
            </a:r>
            <a:r>
              <a:rPr dirty="0" sz="3300" spc="175"/>
              <a:t> </a:t>
            </a:r>
            <a:r>
              <a:rPr dirty="0" sz="3300" spc="95"/>
              <a:t>г.</a:t>
            </a:r>
            <a:r>
              <a:rPr dirty="0" sz="3300" spc="185"/>
              <a:t> </a:t>
            </a:r>
            <a:r>
              <a:rPr dirty="0" sz="3300" spc="720"/>
              <a:t>N</a:t>
            </a:r>
            <a:r>
              <a:rPr dirty="0" sz="3300" spc="235"/>
              <a:t> </a:t>
            </a:r>
            <a:r>
              <a:rPr dirty="0" sz="3300" spc="30"/>
              <a:t>1684</a:t>
            </a:r>
            <a:endParaRPr sz="3300"/>
          </a:p>
        </p:txBody>
      </p:sp>
      <p:sp>
        <p:nvSpPr>
          <p:cNvPr id="3" name="object 3" descr=""/>
          <p:cNvSpPr/>
          <p:nvPr/>
        </p:nvSpPr>
        <p:spPr>
          <a:xfrm>
            <a:off x="790575" y="2286000"/>
            <a:ext cx="4238625" cy="5057775"/>
          </a:xfrm>
          <a:custGeom>
            <a:avLst/>
            <a:gdLst/>
            <a:ahLst/>
            <a:cxnLst/>
            <a:rect l="l" t="t" r="r" b="b"/>
            <a:pathLst>
              <a:path w="4238625" h="5057775">
                <a:moveTo>
                  <a:pt x="4213098" y="0"/>
                </a:moveTo>
                <a:lnTo>
                  <a:pt x="25565" y="0"/>
                </a:lnTo>
                <a:lnTo>
                  <a:pt x="15612" y="2006"/>
                </a:lnTo>
                <a:lnTo>
                  <a:pt x="7486" y="7477"/>
                </a:lnTo>
                <a:lnTo>
                  <a:pt x="2008" y="15591"/>
                </a:lnTo>
                <a:lnTo>
                  <a:pt x="0" y="25526"/>
                </a:lnTo>
                <a:lnTo>
                  <a:pt x="0" y="5032209"/>
                </a:lnTo>
                <a:lnTo>
                  <a:pt x="2008" y="5042162"/>
                </a:lnTo>
                <a:lnTo>
                  <a:pt x="7486" y="5050288"/>
                </a:lnTo>
                <a:lnTo>
                  <a:pt x="15612" y="5055766"/>
                </a:lnTo>
                <a:lnTo>
                  <a:pt x="25565" y="5057775"/>
                </a:lnTo>
                <a:lnTo>
                  <a:pt x="4213098" y="5057775"/>
                </a:lnTo>
                <a:lnTo>
                  <a:pt x="4223033" y="5055766"/>
                </a:lnTo>
                <a:lnTo>
                  <a:pt x="4231147" y="5050288"/>
                </a:lnTo>
                <a:lnTo>
                  <a:pt x="4236618" y="5042162"/>
                </a:lnTo>
                <a:lnTo>
                  <a:pt x="4238625" y="5032209"/>
                </a:lnTo>
                <a:lnTo>
                  <a:pt x="4238625" y="25526"/>
                </a:lnTo>
                <a:lnTo>
                  <a:pt x="4236618" y="15591"/>
                </a:lnTo>
                <a:lnTo>
                  <a:pt x="4231147" y="7477"/>
                </a:lnTo>
                <a:lnTo>
                  <a:pt x="4223033" y="2006"/>
                </a:lnTo>
                <a:lnTo>
                  <a:pt x="4213098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51864" y="2420746"/>
            <a:ext cx="3742054" cy="2252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1910">
              <a:lnSpc>
                <a:spcPct val="1062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Пункт</a:t>
            </a:r>
            <a:r>
              <a:rPr dirty="0" sz="1650" spc="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61.</a:t>
            </a:r>
            <a:r>
              <a:rPr dirty="0" sz="1650" spc="10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Требования</a:t>
            </a:r>
            <a:r>
              <a:rPr dirty="0" sz="1650" spc="9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к</a:t>
            </a:r>
            <a:r>
              <a:rPr dirty="0" sz="1650" spc="8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медицинским изделиям</a:t>
            </a:r>
            <a:endParaRPr sz="1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целях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прохождения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процедуры</a:t>
            </a:r>
            <a:endParaRPr sz="1250">
              <a:latin typeface="Microsoft Sans Serif"/>
              <a:cs typeface="Microsoft Sans Serif"/>
            </a:endParaRPr>
          </a:p>
          <a:p>
            <a:pPr marL="12700" marR="83185">
              <a:lnSpc>
                <a:spcPts val="2100"/>
              </a:lnSpc>
              <a:spcBef>
                <a:spcPts val="170"/>
              </a:spcBef>
            </a:pP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 изделия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производитель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(изготовитель)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50" spc="2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должен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обеспечить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соответствие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следующим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требованиям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(по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применимости):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200650" y="2286000"/>
            <a:ext cx="4229100" cy="5057775"/>
          </a:xfrm>
          <a:custGeom>
            <a:avLst/>
            <a:gdLst/>
            <a:ahLst/>
            <a:cxnLst/>
            <a:rect l="l" t="t" r="r" b="b"/>
            <a:pathLst>
              <a:path w="4229100" h="5057775">
                <a:moveTo>
                  <a:pt x="4203573" y="0"/>
                </a:moveTo>
                <a:lnTo>
                  <a:pt x="25526" y="0"/>
                </a:lnTo>
                <a:lnTo>
                  <a:pt x="15591" y="2006"/>
                </a:lnTo>
                <a:lnTo>
                  <a:pt x="7477" y="7477"/>
                </a:lnTo>
                <a:lnTo>
                  <a:pt x="2006" y="15591"/>
                </a:lnTo>
                <a:lnTo>
                  <a:pt x="0" y="25526"/>
                </a:lnTo>
                <a:lnTo>
                  <a:pt x="0" y="5032273"/>
                </a:lnTo>
                <a:lnTo>
                  <a:pt x="2006" y="5042199"/>
                </a:lnTo>
                <a:lnTo>
                  <a:pt x="7477" y="5050305"/>
                </a:lnTo>
                <a:lnTo>
                  <a:pt x="15591" y="5055770"/>
                </a:lnTo>
                <a:lnTo>
                  <a:pt x="25526" y="5057775"/>
                </a:lnTo>
                <a:lnTo>
                  <a:pt x="4203573" y="5057775"/>
                </a:lnTo>
                <a:lnTo>
                  <a:pt x="4213508" y="5055770"/>
                </a:lnTo>
                <a:lnTo>
                  <a:pt x="4221622" y="5050305"/>
                </a:lnTo>
                <a:lnTo>
                  <a:pt x="4227093" y="5042199"/>
                </a:lnTo>
                <a:lnTo>
                  <a:pt x="4229100" y="5032273"/>
                </a:lnTo>
                <a:lnTo>
                  <a:pt x="4229100" y="25526"/>
                </a:lnTo>
                <a:lnTo>
                  <a:pt x="4227093" y="15591"/>
                </a:lnTo>
                <a:lnTo>
                  <a:pt x="4221622" y="7477"/>
                </a:lnTo>
                <a:lnTo>
                  <a:pt x="4213508" y="2006"/>
                </a:lnTo>
                <a:lnTo>
                  <a:pt x="4203573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358765" y="2420746"/>
            <a:ext cx="3910329" cy="2519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52930">
              <a:lnSpc>
                <a:spcPct val="1062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Запрет</a:t>
            </a:r>
            <a:r>
              <a:rPr dirty="0" sz="1650" spc="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ограничения взаимозаменяемости</a:t>
            </a:r>
            <a:endParaRPr sz="1650">
              <a:latin typeface="Cambria"/>
              <a:cs typeface="Cambria"/>
            </a:endParaRPr>
          </a:p>
          <a:p>
            <a:pPr marL="12700" marR="5080">
              <a:lnSpc>
                <a:spcPct val="140200"/>
              </a:lnSpc>
              <a:spcBef>
                <a:spcPts val="70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а)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допускается</a:t>
            </a:r>
            <a:r>
              <a:rPr dirty="0" sz="125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ограничение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взаимозаменяемости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путем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использования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специальных</a:t>
            </a:r>
            <a:r>
              <a:rPr dirty="0" sz="125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технических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программных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или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другими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способами,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это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предназначено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обеспечения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безопасности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эффективности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изделия;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9601200" y="2286000"/>
            <a:ext cx="4238625" cy="5057775"/>
          </a:xfrm>
          <a:custGeom>
            <a:avLst/>
            <a:gdLst/>
            <a:ahLst/>
            <a:cxnLst/>
            <a:rect l="l" t="t" r="r" b="b"/>
            <a:pathLst>
              <a:path w="4238625" h="5057775">
                <a:moveTo>
                  <a:pt x="4213098" y="0"/>
                </a:moveTo>
                <a:lnTo>
                  <a:pt x="25526" y="0"/>
                </a:lnTo>
                <a:lnTo>
                  <a:pt x="15591" y="2006"/>
                </a:lnTo>
                <a:lnTo>
                  <a:pt x="7477" y="7477"/>
                </a:lnTo>
                <a:lnTo>
                  <a:pt x="2006" y="15591"/>
                </a:lnTo>
                <a:lnTo>
                  <a:pt x="0" y="25526"/>
                </a:lnTo>
                <a:lnTo>
                  <a:pt x="0" y="5032209"/>
                </a:lnTo>
                <a:lnTo>
                  <a:pt x="2006" y="5042162"/>
                </a:lnTo>
                <a:lnTo>
                  <a:pt x="7477" y="5050288"/>
                </a:lnTo>
                <a:lnTo>
                  <a:pt x="15591" y="5055766"/>
                </a:lnTo>
                <a:lnTo>
                  <a:pt x="25526" y="5057775"/>
                </a:lnTo>
                <a:lnTo>
                  <a:pt x="4213098" y="5057775"/>
                </a:lnTo>
                <a:lnTo>
                  <a:pt x="4223033" y="5055766"/>
                </a:lnTo>
                <a:lnTo>
                  <a:pt x="4231147" y="5050288"/>
                </a:lnTo>
                <a:lnTo>
                  <a:pt x="4236618" y="5042162"/>
                </a:lnTo>
                <a:lnTo>
                  <a:pt x="4238625" y="5032209"/>
                </a:lnTo>
                <a:lnTo>
                  <a:pt x="4238625" y="25526"/>
                </a:lnTo>
                <a:lnTo>
                  <a:pt x="4236618" y="15591"/>
                </a:lnTo>
                <a:lnTo>
                  <a:pt x="4231147" y="7477"/>
                </a:lnTo>
                <a:lnTo>
                  <a:pt x="4223033" y="2006"/>
                </a:lnTo>
                <a:lnTo>
                  <a:pt x="4213098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9766045" y="2436240"/>
            <a:ext cx="3862070" cy="4373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Совместное</a:t>
            </a:r>
            <a:r>
              <a:rPr dirty="0" sz="165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применение</a:t>
            </a:r>
            <a:endParaRPr sz="1650">
              <a:latin typeface="Cambria"/>
              <a:cs typeface="Cambria"/>
            </a:endParaRPr>
          </a:p>
          <a:p>
            <a:pPr marL="12700" marR="5080">
              <a:lnSpc>
                <a:spcPct val="140200"/>
              </a:lnSpc>
              <a:spcBef>
                <a:spcPts val="71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б)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допускается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подтверждение</a:t>
            </a:r>
            <a:r>
              <a:rPr dirty="0" sz="12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возможности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совместного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регистрируемого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другим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медицинским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изделием</a:t>
            </a:r>
            <a:r>
              <a:rPr dirty="0" sz="12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иного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2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(изготовителя),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зарегистрированным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endParaRPr sz="1250">
              <a:latin typeface="Microsoft Sans Serif"/>
              <a:cs typeface="Microsoft Sans Serif"/>
            </a:endParaRPr>
          </a:p>
          <a:p>
            <a:pPr marL="12700" marR="198755">
              <a:lnSpc>
                <a:spcPct val="140200"/>
              </a:lnSpc>
            </a:pP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требованиями</a:t>
            </a:r>
            <a:r>
              <a:rPr dirty="0" sz="12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законодательства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сфере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</a:t>
            </a:r>
            <a:endParaRPr sz="1250">
              <a:latin typeface="Microsoft Sans Serif"/>
              <a:cs typeface="Microsoft Sans Serif"/>
            </a:endParaRPr>
          </a:p>
          <a:p>
            <a:pPr marL="12700" marR="44450">
              <a:lnSpc>
                <a:spcPct val="140200"/>
              </a:lnSpc>
            </a:pP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медицинских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изделий.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этом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совместное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применение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регистрируемого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медицинским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изделием</a:t>
            </a:r>
            <a:r>
              <a:rPr dirty="0" sz="12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иного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2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осуществляется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учетом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особенностей,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установленных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эксплуатационной</a:t>
            </a:r>
            <a:endParaRPr sz="1250">
              <a:latin typeface="Microsoft Sans Serif"/>
              <a:cs typeface="Microsoft Sans Serif"/>
            </a:endParaRPr>
          </a:p>
          <a:p>
            <a:pPr marL="12700" marR="187325">
              <a:lnSpc>
                <a:spcPts val="2100"/>
              </a:lnSpc>
              <a:spcBef>
                <a:spcPts val="105"/>
              </a:spcBef>
            </a:pP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документации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регистрируемое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медицинское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изделие.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635" marR="5080">
              <a:lnSpc>
                <a:spcPct val="108000"/>
              </a:lnSpc>
              <a:spcBef>
                <a:spcPts val="90"/>
              </a:spcBef>
            </a:pPr>
            <a:r>
              <a:rPr dirty="0" sz="3650"/>
              <a:t>Изменениям</a:t>
            </a:r>
            <a:r>
              <a:rPr dirty="0" sz="3650" spc="385"/>
              <a:t> </a:t>
            </a:r>
            <a:r>
              <a:rPr dirty="0" sz="3650"/>
              <a:t>в</a:t>
            </a:r>
            <a:r>
              <a:rPr dirty="0" sz="3650" spc="355"/>
              <a:t> </a:t>
            </a:r>
            <a:r>
              <a:rPr dirty="0" sz="3650"/>
              <a:t>документы</a:t>
            </a:r>
            <a:r>
              <a:rPr dirty="0" sz="3650" spc="335"/>
              <a:t> </a:t>
            </a:r>
            <a:r>
              <a:rPr dirty="0" sz="3650"/>
              <a:t>требующие</a:t>
            </a:r>
            <a:r>
              <a:rPr dirty="0" sz="3650" spc="330"/>
              <a:t> </a:t>
            </a:r>
            <a:r>
              <a:rPr dirty="0" sz="3650" spc="-10"/>
              <a:t>госрегистрации </a:t>
            </a:r>
            <a:r>
              <a:rPr dirty="0" sz="3650"/>
              <a:t>нового</a:t>
            </a:r>
            <a:r>
              <a:rPr dirty="0" sz="3650" spc="315"/>
              <a:t> </a:t>
            </a:r>
            <a:r>
              <a:rPr dirty="0" sz="3650"/>
              <a:t>медицинского</a:t>
            </a:r>
            <a:r>
              <a:rPr dirty="0" sz="3650" spc="350"/>
              <a:t> </a:t>
            </a:r>
            <a:r>
              <a:rPr dirty="0" sz="3650" spc="-10"/>
              <a:t>изделия</a:t>
            </a:r>
            <a:endParaRPr sz="36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0" y="2085975"/>
            <a:ext cx="952500" cy="55245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005583" y="2248852"/>
            <a:ext cx="11537950" cy="144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Пункт</a:t>
            </a:r>
            <a:r>
              <a:rPr dirty="0" sz="1850" spc="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110.</a:t>
            </a:r>
            <a:r>
              <a:rPr dirty="0" sz="1850" spc="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Изменения</a:t>
            </a:r>
            <a:r>
              <a:rPr dirty="0" sz="1850" spc="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функционального</a:t>
            </a:r>
            <a:r>
              <a:rPr dirty="0" sz="1850" spc="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назначения</a:t>
            </a:r>
            <a:endParaRPr sz="18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изменениям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документы,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содержащиеся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регистрационном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досье,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требующим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нового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4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относятся: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а)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изменения,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влекущие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собой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изменения функционального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назначения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(или)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принципа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</a:t>
            </a:r>
            <a:r>
              <a:rPr dirty="0" sz="14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изделия;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05583" y="4372355"/>
            <a:ext cx="11206480" cy="30359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Несоответствие</a:t>
            </a:r>
            <a:r>
              <a:rPr dirty="0" sz="1850" spc="-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критериям</a:t>
            </a:r>
            <a:endParaRPr sz="1850">
              <a:latin typeface="Cambria"/>
              <a:cs typeface="Cambria"/>
            </a:endParaRPr>
          </a:p>
          <a:p>
            <a:pPr marL="12700" marR="145415">
              <a:lnSpc>
                <a:spcPct val="143000"/>
              </a:lnSpc>
              <a:spcBef>
                <a:spcPts val="820"/>
              </a:spcBef>
            </a:pP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б)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включение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сведений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моделях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(марках)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зарегистрированного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 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соответствующих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критериям,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указанным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пункте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26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настоящих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Правил;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Изменение</a:t>
            </a:r>
            <a:r>
              <a:rPr dirty="0" sz="1850" spc="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производителя</a:t>
            </a:r>
            <a:endParaRPr sz="1850">
              <a:latin typeface="Cambria"/>
              <a:cs typeface="Cambria"/>
            </a:endParaRPr>
          </a:p>
          <a:p>
            <a:pPr marL="12700" marR="5080">
              <a:lnSpc>
                <a:spcPct val="143000"/>
              </a:lnSpc>
              <a:spcBef>
                <a:spcPts val="82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в)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изменения,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влекущие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собой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одновременное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изменение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сведений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производственной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площадке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(производственных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площадках)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отношению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сведениям,</a:t>
            </a:r>
            <a:r>
              <a:rPr dirty="0" sz="14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указанным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реестровой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записи,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исключением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сведений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об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организационно-правовой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форме,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адресе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места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нахождения,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реорганизации,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иных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сведений,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содержащихся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уставных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документах.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952" y="568324"/>
            <a:ext cx="12348210" cy="1168400"/>
          </a:xfrm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ts val="4580"/>
              </a:lnSpc>
              <a:spcBef>
                <a:spcPts val="35"/>
              </a:spcBef>
            </a:pPr>
            <a:r>
              <a:rPr dirty="0" sz="3650"/>
              <a:t>Продлены</a:t>
            </a:r>
            <a:r>
              <a:rPr dirty="0" sz="3650" spc="360"/>
              <a:t> </a:t>
            </a:r>
            <a:r>
              <a:rPr dirty="0" sz="3650"/>
              <a:t>сроки</a:t>
            </a:r>
            <a:r>
              <a:rPr dirty="0" sz="3650" spc="395"/>
              <a:t> </a:t>
            </a:r>
            <a:r>
              <a:rPr dirty="0" sz="3650"/>
              <a:t>действия</a:t>
            </a:r>
            <a:r>
              <a:rPr dirty="0" sz="3650" spc="350"/>
              <a:t> </a:t>
            </a:r>
            <a:r>
              <a:rPr dirty="0" sz="3650"/>
              <a:t>разрешений</a:t>
            </a:r>
            <a:r>
              <a:rPr dirty="0" sz="3650" spc="360"/>
              <a:t> </a:t>
            </a:r>
            <a:r>
              <a:rPr dirty="0" sz="3650"/>
              <a:t>и</a:t>
            </a:r>
            <a:r>
              <a:rPr dirty="0" sz="3650" spc="370"/>
              <a:t> </a:t>
            </a:r>
            <a:r>
              <a:rPr dirty="0" sz="3650"/>
              <a:t>заключений</a:t>
            </a:r>
            <a:r>
              <a:rPr dirty="0" sz="3650" spc="385"/>
              <a:t> </a:t>
            </a:r>
            <a:r>
              <a:rPr dirty="0" sz="3650" spc="-25"/>
              <a:t>на </a:t>
            </a:r>
            <a:r>
              <a:rPr dirty="0" sz="3650" spc="30"/>
              <a:t>ЛП</a:t>
            </a:r>
            <a:endParaRPr sz="3650"/>
          </a:p>
        </p:txBody>
      </p:sp>
      <p:sp>
        <p:nvSpPr>
          <p:cNvPr id="3" name="object 3" descr=""/>
          <p:cNvSpPr/>
          <p:nvPr/>
        </p:nvSpPr>
        <p:spPr>
          <a:xfrm>
            <a:off x="771525" y="2162175"/>
            <a:ext cx="2181225" cy="1381125"/>
          </a:xfrm>
          <a:custGeom>
            <a:avLst/>
            <a:gdLst/>
            <a:ahLst/>
            <a:cxnLst/>
            <a:rect l="l" t="t" r="r" b="b"/>
            <a:pathLst>
              <a:path w="2181225" h="1381125">
                <a:moveTo>
                  <a:pt x="2153031" y="0"/>
                </a:moveTo>
                <a:lnTo>
                  <a:pt x="28143" y="0"/>
                </a:lnTo>
                <a:lnTo>
                  <a:pt x="17187" y="2208"/>
                </a:lnTo>
                <a:lnTo>
                  <a:pt x="8242" y="8239"/>
                </a:lnTo>
                <a:lnTo>
                  <a:pt x="2211" y="17198"/>
                </a:lnTo>
                <a:lnTo>
                  <a:pt x="0" y="28194"/>
                </a:lnTo>
                <a:lnTo>
                  <a:pt x="0" y="1352930"/>
                </a:lnTo>
                <a:lnTo>
                  <a:pt x="2211" y="1363926"/>
                </a:lnTo>
                <a:lnTo>
                  <a:pt x="8242" y="1372885"/>
                </a:lnTo>
                <a:lnTo>
                  <a:pt x="17187" y="1378916"/>
                </a:lnTo>
                <a:lnTo>
                  <a:pt x="28143" y="1381125"/>
                </a:lnTo>
                <a:lnTo>
                  <a:pt x="2153031" y="1381125"/>
                </a:lnTo>
                <a:lnTo>
                  <a:pt x="2164026" y="1378916"/>
                </a:lnTo>
                <a:lnTo>
                  <a:pt x="2172985" y="1372885"/>
                </a:lnTo>
                <a:lnTo>
                  <a:pt x="2179016" y="1363926"/>
                </a:lnTo>
                <a:lnTo>
                  <a:pt x="2181225" y="1352930"/>
                </a:lnTo>
                <a:lnTo>
                  <a:pt x="2181225" y="28194"/>
                </a:lnTo>
                <a:lnTo>
                  <a:pt x="2179016" y="17198"/>
                </a:lnTo>
                <a:lnTo>
                  <a:pt x="2172985" y="8239"/>
                </a:lnTo>
                <a:lnTo>
                  <a:pt x="2164026" y="2208"/>
                </a:lnTo>
                <a:lnTo>
                  <a:pt x="2153031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795779" y="2737167"/>
            <a:ext cx="14033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65">
                <a:solidFill>
                  <a:srgbClr val="48485A"/>
                </a:solidFill>
                <a:latin typeface="Cambria"/>
                <a:cs typeface="Cambria"/>
              </a:rPr>
              <a:t>1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132708" y="2321242"/>
            <a:ext cx="10403205" cy="1022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Заключение</a:t>
            </a:r>
            <a:r>
              <a:rPr dirty="0" sz="1850" spc="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межведомственной</a:t>
            </a:r>
            <a:r>
              <a:rPr dirty="0" sz="1850" spc="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комиссии</a:t>
            </a:r>
            <a:endParaRPr sz="1850">
              <a:latin typeface="Cambria"/>
              <a:cs typeface="Cambria"/>
            </a:endParaRPr>
          </a:p>
          <a:p>
            <a:pPr marL="12700" marR="5080">
              <a:lnSpc>
                <a:spcPct val="143000"/>
              </a:lnSpc>
              <a:spcBef>
                <a:spcPts val="795"/>
              </a:spcBef>
            </a:pP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определению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дефектуры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риска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возникновения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дефектуры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препаратов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связи</a:t>
            </a:r>
            <a:r>
              <a:rPr dirty="0" sz="14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введением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отношении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ограничительных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мер</a:t>
            </a:r>
            <a:r>
              <a:rPr dirty="0" sz="1400" spc="-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экономического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3048000" y="3533775"/>
            <a:ext cx="10715625" cy="19050"/>
          </a:xfrm>
          <a:custGeom>
            <a:avLst/>
            <a:gdLst/>
            <a:ahLst/>
            <a:cxnLst/>
            <a:rect l="l" t="t" r="r" b="b"/>
            <a:pathLst>
              <a:path w="10715625" h="19050">
                <a:moveTo>
                  <a:pt x="10711307" y="0"/>
                </a:moveTo>
                <a:lnTo>
                  <a:pt x="4318" y="0"/>
                </a:lnTo>
                <a:lnTo>
                  <a:pt x="0" y="4317"/>
                </a:lnTo>
                <a:lnTo>
                  <a:pt x="0" y="9525"/>
                </a:lnTo>
                <a:lnTo>
                  <a:pt x="0" y="14732"/>
                </a:lnTo>
                <a:lnTo>
                  <a:pt x="4318" y="19050"/>
                </a:lnTo>
                <a:lnTo>
                  <a:pt x="10711307" y="19050"/>
                </a:lnTo>
                <a:lnTo>
                  <a:pt x="10715625" y="14732"/>
                </a:lnTo>
                <a:lnTo>
                  <a:pt x="10715625" y="4317"/>
                </a:lnTo>
                <a:lnTo>
                  <a:pt x="10711307" y="0"/>
                </a:lnTo>
                <a:close/>
              </a:path>
            </a:pathLst>
          </a:custGeom>
          <a:solidFill>
            <a:srgbClr val="D0CE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771525" y="3638550"/>
            <a:ext cx="4362450" cy="1990725"/>
          </a:xfrm>
          <a:custGeom>
            <a:avLst/>
            <a:gdLst/>
            <a:ahLst/>
            <a:cxnLst/>
            <a:rect l="l" t="t" r="r" b="b"/>
            <a:pathLst>
              <a:path w="4362450" h="1990725">
                <a:moveTo>
                  <a:pt x="4334129" y="0"/>
                </a:moveTo>
                <a:lnTo>
                  <a:pt x="28282" y="0"/>
                </a:lnTo>
                <a:lnTo>
                  <a:pt x="17273" y="2228"/>
                </a:lnTo>
                <a:lnTo>
                  <a:pt x="8283" y="8302"/>
                </a:lnTo>
                <a:lnTo>
                  <a:pt x="2222" y="17305"/>
                </a:lnTo>
                <a:lnTo>
                  <a:pt x="0" y="28321"/>
                </a:lnTo>
                <a:lnTo>
                  <a:pt x="0" y="1962404"/>
                </a:lnTo>
                <a:lnTo>
                  <a:pt x="2222" y="1973419"/>
                </a:lnTo>
                <a:lnTo>
                  <a:pt x="8283" y="1982422"/>
                </a:lnTo>
                <a:lnTo>
                  <a:pt x="17273" y="1988496"/>
                </a:lnTo>
                <a:lnTo>
                  <a:pt x="28282" y="1990725"/>
                </a:lnTo>
                <a:lnTo>
                  <a:pt x="4334129" y="1990725"/>
                </a:lnTo>
                <a:lnTo>
                  <a:pt x="4345144" y="1988496"/>
                </a:lnTo>
                <a:lnTo>
                  <a:pt x="4354147" y="1982422"/>
                </a:lnTo>
                <a:lnTo>
                  <a:pt x="4360221" y="1973419"/>
                </a:lnTo>
                <a:lnTo>
                  <a:pt x="4362450" y="1962404"/>
                </a:lnTo>
                <a:lnTo>
                  <a:pt x="4362450" y="28321"/>
                </a:lnTo>
                <a:lnTo>
                  <a:pt x="4360221" y="17305"/>
                </a:lnTo>
                <a:lnTo>
                  <a:pt x="4354147" y="8302"/>
                </a:lnTo>
                <a:lnTo>
                  <a:pt x="4345144" y="2228"/>
                </a:lnTo>
                <a:lnTo>
                  <a:pt x="4334129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864230" y="4520247"/>
            <a:ext cx="18415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80">
                <a:solidFill>
                  <a:srgbClr val="48485A"/>
                </a:solidFill>
                <a:latin typeface="Cambria"/>
                <a:cs typeface="Cambria"/>
              </a:rPr>
              <a:t>2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314060" y="3802697"/>
            <a:ext cx="8211820" cy="16325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Предмет</a:t>
            </a:r>
            <a:r>
              <a:rPr dirty="0" sz="1850" spc="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заключения</a:t>
            </a:r>
            <a:endParaRPr sz="1850">
              <a:latin typeface="Cambria"/>
              <a:cs typeface="Cambria"/>
            </a:endParaRPr>
          </a:p>
          <a:p>
            <a:pPr algn="just" marL="12700" marR="5080">
              <a:lnSpc>
                <a:spcPct val="143000"/>
              </a:lnSpc>
              <a:spcBef>
                <a:spcPts val="79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возможности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(невозможности)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перевозки,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реализации,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передачи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окончания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срока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годности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хранения,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отпуска,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розничной</a:t>
            </a:r>
            <a:r>
              <a:rPr dirty="0" sz="14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торговли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(в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14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дистанционным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способом), 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зарегистрированных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препаратов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упаковках,</a:t>
            </a:r>
            <a:endParaRPr sz="14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  <a:spcBef>
                <a:spcPts val="720"/>
              </a:spcBef>
            </a:pP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предназначенных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обращения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иностранных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государствах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5229225" y="5619750"/>
            <a:ext cx="8534400" cy="9525"/>
          </a:xfrm>
          <a:custGeom>
            <a:avLst/>
            <a:gdLst/>
            <a:ahLst/>
            <a:cxnLst/>
            <a:rect l="l" t="t" r="r" b="b"/>
            <a:pathLst>
              <a:path w="8534400" h="9525">
                <a:moveTo>
                  <a:pt x="8532241" y="0"/>
                </a:moveTo>
                <a:lnTo>
                  <a:pt x="2159" y="0"/>
                </a:lnTo>
                <a:lnTo>
                  <a:pt x="0" y="2158"/>
                </a:lnTo>
                <a:lnTo>
                  <a:pt x="0" y="4699"/>
                </a:lnTo>
                <a:lnTo>
                  <a:pt x="0" y="7366"/>
                </a:lnTo>
                <a:lnTo>
                  <a:pt x="2159" y="9525"/>
                </a:lnTo>
                <a:lnTo>
                  <a:pt x="8532241" y="9525"/>
                </a:lnTo>
                <a:lnTo>
                  <a:pt x="8534400" y="7366"/>
                </a:lnTo>
                <a:lnTo>
                  <a:pt x="8534400" y="2158"/>
                </a:lnTo>
                <a:lnTo>
                  <a:pt x="8532241" y="0"/>
                </a:lnTo>
                <a:close/>
              </a:path>
            </a:pathLst>
          </a:custGeom>
          <a:solidFill>
            <a:srgbClr val="D0CE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71525" y="5724525"/>
            <a:ext cx="6543675" cy="1381125"/>
          </a:xfrm>
          <a:custGeom>
            <a:avLst/>
            <a:gdLst/>
            <a:ahLst/>
            <a:cxnLst/>
            <a:rect l="l" t="t" r="r" b="b"/>
            <a:pathLst>
              <a:path w="6543675" h="1381125">
                <a:moveTo>
                  <a:pt x="6515481" y="0"/>
                </a:moveTo>
                <a:lnTo>
                  <a:pt x="28143" y="0"/>
                </a:lnTo>
                <a:lnTo>
                  <a:pt x="17187" y="2208"/>
                </a:lnTo>
                <a:lnTo>
                  <a:pt x="8242" y="8239"/>
                </a:lnTo>
                <a:lnTo>
                  <a:pt x="2211" y="17198"/>
                </a:lnTo>
                <a:lnTo>
                  <a:pt x="0" y="28193"/>
                </a:lnTo>
                <a:lnTo>
                  <a:pt x="0" y="1352981"/>
                </a:lnTo>
                <a:lnTo>
                  <a:pt x="2211" y="1363937"/>
                </a:lnTo>
                <a:lnTo>
                  <a:pt x="8242" y="1372882"/>
                </a:lnTo>
                <a:lnTo>
                  <a:pt x="17187" y="1378913"/>
                </a:lnTo>
                <a:lnTo>
                  <a:pt x="28143" y="1381125"/>
                </a:lnTo>
                <a:lnTo>
                  <a:pt x="6515481" y="1381125"/>
                </a:lnTo>
                <a:lnTo>
                  <a:pt x="6526476" y="1378913"/>
                </a:lnTo>
                <a:lnTo>
                  <a:pt x="6535435" y="1372882"/>
                </a:lnTo>
                <a:lnTo>
                  <a:pt x="6541466" y="1363937"/>
                </a:lnTo>
                <a:lnTo>
                  <a:pt x="6543675" y="1352981"/>
                </a:lnTo>
                <a:lnTo>
                  <a:pt x="6543675" y="28193"/>
                </a:lnTo>
                <a:lnTo>
                  <a:pt x="6541466" y="17198"/>
                </a:lnTo>
                <a:lnTo>
                  <a:pt x="6535435" y="8239"/>
                </a:lnTo>
                <a:lnTo>
                  <a:pt x="6526476" y="2208"/>
                </a:lnTo>
                <a:lnTo>
                  <a:pt x="6515481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3954779" y="6303073"/>
            <a:ext cx="18415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80">
                <a:solidFill>
                  <a:srgbClr val="48485A"/>
                </a:solidFill>
                <a:latin typeface="Cambria"/>
                <a:cs typeface="Cambria"/>
              </a:rPr>
              <a:t>3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495540" y="5887148"/>
            <a:ext cx="5890895" cy="10223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Срок</a:t>
            </a:r>
            <a:r>
              <a:rPr dirty="0" sz="1850" spc="8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продления</a:t>
            </a:r>
            <a:endParaRPr sz="1850">
              <a:latin typeface="Cambria"/>
              <a:cs typeface="Cambria"/>
            </a:endParaRPr>
          </a:p>
          <a:p>
            <a:pPr marL="12700" marR="5080">
              <a:lnSpc>
                <a:spcPct val="143000"/>
              </a:lnSpc>
              <a:spcBef>
                <a:spcPts val="795"/>
              </a:spcBef>
            </a:pP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Продлевается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31.12.2025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заявлению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лица,</a:t>
            </a:r>
            <a:r>
              <a:rPr dirty="0" sz="14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имя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которого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такое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заключение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было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выдано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62952" y="7364730"/>
            <a:ext cx="533336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См.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28.12.2024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1964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714" rIns="0" bIns="0" rtlCol="0" vert="horz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5"/>
              </a:spcBef>
            </a:pPr>
            <a:r>
              <a:rPr dirty="0" sz="2900"/>
              <a:t>Изменения,</a:t>
            </a:r>
            <a:r>
              <a:rPr dirty="0" sz="2900" spc="180"/>
              <a:t> </a:t>
            </a:r>
            <a:r>
              <a:rPr dirty="0" sz="2900"/>
              <a:t>вносимые</a:t>
            </a:r>
            <a:r>
              <a:rPr dirty="0" sz="2900" spc="215"/>
              <a:t> </a:t>
            </a:r>
            <a:r>
              <a:rPr dirty="0" sz="2900"/>
              <a:t>в</a:t>
            </a:r>
            <a:r>
              <a:rPr dirty="0" sz="2900" spc="175"/>
              <a:t> </a:t>
            </a:r>
            <a:r>
              <a:rPr dirty="0" sz="2900"/>
              <a:t>документы,</a:t>
            </a:r>
            <a:r>
              <a:rPr dirty="0" sz="2900" spc="185"/>
              <a:t> </a:t>
            </a:r>
            <a:r>
              <a:rPr dirty="0" sz="2900"/>
              <a:t>не</a:t>
            </a:r>
            <a:r>
              <a:rPr dirty="0" sz="2900" spc="165"/>
              <a:t> </a:t>
            </a:r>
            <a:r>
              <a:rPr dirty="0" sz="2900"/>
              <a:t>требующим</a:t>
            </a:r>
            <a:r>
              <a:rPr dirty="0" sz="2900" spc="185"/>
              <a:t> </a:t>
            </a:r>
            <a:r>
              <a:rPr dirty="0" sz="2900"/>
              <a:t>проведения</a:t>
            </a:r>
            <a:r>
              <a:rPr dirty="0" sz="2900" spc="190"/>
              <a:t> </a:t>
            </a:r>
            <a:r>
              <a:rPr dirty="0" sz="2900" spc="-10"/>
              <a:t>экспертизы </a:t>
            </a:r>
            <a:r>
              <a:rPr dirty="0" sz="2900"/>
              <a:t>качества,</a:t>
            </a:r>
            <a:r>
              <a:rPr dirty="0" sz="2900" spc="125"/>
              <a:t> </a:t>
            </a:r>
            <a:r>
              <a:rPr dirty="0" sz="2900"/>
              <a:t>эффективности</a:t>
            </a:r>
            <a:r>
              <a:rPr dirty="0" sz="2900" spc="105"/>
              <a:t> </a:t>
            </a:r>
            <a:r>
              <a:rPr dirty="0" sz="2900"/>
              <a:t>и</a:t>
            </a:r>
            <a:r>
              <a:rPr dirty="0" sz="2900" spc="120"/>
              <a:t> </a:t>
            </a:r>
            <a:r>
              <a:rPr dirty="0" sz="2900"/>
              <a:t>безопасности</a:t>
            </a:r>
            <a:r>
              <a:rPr dirty="0" sz="2900" spc="114"/>
              <a:t> </a:t>
            </a:r>
            <a:r>
              <a:rPr dirty="0" sz="2900"/>
              <a:t>медицинского</a:t>
            </a:r>
            <a:r>
              <a:rPr dirty="0" sz="2900" spc="135"/>
              <a:t> </a:t>
            </a:r>
            <a:r>
              <a:rPr dirty="0" sz="2900" spc="-10"/>
              <a:t>изделия</a:t>
            </a:r>
            <a:endParaRPr sz="2900"/>
          </a:p>
        </p:txBody>
      </p:sp>
      <p:sp>
        <p:nvSpPr>
          <p:cNvPr id="3" name="object 3" descr=""/>
          <p:cNvSpPr/>
          <p:nvPr/>
        </p:nvSpPr>
        <p:spPr>
          <a:xfrm>
            <a:off x="790575" y="2524125"/>
            <a:ext cx="4248150" cy="4857750"/>
          </a:xfrm>
          <a:custGeom>
            <a:avLst/>
            <a:gdLst/>
            <a:ahLst/>
            <a:cxnLst/>
            <a:rect l="l" t="t" r="r" b="b"/>
            <a:pathLst>
              <a:path w="4248150" h="4857750">
                <a:moveTo>
                  <a:pt x="4226052" y="0"/>
                </a:moveTo>
                <a:lnTo>
                  <a:pt x="22085" y="0"/>
                </a:lnTo>
                <a:lnTo>
                  <a:pt x="13490" y="1738"/>
                </a:lnTo>
                <a:lnTo>
                  <a:pt x="6470" y="6476"/>
                </a:lnTo>
                <a:lnTo>
                  <a:pt x="1736" y="13501"/>
                </a:lnTo>
                <a:lnTo>
                  <a:pt x="0" y="22098"/>
                </a:lnTo>
                <a:lnTo>
                  <a:pt x="0" y="4835664"/>
                </a:lnTo>
                <a:lnTo>
                  <a:pt x="1736" y="4844259"/>
                </a:lnTo>
                <a:lnTo>
                  <a:pt x="6470" y="4851279"/>
                </a:lnTo>
                <a:lnTo>
                  <a:pt x="13490" y="4856013"/>
                </a:lnTo>
                <a:lnTo>
                  <a:pt x="22085" y="4857750"/>
                </a:lnTo>
                <a:lnTo>
                  <a:pt x="4226052" y="4857750"/>
                </a:lnTo>
                <a:lnTo>
                  <a:pt x="4234648" y="4856013"/>
                </a:lnTo>
                <a:lnTo>
                  <a:pt x="4241673" y="4851279"/>
                </a:lnTo>
                <a:lnTo>
                  <a:pt x="4246411" y="4844259"/>
                </a:lnTo>
                <a:lnTo>
                  <a:pt x="4248150" y="4835664"/>
                </a:lnTo>
                <a:lnTo>
                  <a:pt x="4248150" y="22098"/>
                </a:lnTo>
                <a:lnTo>
                  <a:pt x="4246411" y="13501"/>
                </a:lnTo>
                <a:lnTo>
                  <a:pt x="4241673" y="6476"/>
                </a:lnTo>
                <a:lnTo>
                  <a:pt x="4234648" y="1738"/>
                </a:lnTo>
                <a:lnTo>
                  <a:pt x="4226052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29005" y="2652966"/>
            <a:ext cx="3469004" cy="12890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Изменение</a:t>
            </a:r>
            <a:r>
              <a:rPr dirty="0" sz="1400" spc="29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сроков</a:t>
            </a:r>
            <a:r>
              <a:rPr dirty="0" sz="1400" spc="3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действия</a:t>
            </a:r>
            <a:r>
              <a:rPr dirty="0" sz="1400" spc="229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документов</a:t>
            </a:r>
            <a:endParaRPr sz="1400">
              <a:latin typeface="Cambria"/>
              <a:cs typeface="Cambria"/>
            </a:endParaRPr>
          </a:p>
          <a:p>
            <a:pPr marL="12700" marR="222885">
              <a:lnSpc>
                <a:spcPct val="144100"/>
              </a:lnSpc>
              <a:spcBef>
                <a:spcPts val="625"/>
              </a:spcBef>
            </a:pP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Изменение 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сроков</a:t>
            </a:r>
            <a:r>
              <a:rPr dirty="0" sz="110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действия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документов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, 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содержащихся</a:t>
            </a:r>
            <a:r>
              <a:rPr dirty="0" sz="110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100" spc="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регистрационном</a:t>
            </a:r>
            <a:r>
              <a:rPr dirty="0" sz="1100" spc="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досье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(актуализация</a:t>
            </a:r>
            <a:r>
              <a:rPr dirty="0" sz="110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документов,</a:t>
            </a:r>
            <a:r>
              <a:rPr dirty="0" sz="11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содержащихся</a:t>
            </a:r>
            <a:r>
              <a:rPr dirty="0" sz="110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регистрационном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досье,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заявителем);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191125" y="2524125"/>
            <a:ext cx="4248150" cy="4857750"/>
          </a:xfrm>
          <a:custGeom>
            <a:avLst/>
            <a:gdLst/>
            <a:ahLst/>
            <a:cxnLst/>
            <a:rect l="l" t="t" r="r" b="b"/>
            <a:pathLst>
              <a:path w="4248150" h="4857750">
                <a:moveTo>
                  <a:pt x="4226052" y="0"/>
                </a:moveTo>
                <a:lnTo>
                  <a:pt x="22098" y="0"/>
                </a:lnTo>
                <a:lnTo>
                  <a:pt x="13501" y="1738"/>
                </a:lnTo>
                <a:lnTo>
                  <a:pt x="6476" y="6476"/>
                </a:lnTo>
                <a:lnTo>
                  <a:pt x="1738" y="13501"/>
                </a:lnTo>
                <a:lnTo>
                  <a:pt x="0" y="22098"/>
                </a:lnTo>
                <a:lnTo>
                  <a:pt x="0" y="4835664"/>
                </a:lnTo>
                <a:lnTo>
                  <a:pt x="1738" y="4844259"/>
                </a:lnTo>
                <a:lnTo>
                  <a:pt x="6476" y="4851279"/>
                </a:lnTo>
                <a:lnTo>
                  <a:pt x="13501" y="4856013"/>
                </a:lnTo>
                <a:lnTo>
                  <a:pt x="22098" y="4857750"/>
                </a:lnTo>
                <a:lnTo>
                  <a:pt x="4226052" y="4857750"/>
                </a:lnTo>
                <a:lnTo>
                  <a:pt x="4234648" y="4856013"/>
                </a:lnTo>
                <a:lnTo>
                  <a:pt x="4241673" y="4851279"/>
                </a:lnTo>
                <a:lnTo>
                  <a:pt x="4246411" y="4844259"/>
                </a:lnTo>
                <a:lnTo>
                  <a:pt x="4248150" y="4835664"/>
                </a:lnTo>
                <a:lnTo>
                  <a:pt x="4248150" y="22098"/>
                </a:lnTo>
                <a:lnTo>
                  <a:pt x="4246411" y="13501"/>
                </a:lnTo>
                <a:lnTo>
                  <a:pt x="4241673" y="6476"/>
                </a:lnTo>
                <a:lnTo>
                  <a:pt x="4234648" y="1738"/>
                </a:lnTo>
                <a:lnTo>
                  <a:pt x="4226052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328665" y="2652966"/>
            <a:ext cx="3982720" cy="37014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Изменения</a:t>
            </a:r>
            <a:r>
              <a:rPr dirty="0" sz="1400" spc="31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производителем</a:t>
            </a:r>
            <a:endParaRPr sz="1400">
              <a:latin typeface="Cambria"/>
              <a:cs typeface="Cambria"/>
            </a:endParaRPr>
          </a:p>
          <a:p>
            <a:pPr marL="12700" marR="273050">
              <a:lnSpc>
                <a:spcPct val="144100"/>
              </a:lnSpc>
              <a:spcBef>
                <a:spcPts val="625"/>
              </a:spcBef>
            </a:pP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Изменения,</a:t>
            </a:r>
            <a:r>
              <a:rPr dirty="0" sz="11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которые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вносятся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производителем 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(изготовителем)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класса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потенциального</a:t>
            </a:r>
            <a:r>
              <a:rPr dirty="0" sz="110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риска</a:t>
            </a:r>
            <a:r>
              <a:rPr dirty="0" sz="11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применения</a:t>
            </a:r>
            <a:r>
              <a:rPr dirty="0" sz="110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5">
                <a:solidFill>
                  <a:srgbClr val="48485A"/>
                </a:solidFill>
                <a:latin typeface="Arial Black"/>
                <a:cs typeface="Arial Black"/>
              </a:rPr>
              <a:t>1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или 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нестерильных</a:t>
            </a:r>
            <a:r>
              <a:rPr dirty="0" sz="1100" spc="-9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медицинских</a:t>
            </a:r>
            <a:r>
              <a:rPr dirty="0" sz="110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изделий класса</a:t>
            </a:r>
            <a:endParaRPr sz="1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потенциального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риска</a:t>
            </a:r>
            <a:r>
              <a:rPr dirty="0" sz="110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применения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2а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прошедшим</a:t>
            </a:r>
            <a:endParaRPr sz="1100">
              <a:latin typeface="Microsoft Sans Serif"/>
              <a:cs typeface="Microsoft Sans Serif"/>
            </a:endParaRPr>
          </a:p>
          <a:p>
            <a:pPr marL="12700" marR="87630">
              <a:lnSpc>
                <a:spcPct val="142200"/>
              </a:lnSpc>
              <a:spcBef>
                <a:spcPts val="75"/>
              </a:spcBef>
            </a:pP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оценку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системы</a:t>
            </a:r>
            <a:r>
              <a:rPr dirty="0" sz="11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управления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качеством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включающую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процессы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проектирования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разработки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изделий,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endParaRPr sz="1100">
              <a:latin typeface="Microsoft Sans Serif"/>
              <a:cs typeface="Microsoft Sans Serif"/>
            </a:endParaRPr>
          </a:p>
          <a:p>
            <a:pPr marL="12700" marR="65405">
              <a:lnSpc>
                <a:spcPct val="143300"/>
              </a:lnSpc>
              <a:spcBef>
                <a:spcPts val="60"/>
              </a:spcBef>
            </a:pP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требованиями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внедрению,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поддержанию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оценке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системы</a:t>
            </a:r>
            <a:r>
              <a:rPr dirty="0" sz="11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управления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качеством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(за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исключением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изменений,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предусматривающих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проведение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нового медицинского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пунктом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110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настоящих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Правил).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9591675" y="2524125"/>
            <a:ext cx="4248150" cy="4857750"/>
          </a:xfrm>
          <a:custGeom>
            <a:avLst/>
            <a:gdLst/>
            <a:ahLst/>
            <a:cxnLst/>
            <a:rect l="l" t="t" r="r" b="b"/>
            <a:pathLst>
              <a:path w="4248150" h="4857750">
                <a:moveTo>
                  <a:pt x="4226052" y="0"/>
                </a:moveTo>
                <a:lnTo>
                  <a:pt x="22098" y="0"/>
                </a:lnTo>
                <a:lnTo>
                  <a:pt x="13501" y="1738"/>
                </a:lnTo>
                <a:lnTo>
                  <a:pt x="6476" y="6476"/>
                </a:lnTo>
                <a:lnTo>
                  <a:pt x="1738" y="13501"/>
                </a:lnTo>
                <a:lnTo>
                  <a:pt x="0" y="22098"/>
                </a:lnTo>
                <a:lnTo>
                  <a:pt x="0" y="4835664"/>
                </a:lnTo>
                <a:lnTo>
                  <a:pt x="1738" y="4844259"/>
                </a:lnTo>
                <a:lnTo>
                  <a:pt x="6476" y="4851279"/>
                </a:lnTo>
                <a:lnTo>
                  <a:pt x="13501" y="4856013"/>
                </a:lnTo>
                <a:lnTo>
                  <a:pt x="22098" y="4857750"/>
                </a:lnTo>
                <a:lnTo>
                  <a:pt x="4226052" y="4857750"/>
                </a:lnTo>
                <a:lnTo>
                  <a:pt x="4234648" y="4856013"/>
                </a:lnTo>
                <a:lnTo>
                  <a:pt x="4241673" y="4851279"/>
                </a:lnTo>
                <a:lnTo>
                  <a:pt x="4246411" y="4844259"/>
                </a:lnTo>
                <a:lnTo>
                  <a:pt x="4248150" y="4835664"/>
                </a:lnTo>
                <a:lnTo>
                  <a:pt x="4248150" y="22098"/>
                </a:lnTo>
                <a:lnTo>
                  <a:pt x="4246411" y="13501"/>
                </a:lnTo>
                <a:lnTo>
                  <a:pt x="4241673" y="6476"/>
                </a:lnTo>
                <a:lnTo>
                  <a:pt x="4234648" y="1738"/>
                </a:lnTo>
                <a:lnTo>
                  <a:pt x="4226052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9728200" y="2652966"/>
            <a:ext cx="3865245" cy="46742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Изменение</a:t>
            </a:r>
            <a:r>
              <a:rPr dirty="0" sz="1400" spc="2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сведений</a:t>
            </a:r>
            <a:r>
              <a:rPr dirty="0" sz="1400" spc="2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1400" spc="2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производителе</a:t>
            </a:r>
            <a:endParaRPr sz="1400">
              <a:latin typeface="Cambria"/>
              <a:cs typeface="Cambria"/>
            </a:endParaRPr>
          </a:p>
          <a:p>
            <a:pPr marL="12700" marR="24130">
              <a:lnSpc>
                <a:spcPct val="144500"/>
              </a:lnSpc>
              <a:spcBef>
                <a:spcPts val="620"/>
              </a:spcBef>
            </a:pP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Изменение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сведений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о</a:t>
            </a:r>
            <a:r>
              <a:rPr dirty="0" sz="1100" spc="-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производителе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(изготовителе)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медицинского</a:t>
            </a:r>
            <a:r>
              <a:rPr dirty="0" sz="11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изделия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включая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сведения: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реорганизации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юридического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лица;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об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изменении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наименований</a:t>
            </a:r>
            <a:r>
              <a:rPr dirty="0" sz="11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юридического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лица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(полного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сокращенного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(при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наличии),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числе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фирменного</a:t>
            </a:r>
            <a:r>
              <a:rPr dirty="0" sz="11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наименования),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адреса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места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нахождения;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изменении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фамилии,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имени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endParaRPr sz="1100">
              <a:latin typeface="Microsoft Sans Serif"/>
              <a:cs typeface="Microsoft Sans Serif"/>
            </a:endParaRPr>
          </a:p>
          <a:p>
            <a:pPr marL="12700" marR="118745">
              <a:lnSpc>
                <a:spcPts val="1950"/>
              </a:lnSpc>
              <a:spcBef>
                <a:spcPts val="95"/>
              </a:spcBef>
            </a:pP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отчества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(при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наличии),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адреса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места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жительства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физического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лица,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зарегистрированного</a:t>
            </a:r>
            <a:r>
              <a:rPr dirty="0" sz="11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качестве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индивидуального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предпринимателя,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реквизитов</a:t>
            </a:r>
            <a:endParaRPr sz="1100">
              <a:latin typeface="Microsoft Sans Serif"/>
              <a:cs typeface="Microsoft Sans Serif"/>
            </a:endParaRPr>
          </a:p>
          <a:p>
            <a:pPr marL="12700" marR="422909">
              <a:lnSpc>
                <a:spcPts val="1950"/>
              </a:lnSpc>
              <a:spcBef>
                <a:spcPts val="100"/>
              </a:spcBef>
            </a:pP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документа,</a:t>
            </a:r>
            <a:r>
              <a:rPr dirty="0" sz="11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удостоверяющего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личность;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об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изменении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адреса</a:t>
            </a:r>
            <a:r>
              <a:rPr dirty="0" sz="11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(адресов)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производственной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(производственных)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площадки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(площадок)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случае,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изменение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вызвано</a:t>
            </a:r>
            <a:endParaRPr sz="1100">
              <a:latin typeface="Microsoft Sans Serif"/>
              <a:cs typeface="Microsoft Sans Serif"/>
            </a:endParaRPr>
          </a:p>
          <a:p>
            <a:pPr marL="12700" marR="470534">
              <a:lnSpc>
                <a:spcPct val="144100"/>
              </a:lnSpc>
              <a:spcBef>
                <a:spcPts val="50"/>
              </a:spcBef>
            </a:pP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переименованием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географического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объекта,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переименованием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улицы,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площади</a:t>
            </a:r>
            <a:r>
              <a:rPr dirty="0" sz="11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иной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территории,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изменением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нумерации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объектов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адресации,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11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почтового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индекса;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957" rIns="0" bIns="0" rtlCol="0" vert="horz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5"/>
              </a:spcBef>
            </a:pPr>
            <a:r>
              <a:rPr dirty="0" sz="2900"/>
              <a:t>Изменения,</a:t>
            </a:r>
            <a:r>
              <a:rPr dirty="0" sz="2900" spc="170"/>
              <a:t> </a:t>
            </a:r>
            <a:r>
              <a:rPr dirty="0" sz="2900"/>
              <a:t>вносимые</a:t>
            </a:r>
            <a:r>
              <a:rPr dirty="0" sz="2900" spc="200"/>
              <a:t> </a:t>
            </a:r>
            <a:r>
              <a:rPr dirty="0" sz="2900"/>
              <a:t>в</a:t>
            </a:r>
            <a:r>
              <a:rPr dirty="0" sz="2900" spc="170"/>
              <a:t> </a:t>
            </a:r>
            <a:r>
              <a:rPr dirty="0" sz="2900"/>
              <a:t>документы,</a:t>
            </a:r>
            <a:r>
              <a:rPr dirty="0" sz="2900" spc="170"/>
              <a:t> </a:t>
            </a:r>
            <a:r>
              <a:rPr dirty="0" sz="2900"/>
              <a:t>не</a:t>
            </a:r>
            <a:r>
              <a:rPr dirty="0" sz="2900" spc="155"/>
              <a:t> </a:t>
            </a:r>
            <a:r>
              <a:rPr dirty="0" sz="2900"/>
              <a:t>требующим</a:t>
            </a:r>
            <a:r>
              <a:rPr dirty="0" sz="2900" spc="175"/>
              <a:t> </a:t>
            </a:r>
            <a:r>
              <a:rPr dirty="0" sz="2900"/>
              <a:t>проведения</a:t>
            </a:r>
            <a:r>
              <a:rPr dirty="0" sz="2900" spc="180"/>
              <a:t> </a:t>
            </a:r>
            <a:r>
              <a:rPr dirty="0" sz="2900" spc="-10"/>
              <a:t>экспертизы </a:t>
            </a:r>
            <a:r>
              <a:rPr dirty="0" sz="2900"/>
              <a:t>качества,</a:t>
            </a:r>
            <a:r>
              <a:rPr dirty="0" sz="2900" spc="150"/>
              <a:t> </a:t>
            </a:r>
            <a:r>
              <a:rPr dirty="0" sz="2900"/>
              <a:t>эффективности</a:t>
            </a:r>
            <a:r>
              <a:rPr dirty="0" sz="2900" spc="130"/>
              <a:t> </a:t>
            </a:r>
            <a:r>
              <a:rPr dirty="0" sz="2900"/>
              <a:t>и</a:t>
            </a:r>
            <a:r>
              <a:rPr dirty="0" sz="2900" spc="150"/>
              <a:t> </a:t>
            </a:r>
            <a:r>
              <a:rPr dirty="0" sz="2900"/>
              <a:t>безопасности</a:t>
            </a:r>
            <a:r>
              <a:rPr dirty="0" sz="2900" spc="135"/>
              <a:t> </a:t>
            </a:r>
            <a:r>
              <a:rPr dirty="0" sz="2900"/>
              <a:t>медицинского</a:t>
            </a:r>
            <a:r>
              <a:rPr dirty="0" sz="2900" spc="170"/>
              <a:t> </a:t>
            </a:r>
            <a:r>
              <a:rPr dirty="0" sz="2900" spc="-10"/>
              <a:t>изделия</a:t>
            </a:r>
            <a:endParaRPr sz="29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575" y="2305050"/>
            <a:ext cx="742950" cy="52959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740535" y="2433637"/>
            <a:ext cx="11722735" cy="50177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Изменение</a:t>
            </a:r>
            <a:r>
              <a:rPr dirty="0" sz="1400" spc="30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сведений</a:t>
            </a:r>
            <a:r>
              <a:rPr dirty="0" sz="1400" spc="29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об</a:t>
            </a:r>
            <a:r>
              <a:rPr dirty="0" sz="1400" spc="30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уполномоченном</a:t>
            </a:r>
            <a:r>
              <a:rPr dirty="0" sz="1400" spc="2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представителе</a:t>
            </a:r>
            <a:endParaRPr sz="1400">
              <a:latin typeface="Cambria"/>
              <a:cs typeface="Cambria"/>
            </a:endParaRPr>
          </a:p>
          <a:p>
            <a:pPr marL="12700" marR="5080">
              <a:lnSpc>
                <a:spcPct val="144100"/>
              </a:lnSpc>
              <a:spcBef>
                <a:spcPts val="625"/>
              </a:spcBef>
            </a:pP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Изменение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сведений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уполномоченном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представителе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(изготовителя),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включая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сведения: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о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реорганизации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юридического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лица;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изменении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наименования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юридического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лица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(полного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сокращенного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(при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наличии),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ом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фирменного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наименования),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адреса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места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нахождения;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об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изменении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фамилии,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имени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отчества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(при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наличии),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адреса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места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жительства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физического</a:t>
            </a:r>
            <a:r>
              <a:rPr dirty="0" sz="11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лица,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зарегистрированного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качестве</a:t>
            </a:r>
            <a:r>
              <a:rPr dirty="0" sz="11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индивидуального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предпринимателя,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иреквизитов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документа,</a:t>
            </a:r>
            <a:r>
              <a:rPr dirty="0" sz="11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удостоверяющего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личность;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Изменение</a:t>
            </a:r>
            <a:r>
              <a:rPr dirty="0" sz="1400" spc="3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наименования</a:t>
            </a:r>
            <a:r>
              <a:rPr dirty="0" sz="1400" spc="31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медицинского</a:t>
            </a:r>
            <a:r>
              <a:rPr dirty="0" sz="1400" spc="3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изделия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Изменение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наименования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медицинского</a:t>
            </a:r>
            <a:r>
              <a:rPr dirty="0" sz="1100" spc="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изделия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части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товарного</a:t>
            </a:r>
            <a:r>
              <a:rPr dirty="0" sz="110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знака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и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 иных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средств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индивидуализации</a:t>
            </a:r>
            <a:r>
              <a:rPr dirty="0" sz="1100" spc="-19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Microsoft Sans Serif"/>
                <a:cs typeface="Microsoft Sans Serif"/>
              </a:rPr>
              <a:t>;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Исключение</a:t>
            </a:r>
            <a:r>
              <a:rPr dirty="0" sz="1400" spc="2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сведений</a:t>
            </a:r>
            <a:r>
              <a:rPr dirty="0" sz="1400" spc="2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1400" spc="2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модели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Исключение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сведений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о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модели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(марке)</a:t>
            </a:r>
            <a:r>
              <a:rPr dirty="0" sz="1100" spc="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реестровой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записи;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Изменение</a:t>
            </a:r>
            <a:r>
              <a:rPr dirty="0" sz="1400" spc="2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дизайна</a:t>
            </a:r>
            <a:r>
              <a:rPr dirty="0" sz="1400" spc="2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маркировки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Изменение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дизайна</a:t>
            </a:r>
            <a:r>
              <a:rPr dirty="0" sz="110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маркировки</a:t>
            </a:r>
            <a:r>
              <a:rPr dirty="0" sz="110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90">
                <a:solidFill>
                  <a:srgbClr val="48485A"/>
                </a:solidFill>
                <a:latin typeface="Arial Black"/>
                <a:cs typeface="Arial Black"/>
              </a:rPr>
              <a:t>без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изменения</a:t>
            </a:r>
            <a:r>
              <a:rPr dirty="0" sz="1100" spc="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символов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применяемых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маркировании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изделия;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Изменение</a:t>
            </a:r>
            <a:r>
              <a:rPr dirty="0" sz="1400" spc="2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кода</a:t>
            </a:r>
            <a:r>
              <a:rPr dirty="0" sz="1400" spc="2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классификатора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Изменение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кода</a:t>
            </a:r>
            <a:r>
              <a:rPr dirty="0" sz="11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классификатора</a:t>
            </a:r>
            <a:r>
              <a:rPr dirty="0" sz="1100" spc="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70">
                <a:solidFill>
                  <a:srgbClr val="48485A"/>
                </a:solidFill>
                <a:latin typeface="Arial Black"/>
                <a:cs typeface="Arial Black"/>
              </a:rPr>
              <a:t>случае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выхода</a:t>
            </a:r>
            <a:r>
              <a:rPr dirty="0" sz="110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новой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редакции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 классификатора</a:t>
            </a:r>
            <a:r>
              <a:rPr dirty="0" sz="1100" spc="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65">
                <a:solidFill>
                  <a:srgbClr val="48485A"/>
                </a:solidFill>
                <a:latin typeface="Arial Black"/>
                <a:cs typeface="Arial Black"/>
              </a:rPr>
              <a:t>после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принятия</a:t>
            </a:r>
            <a:r>
              <a:rPr dirty="0" sz="1100" spc="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решения</a:t>
            </a:r>
            <a:r>
              <a:rPr dirty="0" sz="110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о</a:t>
            </a:r>
            <a:r>
              <a:rPr dirty="0" sz="110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государственной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регистра</a:t>
            </a:r>
            <a:r>
              <a:rPr dirty="0" sz="1100" spc="-1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ции</a:t>
            </a:r>
            <a:endParaRPr sz="1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внесения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изменений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документы,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содержащиеся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регистрационном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досье.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390" y="434276"/>
            <a:ext cx="13150850" cy="701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4900"/>
              </a:lnSpc>
            </a:pPr>
            <a:r>
              <a:rPr dirty="0" sz="2150"/>
              <a:t>Изменения,</a:t>
            </a:r>
            <a:r>
              <a:rPr dirty="0" sz="2150" spc="120"/>
              <a:t> </a:t>
            </a:r>
            <a:r>
              <a:rPr dirty="0" sz="2150"/>
              <a:t>вносимые</a:t>
            </a:r>
            <a:r>
              <a:rPr dirty="0" sz="2150" spc="165"/>
              <a:t> </a:t>
            </a:r>
            <a:r>
              <a:rPr dirty="0" sz="2150"/>
              <a:t>в</a:t>
            </a:r>
            <a:r>
              <a:rPr dirty="0" sz="2150" spc="120"/>
              <a:t> </a:t>
            </a:r>
            <a:r>
              <a:rPr dirty="0" sz="2150"/>
              <a:t>документы,</a:t>
            </a:r>
            <a:r>
              <a:rPr dirty="0" sz="2150" spc="130"/>
              <a:t> </a:t>
            </a:r>
            <a:r>
              <a:rPr dirty="0" sz="2150"/>
              <a:t>не</a:t>
            </a:r>
            <a:r>
              <a:rPr dirty="0" sz="2150" spc="110"/>
              <a:t> </a:t>
            </a:r>
            <a:r>
              <a:rPr dirty="0" sz="2150"/>
              <a:t>требующим</a:t>
            </a:r>
            <a:r>
              <a:rPr dirty="0" sz="2150" spc="95"/>
              <a:t> </a:t>
            </a:r>
            <a:r>
              <a:rPr dirty="0" sz="2150"/>
              <a:t>проведения</a:t>
            </a:r>
            <a:r>
              <a:rPr dirty="0" sz="2150" spc="125"/>
              <a:t> </a:t>
            </a:r>
            <a:r>
              <a:rPr dirty="0" sz="2150"/>
              <a:t>экспертизы</a:t>
            </a:r>
            <a:r>
              <a:rPr dirty="0" sz="2150" spc="114"/>
              <a:t> </a:t>
            </a:r>
            <a:r>
              <a:rPr dirty="0" sz="2150"/>
              <a:t>качества,</a:t>
            </a:r>
            <a:r>
              <a:rPr dirty="0" sz="2150" spc="140"/>
              <a:t> </a:t>
            </a:r>
            <a:r>
              <a:rPr dirty="0" sz="2150"/>
              <a:t>эффективности</a:t>
            </a:r>
            <a:r>
              <a:rPr dirty="0" sz="2150" spc="140"/>
              <a:t> </a:t>
            </a:r>
            <a:r>
              <a:rPr dirty="0" sz="2150" spc="-50"/>
              <a:t>и </a:t>
            </a:r>
            <a:r>
              <a:rPr dirty="0" sz="2150"/>
              <a:t>безопасности</a:t>
            </a:r>
            <a:r>
              <a:rPr dirty="0" sz="2150" spc="55"/>
              <a:t> </a:t>
            </a:r>
            <a:r>
              <a:rPr dirty="0" sz="2150"/>
              <a:t>медицинского</a:t>
            </a:r>
            <a:r>
              <a:rPr dirty="0" sz="2150" spc="50"/>
              <a:t> </a:t>
            </a:r>
            <a:r>
              <a:rPr dirty="0" sz="2150" spc="-10"/>
              <a:t>изделия</a:t>
            </a:r>
            <a:endParaRPr sz="2150"/>
          </a:p>
        </p:txBody>
      </p:sp>
      <p:grpSp>
        <p:nvGrpSpPr>
          <p:cNvPr id="3" name="object 3" descr=""/>
          <p:cNvGrpSpPr/>
          <p:nvPr/>
        </p:nvGrpSpPr>
        <p:grpSpPr>
          <a:xfrm>
            <a:off x="6877050" y="1371600"/>
            <a:ext cx="561975" cy="6400800"/>
            <a:chOff x="6877050" y="1371600"/>
            <a:chExt cx="561975" cy="6400800"/>
          </a:xfrm>
        </p:grpSpPr>
        <p:sp>
          <p:nvSpPr>
            <p:cNvPr id="4" name="object 4" descr=""/>
            <p:cNvSpPr/>
            <p:nvPr/>
          </p:nvSpPr>
          <p:spPr>
            <a:xfrm>
              <a:off x="6877050" y="1371599"/>
              <a:ext cx="447675" cy="6400800"/>
            </a:xfrm>
            <a:custGeom>
              <a:avLst/>
              <a:gdLst/>
              <a:ahLst/>
              <a:cxnLst/>
              <a:rect l="l" t="t" r="r" b="b"/>
              <a:pathLst>
                <a:path w="447675" h="6400800">
                  <a:moveTo>
                    <a:pt x="333375" y="242455"/>
                  </a:moveTo>
                  <a:lnTo>
                    <a:pt x="329057" y="238125"/>
                  </a:lnTo>
                  <a:lnTo>
                    <a:pt x="4318" y="238125"/>
                  </a:lnTo>
                  <a:lnTo>
                    <a:pt x="0" y="242455"/>
                  </a:lnTo>
                  <a:lnTo>
                    <a:pt x="0" y="247650"/>
                  </a:lnTo>
                  <a:lnTo>
                    <a:pt x="0" y="252857"/>
                  </a:lnTo>
                  <a:lnTo>
                    <a:pt x="4318" y="257175"/>
                  </a:lnTo>
                  <a:lnTo>
                    <a:pt x="329057" y="257175"/>
                  </a:lnTo>
                  <a:lnTo>
                    <a:pt x="333375" y="252857"/>
                  </a:lnTo>
                  <a:lnTo>
                    <a:pt x="333375" y="242455"/>
                  </a:lnTo>
                  <a:close/>
                </a:path>
                <a:path w="447675" h="6400800">
                  <a:moveTo>
                    <a:pt x="447675" y="4318"/>
                  </a:moveTo>
                  <a:lnTo>
                    <a:pt x="443357" y="0"/>
                  </a:lnTo>
                  <a:lnTo>
                    <a:pt x="432943" y="0"/>
                  </a:lnTo>
                  <a:lnTo>
                    <a:pt x="428625" y="4318"/>
                  </a:lnTo>
                  <a:lnTo>
                    <a:pt x="428625" y="9525"/>
                  </a:lnTo>
                  <a:lnTo>
                    <a:pt x="428625" y="6396533"/>
                  </a:lnTo>
                  <a:lnTo>
                    <a:pt x="432943" y="6400800"/>
                  </a:lnTo>
                  <a:lnTo>
                    <a:pt x="443357" y="6400800"/>
                  </a:lnTo>
                  <a:lnTo>
                    <a:pt x="447675" y="6396533"/>
                  </a:lnTo>
                  <a:lnTo>
                    <a:pt x="447675" y="4318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1375" y="1495425"/>
              <a:ext cx="247650" cy="24765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270750" y="1469643"/>
            <a:ext cx="97790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75">
                <a:solidFill>
                  <a:srgbClr val="48485A"/>
                </a:solidFill>
                <a:latin typeface="Cambria"/>
                <a:cs typeface="Cambria"/>
              </a:rPr>
              <a:t>1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03007" y="1473200"/>
            <a:ext cx="5577840" cy="599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6451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Изменение</a:t>
            </a:r>
            <a:r>
              <a:rPr dirty="0" sz="1050" spc="3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сроков</a:t>
            </a:r>
            <a:r>
              <a:rPr dirty="0" sz="1050" spc="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действия</a:t>
            </a:r>
            <a:r>
              <a:rPr dirty="0" sz="1050" spc="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Cambria"/>
                <a:cs typeface="Cambria"/>
              </a:rPr>
              <a:t>документов</a:t>
            </a:r>
            <a:endParaRPr sz="10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800" spc="-20">
                <a:solidFill>
                  <a:srgbClr val="48485A"/>
                </a:solidFill>
                <a:latin typeface="Arial Black"/>
                <a:cs typeface="Arial Black"/>
              </a:rPr>
              <a:t>Изменение</a:t>
            </a:r>
            <a:r>
              <a:rPr dirty="0" sz="80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сроков</a:t>
            </a:r>
            <a:r>
              <a:rPr dirty="0" sz="800" spc="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действия</a:t>
            </a:r>
            <a:r>
              <a:rPr dirty="0" sz="800" spc="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документов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8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5">
                <a:solidFill>
                  <a:srgbClr val="48485A"/>
                </a:solidFill>
                <a:latin typeface="Arial Black"/>
                <a:cs typeface="Arial Black"/>
              </a:rPr>
              <a:t>содержащихся</a:t>
            </a:r>
            <a:r>
              <a:rPr dirty="0" sz="80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80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регистрационном</a:t>
            </a:r>
            <a:r>
              <a:rPr dirty="0" sz="800" spc="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25">
                <a:solidFill>
                  <a:srgbClr val="48485A"/>
                </a:solidFill>
                <a:latin typeface="Arial Black"/>
                <a:cs typeface="Arial Black"/>
              </a:rPr>
              <a:t>досье</a:t>
            </a:r>
            <a:r>
              <a:rPr dirty="0" sz="800" spc="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(актуализац</a:t>
            </a:r>
            <a:r>
              <a:rPr dirty="0" sz="800" spc="-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5">
                <a:solidFill>
                  <a:srgbClr val="48485A"/>
                </a:solidFill>
                <a:latin typeface="Microsoft Sans Serif"/>
                <a:cs typeface="Microsoft Sans Serif"/>
              </a:rPr>
              <a:t>ия</a:t>
            </a:r>
            <a:endParaRPr sz="800">
              <a:latin typeface="Microsoft Sans Serif"/>
              <a:cs typeface="Microsoft Sans Serif"/>
            </a:endParaRPr>
          </a:p>
          <a:p>
            <a:pPr marL="1972945">
              <a:lnSpc>
                <a:spcPct val="100000"/>
              </a:lnSpc>
              <a:spcBef>
                <a:spcPts val="465"/>
              </a:spcBef>
            </a:pP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документов,</a:t>
            </a:r>
            <a:r>
              <a:rPr dirty="0" sz="8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содержащихся</a:t>
            </a:r>
            <a:r>
              <a:rPr dirty="0" sz="8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8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регистрационном</a:t>
            </a:r>
            <a:r>
              <a:rPr dirty="0" sz="8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досье,</a:t>
            </a:r>
            <a:r>
              <a:rPr dirty="0" sz="8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заявителем);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191375" y="2047875"/>
            <a:ext cx="561975" cy="247650"/>
            <a:chOff x="7191375" y="2047875"/>
            <a:chExt cx="561975" cy="247650"/>
          </a:xfrm>
        </p:grpSpPr>
        <p:sp>
          <p:nvSpPr>
            <p:cNvPr id="9" name="object 9" descr=""/>
            <p:cNvSpPr/>
            <p:nvPr/>
          </p:nvSpPr>
          <p:spPr>
            <a:xfrm>
              <a:off x="7419975" y="2162175"/>
              <a:ext cx="333375" cy="19050"/>
            </a:xfrm>
            <a:custGeom>
              <a:avLst/>
              <a:gdLst/>
              <a:ahLst/>
              <a:cxnLst/>
              <a:rect l="l" t="t" r="r" b="b"/>
              <a:pathLst>
                <a:path w="333375" h="19050">
                  <a:moveTo>
                    <a:pt x="329056" y="0"/>
                  </a:moveTo>
                  <a:lnTo>
                    <a:pt x="4318" y="0"/>
                  </a:lnTo>
                  <a:lnTo>
                    <a:pt x="0" y="4317"/>
                  </a:lnTo>
                  <a:lnTo>
                    <a:pt x="0" y="9525"/>
                  </a:lnTo>
                  <a:lnTo>
                    <a:pt x="0" y="14732"/>
                  </a:lnTo>
                  <a:lnTo>
                    <a:pt x="4318" y="19050"/>
                  </a:lnTo>
                  <a:lnTo>
                    <a:pt x="329056" y="19050"/>
                  </a:lnTo>
                  <a:lnTo>
                    <a:pt x="333375" y="14732"/>
                  </a:lnTo>
                  <a:lnTo>
                    <a:pt x="333375" y="4317"/>
                  </a:lnTo>
                  <a:lnTo>
                    <a:pt x="329056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1375" y="2047875"/>
              <a:ext cx="247650" cy="24765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7256526" y="2020570"/>
            <a:ext cx="125730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45">
                <a:solidFill>
                  <a:srgbClr val="48485A"/>
                </a:solidFill>
                <a:latin typeface="Cambria"/>
                <a:cs typeface="Cambria"/>
              </a:rPr>
              <a:t>2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858125" y="2023681"/>
            <a:ext cx="6104890" cy="1487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Изменения,</a:t>
            </a:r>
            <a:r>
              <a:rPr dirty="0" sz="1050" spc="8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вносимые</a:t>
            </a:r>
            <a:r>
              <a:rPr dirty="0" sz="1050" spc="5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Cambria"/>
                <a:cs typeface="Cambria"/>
              </a:rPr>
              <a:t>производителем</a:t>
            </a:r>
            <a:endParaRPr sz="10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Изменения,</a:t>
            </a:r>
            <a:r>
              <a:rPr dirty="0" sz="800" spc="114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которые</a:t>
            </a:r>
            <a:r>
              <a:rPr dirty="0" sz="800" spc="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25">
                <a:solidFill>
                  <a:srgbClr val="48485A"/>
                </a:solidFill>
                <a:latin typeface="Arial Black"/>
                <a:cs typeface="Arial Black"/>
              </a:rPr>
              <a:t>вносятся</a:t>
            </a:r>
            <a:r>
              <a:rPr dirty="0" sz="800" spc="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производителем</a:t>
            </a:r>
            <a:r>
              <a:rPr dirty="0" sz="800" spc="1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(изготовителем)</a:t>
            </a:r>
            <a:r>
              <a:rPr dirty="0" sz="8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8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8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класса</a:t>
            </a:r>
            <a:endParaRPr sz="800">
              <a:latin typeface="Arial Black"/>
              <a:cs typeface="Arial Black"/>
            </a:endParaRPr>
          </a:p>
          <a:p>
            <a:pPr marL="12700" marR="5080">
              <a:lnSpc>
                <a:spcPct val="146000"/>
              </a:lnSpc>
              <a:spcBef>
                <a:spcPts val="20"/>
              </a:spcBef>
            </a:pP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потенциального</a:t>
            </a:r>
            <a:r>
              <a:rPr dirty="0" sz="8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25">
                <a:solidFill>
                  <a:srgbClr val="48485A"/>
                </a:solidFill>
                <a:latin typeface="Arial Black"/>
                <a:cs typeface="Arial Black"/>
              </a:rPr>
              <a:t>риска</a:t>
            </a:r>
            <a:r>
              <a:rPr dirty="0" sz="80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применения </a:t>
            </a:r>
            <a:r>
              <a:rPr dirty="0" sz="800" spc="-70">
                <a:solidFill>
                  <a:srgbClr val="48485A"/>
                </a:solidFill>
                <a:latin typeface="Arial Black"/>
                <a:cs typeface="Arial Black"/>
              </a:rPr>
              <a:t>1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или</a:t>
            </a:r>
            <a:r>
              <a:rPr dirty="0" sz="8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25">
                <a:solidFill>
                  <a:srgbClr val="48485A"/>
                </a:solidFill>
                <a:latin typeface="Arial Black"/>
                <a:cs typeface="Arial Black"/>
              </a:rPr>
              <a:t>нестерильных</a:t>
            </a:r>
            <a:r>
              <a:rPr dirty="0" sz="8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медицинских</a:t>
            </a:r>
            <a:r>
              <a:rPr dirty="0" sz="800" spc="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изделий</a:t>
            </a:r>
            <a:r>
              <a:rPr dirty="0" sz="8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50">
                <a:solidFill>
                  <a:srgbClr val="48485A"/>
                </a:solidFill>
                <a:latin typeface="Arial Black"/>
                <a:cs typeface="Arial Black"/>
              </a:rPr>
              <a:t>класса</a:t>
            </a:r>
            <a:r>
              <a:rPr dirty="0" sz="80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потенциального </a:t>
            </a:r>
            <a:r>
              <a:rPr dirty="0" sz="800" spc="-25">
                <a:solidFill>
                  <a:srgbClr val="48485A"/>
                </a:solidFill>
                <a:latin typeface="Arial Black"/>
                <a:cs typeface="Arial Black"/>
              </a:rPr>
              <a:t>риска</a:t>
            </a:r>
            <a:r>
              <a:rPr dirty="0" sz="800" spc="1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применения</a:t>
            </a:r>
            <a:r>
              <a:rPr dirty="0" sz="800" spc="9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20">
                <a:solidFill>
                  <a:srgbClr val="48485A"/>
                </a:solidFill>
                <a:latin typeface="Arial Black"/>
                <a:cs typeface="Arial Black"/>
              </a:rPr>
              <a:t>2а</a:t>
            </a:r>
            <a:r>
              <a:rPr dirty="0" sz="800" spc="-20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8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прошедшим</a:t>
            </a:r>
            <a:r>
              <a:rPr dirty="0" sz="8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оценку</a:t>
            </a:r>
            <a:r>
              <a:rPr dirty="0" sz="8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системы</a:t>
            </a:r>
            <a:r>
              <a:rPr dirty="0" sz="8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управления</a:t>
            </a:r>
            <a:r>
              <a:rPr dirty="0" sz="8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качеством</a:t>
            </a:r>
            <a:r>
              <a:rPr dirty="0" sz="800" spc="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8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8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включающую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процессы</a:t>
            </a:r>
            <a:r>
              <a:rPr dirty="0" sz="8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проектирования</a:t>
            </a:r>
            <a:r>
              <a:rPr dirty="0" sz="8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7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разработки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 медицинских</a:t>
            </a:r>
            <a:r>
              <a:rPr dirty="0" sz="8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изделий,</a:t>
            </a:r>
            <a:r>
              <a:rPr dirty="0" sz="8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8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8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требованиями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8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40">
                <a:solidFill>
                  <a:srgbClr val="48485A"/>
                </a:solidFill>
                <a:latin typeface="Microsoft Sans Serif"/>
                <a:cs typeface="Microsoft Sans Serif"/>
              </a:rPr>
              <a:t>внедрению,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поддержанию</a:t>
            </a:r>
            <a:r>
              <a:rPr dirty="0" sz="8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7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8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20">
                <a:solidFill>
                  <a:srgbClr val="48485A"/>
                </a:solidFill>
                <a:latin typeface="Microsoft Sans Serif"/>
                <a:cs typeface="Microsoft Sans Serif"/>
              </a:rPr>
              <a:t>оценке</a:t>
            </a:r>
            <a:r>
              <a:rPr dirty="0" sz="8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20">
                <a:solidFill>
                  <a:srgbClr val="48485A"/>
                </a:solidFill>
                <a:latin typeface="Microsoft Sans Serif"/>
                <a:cs typeface="Microsoft Sans Serif"/>
              </a:rPr>
              <a:t>системы</a:t>
            </a:r>
            <a:r>
              <a:rPr dirty="0" sz="8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управления </a:t>
            </a:r>
            <a:r>
              <a:rPr dirty="0" sz="800" spc="20">
                <a:solidFill>
                  <a:srgbClr val="48485A"/>
                </a:solidFill>
                <a:latin typeface="Microsoft Sans Serif"/>
                <a:cs typeface="Microsoft Sans Serif"/>
              </a:rPr>
              <a:t>качеством</a:t>
            </a:r>
            <a:r>
              <a:rPr dirty="0" sz="8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8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8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20">
                <a:solidFill>
                  <a:srgbClr val="48485A"/>
                </a:solidFill>
                <a:latin typeface="Microsoft Sans Serif"/>
                <a:cs typeface="Microsoft Sans Serif"/>
              </a:rPr>
              <a:t>(за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5">
                <a:solidFill>
                  <a:srgbClr val="48485A"/>
                </a:solidFill>
                <a:latin typeface="Microsoft Sans Serif"/>
                <a:cs typeface="Microsoft Sans Serif"/>
              </a:rPr>
              <a:t>исключением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изменений,</a:t>
            </a:r>
            <a:endParaRPr sz="800">
              <a:latin typeface="Microsoft Sans Serif"/>
              <a:cs typeface="Microsoft Sans Serif"/>
            </a:endParaRPr>
          </a:p>
          <a:p>
            <a:pPr marL="12700" marR="116205">
              <a:lnSpc>
                <a:spcPts val="1430"/>
              </a:lnSpc>
              <a:spcBef>
                <a:spcPts val="25"/>
              </a:spcBef>
            </a:pP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предусматривающих</a:t>
            </a:r>
            <a:r>
              <a:rPr dirty="0" sz="8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проведение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 государственной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800" spc="55">
                <a:solidFill>
                  <a:srgbClr val="48485A"/>
                </a:solidFill>
                <a:latin typeface="Microsoft Sans Serif"/>
                <a:cs typeface="Microsoft Sans Serif"/>
              </a:rPr>
              <a:t> нового</a:t>
            </a:r>
            <a:r>
              <a:rPr dirty="0" sz="8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8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8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8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8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 пунктом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110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настоящ</a:t>
            </a:r>
            <a:r>
              <a:rPr dirty="0" sz="800" spc="-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их</a:t>
            </a:r>
            <a:r>
              <a:rPr dirty="0" sz="8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Правил).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877050" y="2952750"/>
            <a:ext cx="561975" cy="247650"/>
            <a:chOff x="6877050" y="2952750"/>
            <a:chExt cx="561975" cy="247650"/>
          </a:xfrm>
        </p:grpSpPr>
        <p:sp>
          <p:nvSpPr>
            <p:cNvPr id="14" name="object 14" descr=""/>
            <p:cNvSpPr/>
            <p:nvPr/>
          </p:nvSpPr>
          <p:spPr>
            <a:xfrm>
              <a:off x="6877050" y="3067050"/>
              <a:ext cx="333375" cy="9525"/>
            </a:xfrm>
            <a:custGeom>
              <a:avLst/>
              <a:gdLst/>
              <a:ahLst/>
              <a:cxnLst/>
              <a:rect l="l" t="t" r="r" b="b"/>
              <a:pathLst>
                <a:path w="333375" h="9525">
                  <a:moveTo>
                    <a:pt x="331216" y="0"/>
                  </a:moveTo>
                  <a:lnTo>
                    <a:pt x="2158" y="0"/>
                  </a:lnTo>
                  <a:lnTo>
                    <a:pt x="0" y="2159"/>
                  </a:lnTo>
                  <a:lnTo>
                    <a:pt x="0" y="4699"/>
                  </a:lnTo>
                  <a:lnTo>
                    <a:pt x="0" y="7365"/>
                  </a:lnTo>
                  <a:lnTo>
                    <a:pt x="2158" y="9525"/>
                  </a:lnTo>
                  <a:lnTo>
                    <a:pt x="331216" y="9525"/>
                  </a:lnTo>
                  <a:lnTo>
                    <a:pt x="333375" y="7365"/>
                  </a:lnTo>
                  <a:lnTo>
                    <a:pt x="333375" y="2159"/>
                  </a:lnTo>
                  <a:lnTo>
                    <a:pt x="331216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1375" y="2952750"/>
              <a:ext cx="247650" cy="247650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7256526" y="2921952"/>
            <a:ext cx="12573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45">
                <a:solidFill>
                  <a:srgbClr val="48485A"/>
                </a:solidFill>
                <a:latin typeface="Cambria"/>
                <a:cs typeface="Cambria"/>
              </a:rPr>
              <a:t>3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83577" y="2925381"/>
            <a:ext cx="6097270" cy="1839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364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Изменение</a:t>
            </a:r>
            <a:r>
              <a:rPr dirty="0" sz="1050" spc="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сведений</a:t>
            </a:r>
            <a:r>
              <a:rPr dirty="0" sz="1050" spc="3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1050" spc="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Cambria"/>
                <a:cs typeface="Cambria"/>
              </a:rPr>
              <a:t>производителе</a:t>
            </a:r>
            <a:endParaRPr sz="1050">
              <a:latin typeface="Cambria"/>
              <a:cs typeface="Cambria"/>
            </a:endParaRPr>
          </a:p>
          <a:p>
            <a:pPr algn="r" marL="498475" marR="10795" indent="-74930">
              <a:lnSpc>
                <a:spcPct val="146000"/>
              </a:lnSpc>
              <a:spcBef>
                <a:spcPts val="425"/>
              </a:spcBef>
            </a:pPr>
            <a:r>
              <a:rPr dirty="0" sz="800" spc="-20">
                <a:solidFill>
                  <a:srgbClr val="48485A"/>
                </a:solidFill>
                <a:latin typeface="Arial Black"/>
                <a:cs typeface="Arial Black"/>
              </a:rPr>
              <a:t>Изменение</a:t>
            </a:r>
            <a:r>
              <a:rPr dirty="0" sz="80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сведений</a:t>
            </a:r>
            <a:r>
              <a:rPr dirty="0" sz="800" spc="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о</a:t>
            </a:r>
            <a:r>
              <a:rPr dirty="0" sz="800" spc="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производителе</a:t>
            </a:r>
            <a:r>
              <a:rPr dirty="0" sz="800" spc="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(изготовителе)</a:t>
            </a:r>
            <a:r>
              <a:rPr dirty="0" sz="800" spc="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медицинского</a:t>
            </a:r>
            <a:r>
              <a:rPr dirty="0" sz="800" spc="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изделия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8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включая</a:t>
            </a:r>
            <a:r>
              <a:rPr dirty="0" sz="8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сведения:</a:t>
            </a:r>
            <a:r>
              <a:rPr dirty="0" sz="8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5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800" spc="55">
                <a:solidFill>
                  <a:srgbClr val="48485A"/>
                </a:solidFill>
                <a:latin typeface="Microsoft Sans Serif"/>
                <a:cs typeface="Microsoft Sans Serif"/>
              </a:rPr>
              <a:t> реорганизации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юридического</a:t>
            </a:r>
            <a:r>
              <a:rPr dirty="0" sz="8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лица;</a:t>
            </a:r>
            <a:r>
              <a:rPr dirty="0" sz="8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8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изменении</a:t>
            </a:r>
            <a:r>
              <a:rPr dirty="0" sz="8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наименований</a:t>
            </a:r>
            <a:r>
              <a:rPr dirty="0" sz="80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юридического</a:t>
            </a:r>
            <a:r>
              <a:rPr dirty="0" sz="800" spc="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лица</a:t>
            </a:r>
            <a:r>
              <a:rPr dirty="0" sz="800" spc="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(полного</a:t>
            </a:r>
            <a:r>
              <a:rPr dirty="0" sz="8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20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сокращенного</a:t>
            </a:r>
            <a:r>
              <a:rPr dirty="0" sz="8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(при</a:t>
            </a:r>
            <a:r>
              <a:rPr dirty="0" sz="8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наличии),</a:t>
            </a:r>
            <a:r>
              <a:rPr dirty="0" sz="8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8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8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фирменного</a:t>
            </a:r>
            <a:r>
              <a:rPr dirty="0" sz="8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наименования),</a:t>
            </a:r>
            <a:r>
              <a:rPr dirty="0" sz="8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адреса</a:t>
            </a:r>
            <a:r>
              <a:rPr dirty="0" sz="8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места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8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нахождения;</a:t>
            </a:r>
            <a:r>
              <a:rPr dirty="0" sz="8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25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 изменении</a:t>
            </a:r>
            <a:r>
              <a:rPr dirty="0" sz="8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фамилии,</a:t>
            </a:r>
            <a:r>
              <a:rPr dirty="0" sz="8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60">
                <a:solidFill>
                  <a:srgbClr val="48485A"/>
                </a:solidFill>
                <a:latin typeface="Microsoft Sans Serif"/>
                <a:cs typeface="Microsoft Sans Serif"/>
              </a:rPr>
              <a:t>имени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7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8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отчества</a:t>
            </a:r>
            <a:r>
              <a:rPr dirty="0" sz="8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60">
                <a:solidFill>
                  <a:srgbClr val="48485A"/>
                </a:solidFill>
                <a:latin typeface="Microsoft Sans Serif"/>
                <a:cs typeface="Microsoft Sans Serif"/>
              </a:rPr>
              <a:t>(при</a:t>
            </a:r>
            <a:r>
              <a:rPr dirty="0" sz="8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наличии),</a:t>
            </a:r>
            <a:r>
              <a:rPr dirty="0" sz="8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адреса</a:t>
            </a:r>
            <a:r>
              <a:rPr dirty="0" sz="8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места</a:t>
            </a:r>
            <a:r>
              <a:rPr dirty="0" sz="8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жительства</a:t>
            </a:r>
            <a:r>
              <a:rPr dirty="0" sz="8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физического</a:t>
            </a:r>
            <a:r>
              <a:rPr dirty="0" sz="8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Microsoft Sans Serif"/>
                <a:cs typeface="Microsoft Sans Serif"/>
              </a:rPr>
              <a:t>лица,</a:t>
            </a:r>
            <a:endParaRPr sz="800">
              <a:latin typeface="Microsoft Sans Serif"/>
              <a:cs typeface="Microsoft Sans Serif"/>
            </a:endParaRPr>
          </a:p>
          <a:p>
            <a:pPr algn="r" marL="238125" marR="13970" indent="-226060">
              <a:lnSpc>
                <a:spcPct val="144800"/>
              </a:lnSpc>
              <a:spcBef>
                <a:spcPts val="35"/>
              </a:spcBef>
            </a:pP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зарегистрированного</a:t>
            </a:r>
            <a:r>
              <a:rPr dirty="0" sz="8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8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качестве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индивидуального</a:t>
            </a:r>
            <a:r>
              <a:rPr dirty="0" sz="8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предпринимателя,</a:t>
            </a:r>
            <a:r>
              <a:rPr dirty="0" sz="800" spc="70">
                <a:solidFill>
                  <a:srgbClr val="48485A"/>
                </a:solidFill>
                <a:latin typeface="Microsoft Sans Serif"/>
                <a:cs typeface="Microsoft Sans Serif"/>
              </a:rPr>
              <a:t> и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 реквизитов</a:t>
            </a:r>
            <a:r>
              <a:rPr dirty="0" sz="8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документа,</a:t>
            </a:r>
            <a:r>
              <a:rPr dirty="0" sz="8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удостоверяющего</a:t>
            </a:r>
            <a:r>
              <a:rPr dirty="0" sz="80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8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личность;</a:t>
            </a:r>
            <a:r>
              <a:rPr dirty="0" sz="8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8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изменении</a:t>
            </a:r>
            <a:r>
              <a:rPr dirty="0" sz="8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адреса</a:t>
            </a:r>
            <a:r>
              <a:rPr dirty="0" sz="8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(адресов)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 производственной</a:t>
            </a:r>
            <a:r>
              <a:rPr dirty="0" sz="8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(производственных) площадки</a:t>
            </a:r>
            <a:r>
              <a:rPr dirty="0" sz="8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800" spc="25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(площадок)</a:t>
            </a:r>
            <a:r>
              <a:rPr dirty="0" sz="80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800" spc="3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случае,</a:t>
            </a:r>
            <a:r>
              <a:rPr dirty="0" sz="8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если</a:t>
            </a:r>
            <a:r>
              <a:rPr dirty="0" sz="80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изменение</a:t>
            </a:r>
            <a:r>
              <a:rPr dirty="0" sz="80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вызвано</a:t>
            </a:r>
            <a:r>
              <a:rPr dirty="0" sz="800" spc="2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переименованием</a:t>
            </a:r>
            <a:r>
              <a:rPr dirty="0" sz="800" spc="2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географического</a:t>
            </a:r>
            <a:r>
              <a:rPr dirty="0" sz="8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объекта,</a:t>
            </a:r>
            <a:endParaRPr sz="800">
              <a:latin typeface="Microsoft Sans Serif"/>
              <a:cs typeface="Microsoft Sans Serif"/>
            </a:endParaRPr>
          </a:p>
          <a:p>
            <a:pPr algn="r" marR="13335">
              <a:lnSpc>
                <a:spcPct val="100000"/>
              </a:lnSpc>
              <a:spcBef>
                <a:spcPts val="465"/>
              </a:spcBef>
            </a:pP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переименованием</a:t>
            </a:r>
            <a:r>
              <a:rPr dirty="0" sz="8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улицы,</a:t>
            </a:r>
            <a:r>
              <a:rPr dirty="0" sz="8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5">
                <a:solidFill>
                  <a:srgbClr val="48485A"/>
                </a:solidFill>
                <a:latin typeface="Microsoft Sans Serif"/>
                <a:cs typeface="Microsoft Sans Serif"/>
              </a:rPr>
              <a:t>площади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6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70">
                <a:solidFill>
                  <a:srgbClr val="48485A"/>
                </a:solidFill>
                <a:latin typeface="Microsoft Sans Serif"/>
                <a:cs typeface="Microsoft Sans Serif"/>
              </a:rPr>
              <a:t>иной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 территории,</a:t>
            </a:r>
            <a:r>
              <a:rPr dirty="0" sz="8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изменением</a:t>
            </a:r>
            <a:r>
              <a:rPr dirty="0" sz="8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нумерации 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объектов</a:t>
            </a:r>
            <a:r>
              <a:rPr dirty="0" sz="8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10">
                <a:solidFill>
                  <a:srgbClr val="48485A"/>
                </a:solidFill>
                <a:latin typeface="Microsoft Sans Serif"/>
                <a:cs typeface="Microsoft Sans Serif"/>
              </a:rPr>
              <a:t>адресации,</a:t>
            </a:r>
            <a:r>
              <a:rPr dirty="0" sz="8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8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5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endParaRPr sz="800">
              <a:latin typeface="Microsoft Sans Serif"/>
              <a:cs typeface="Microsoft Sans Serif"/>
            </a:endParaRPr>
          </a:p>
          <a:p>
            <a:pPr algn="r" marR="5080">
              <a:lnSpc>
                <a:spcPct val="100000"/>
              </a:lnSpc>
              <a:spcBef>
                <a:spcPts val="395"/>
              </a:spcBef>
            </a:pP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8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почтового</a:t>
            </a:r>
            <a:r>
              <a:rPr dirty="0" sz="8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индекса;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7191375" y="4029075"/>
            <a:ext cx="561975" cy="247650"/>
            <a:chOff x="7191375" y="4029075"/>
            <a:chExt cx="561975" cy="247650"/>
          </a:xfrm>
        </p:grpSpPr>
        <p:sp>
          <p:nvSpPr>
            <p:cNvPr id="19" name="object 19" descr=""/>
            <p:cNvSpPr/>
            <p:nvPr/>
          </p:nvSpPr>
          <p:spPr>
            <a:xfrm>
              <a:off x="7419975" y="4143375"/>
              <a:ext cx="333375" cy="9525"/>
            </a:xfrm>
            <a:custGeom>
              <a:avLst/>
              <a:gdLst/>
              <a:ahLst/>
              <a:cxnLst/>
              <a:rect l="l" t="t" r="r" b="b"/>
              <a:pathLst>
                <a:path w="333375" h="9525">
                  <a:moveTo>
                    <a:pt x="331216" y="0"/>
                  </a:moveTo>
                  <a:lnTo>
                    <a:pt x="2158" y="0"/>
                  </a:lnTo>
                  <a:lnTo>
                    <a:pt x="0" y="2159"/>
                  </a:lnTo>
                  <a:lnTo>
                    <a:pt x="0" y="4699"/>
                  </a:lnTo>
                  <a:lnTo>
                    <a:pt x="0" y="7365"/>
                  </a:lnTo>
                  <a:lnTo>
                    <a:pt x="2158" y="9525"/>
                  </a:lnTo>
                  <a:lnTo>
                    <a:pt x="331216" y="9525"/>
                  </a:lnTo>
                  <a:lnTo>
                    <a:pt x="333375" y="7365"/>
                  </a:lnTo>
                  <a:lnTo>
                    <a:pt x="333375" y="2159"/>
                  </a:lnTo>
                  <a:lnTo>
                    <a:pt x="331216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1375" y="4029075"/>
              <a:ext cx="247650" cy="247650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7258684" y="4000500"/>
            <a:ext cx="120650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5">
                <a:solidFill>
                  <a:srgbClr val="48485A"/>
                </a:solidFill>
                <a:latin typeface="Cambria"/>
                <a:cs typeface="Cambria"/>
              </a:rPr>
              <a:t>4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858125" y="4003738"/>
            <a:ext cx="6111240" cy="1133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Изменение</a:t>
            </a:r>
            <a:r>
              <a:rPr dirty="0" sz="105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сведений</a:t>
            </a:r>
            <a:r>
              <a:rPr dirty="0" sz="1050" spc="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об</a:t>
            </a:r>
            <a:r>
              <a:rPr dirty="0" sz="1050" spc="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уполномоченном</a:t>
            </a:r>
            <a:r>
              <a:rPr dirty="0" sz="1050" spc="8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Cambria"/>
                <a:cs typeface="Cambria"/>
              </a:rPr>
              <a:t>представителе</a:t>
            </a:r>
            <a:endParaRPr sz="1050">
              <a:latin typeface="Cambria"/>
              <a:cs typeface="Cambria"/>
            </a:endParaRPr>
          </a:p>
          <a:p>
            <a:pPr algn="just" marL="12700" marR="5080">
              <a:lnSpc>
                <a:spcPct val="144700"/>
              </a:lnSpc>
              <a:spcBef>
                <a:spcPts val="440"/>
              </a:spcBef>
            </a:pPr>
            <a:r>
              <a:rPr dirty="0" sz="800" spc="-25">
                <a:solidFill>
                  <a:srgbClr val="48485A"/>
                </a:solidFill>
                <a:latin typeface="Arial Black"/>
                <a:cs typeface="Arial Black"/>
              </a:rPr>
              <a:t>Изменение 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сведений</a:t>
            </a:r>
            <a:r>
              <a:rPr dirty="0" sz="800" spc="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20">
                <a:solidFill>
                  <a:srgbClr val="48485A"/>
                </a:solidFill>
                <a:latin typeface="Arial Black"/>
                <a:cs typeface="Arial Black"/>
              </a:rPr>
              <a:t>об</a:t>
            </a:r>
            <a:r>
              <a:rPr dirty="0" sz="800" spc="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уполномоченном</a:t>
            </a:r>
            <a:r>
              <a:rPr dirty="0" sz="800" spc="10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представителе</a:t>
            </a:r>
            <a:r>
              <a:rPr dirty="0" sz="800" spc="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производителя</a:t>
            </a:r>
            <a:r>
              <a:rPr dirty="0" sz="800" spc="1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(изготовителя),</a:t>
            </a:r>
            <a:r>
              <a:rPr dirty="0" sz="8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включая</a:t>
            </a:r>
            <a:r>
              <a:rPr dirty="0" sz="8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сведения:</a:t>
            </a:r>
            <a:r>
              <a:rPr dirty="0" sz="80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8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5">
                <a:solidFill>
                  <a:srgbClr val="48485A"/>
                </a:solidFill>
                <a:latin typeface="Microsoft Sans Serif"/>
                <a:cs typeface="Microsoft Sans Serif"/>
              </a:rPr>
              <a:t>реорганизации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 юридического</a:t>
            </a:r>
            <a:r>
              <a:rPr dirty="0" sz="8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лица;</a:t>
            </a:r>
            <a:r>
              <a:rPr dirty="0" sz="8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8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изменении </a:t>
            </a:r>
            <a:r>
              <a:rPr dirty="0" sz="800" spc="55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наименования</a:t>
            </a:r>
            <a:r>
              <a:rPr dirty="0" sz="8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юридического</a:t>
            </a:r>
            <a:r>
              <a:rPr dirty="0" sz="8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лица</a:t>
            </a:r>
            <a:r>
              <a:rPr dirty="0" sz="8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(полного</a:t>
            </a:r>
            <a:r>
              <a:rPr dirty="0" sz="8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7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40">
                <a:solidFill>
                  <a:srgbClr val="48485A"/>
                </a:solidFill>
                <a:latin typeface="Microsoft Sans Serif"/>
                <a:cs typeface="Microsoft Sans Serif"/>
              </a:rPr>
              <a:t>сокращенного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(при</a:t>
            </a:r>
            <a:r>
              <a:rPr dirty="0" sz="8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наличии),</a:t>
            </a:r>
            <a:r>
              <a:rPr dirty="0" sz="8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8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числе 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фирменного</a:t>
            </a:r>
            <a:r>
              <a:rPr dirty="0" sz="8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наименования),</a:t>
            </a:r>
            <a:r>
              <a:rPr dirty="0" sz="8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адреса</a:t>
            </a:r>
            <a:r>
              <a:rPr dirty="0" sz="8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места</a:t>
            </a:r>
            <a:r>
              <a:rPr dirty="0" sz="8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8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нахождения;</a:t>
            </a:r>
            <a:r>
              <a:rPr dirty="0" sz="8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6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изменении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Microsoft Sans Serif"/>
                <a:cs typeface="Microsoft Sans Serif"/>
              </a:rPr>
              <a:t>фамилии,</a:t>
            </a:r>
            <a:endParaRPr sz="8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  <a:spcBef>
                <a:spcPts val="465"/>
              </a:spcBef>
            </a:pPr>
            <a:r>
              <a:rPr dirty="0" sz="800" spc="60">
                <a:solidFill>
                  <a:srgbClr val="48485A"/>
                </a:solidFill>
                <a:latin typeface="Microsoft Sans Serif"/>
                <a:cs typeface="Microsoft Sans Serif"/>
              </a:rPr>
              <a:t>имени</a:t>
            </a:r>
            <a:r>
              <a:rPr dirty="0" sz="8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7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8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отчества </a:t>
            </a:r>
            <a:r>
              <a:rPr dirty="0" sz="800" spc="60">
                <a:solidFill>
                  <a:srgbClr val="48485A"/>
                </a:solidFill>
                <a:latin typeface="Microsoft Sans Serif"/>
                <a:cs typeface="Microsoft Sans Serif"/>
              </a:rPr>
              <a:t>(при</a:t>
            </a:r>
            <a:r>
              <a:rPr dirty="0" sz="8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наличии),</a:t>
            </a:r>
            <a:r>
              <a:rPr dirty="0" sz="8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адреса места</a:t>
            </a:r>
            <a:r>
              <a:rPr dirty="0" sz="8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жительства</a:t>
            </a:r>
            <a:r>
              <a:rPr dirty="0" sz="8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физического</a:t>
            </a:r>
            <a:r>
              <a:rPr dirty="0" sz="8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лица,</a:t>
            </a:r>
            <a:r>
              <a:rPr dirty="0" sz="8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зарегистрированного</a:t>
            </a:r>
            <a:r>
              <a:rPr dirty="0" sz="8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8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качестве</a:t>
            </a:r>
            <a:endParaRPr sz="80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  <a:spcBef>
                <a:spcPts val="465"/>
              </a:spcBef>
            </a:pP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индивидуального</a:t>
            </a:r>
            <a:r>
              <a:rPr dirty="0" sz="8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предпринимателя,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7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8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реквизитов</a:t>
            </a:r>
            <a:r>
              <a:rPr dirty="0" sz="8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документа,</a:t>
            </a:r>
            <a:r>
              <a:rPr dirty="0" sz="8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удостоверяющего</a:t>
            </a:r>
            <a:r>
              <a:rPr dirty="0" sz="8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8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5">
                <a:solidFill>
                  <a:srgbClr val="48485A"/>
                </a:solidFill>
                <a:latin typeface="Microsoft Sans Serif"/>
                <a:cs typeface="Microsoft Sans Serif"/>
              </a:rPr>
              <a:t>личность;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6877050" y="5105400"/>
            <a:ext cx="561975" cy="247650"/>
            <a:chOff x="6877050" y="5105400"/>
            <a:chExt cx="561975" cy="247650"/>
          </a:xfrm>
        </p:grpSpPr>
        <p:sp>
          <p:nvSpPr>
            <p:cNvPr id="24" name="object 24" descr=""/>
            <p:cNvSpPr/>
            <p:nvPr/>
          </p:nvSpPr>
          <p:spPr>
            <a:xfrm>
              <a:off x="6877050" y="5219700"/>
              <a:ext cx="333375" cy="19050"/>
            </a:xfrm>
            <a:custGeom>
              <a:avLst/>
              <a:gdLst/>
              <a:ahLst/>
              <a:cxnLst/>
              <a:rect l="l" t="t" r="r" b="b"/>
              <a:pathLst>
                <a:path w="333375" h="19050">
                  <a:moveTo>
                    <a:pt x="329056" y="0"/>
                  </a:moveTo>
                  <a:lnTo>
                    <a:pt x="4318" y="0"/>
                  </a:lnTo>
                  <a:lnTo>
                    <a:pt x="0" y="4318"/>
                  </a:lnTo>
                  <a:lnTo>
                    <a:pt x="0" y="9525"/>
                  </a:lnTo>
                  <a:lnTo>
                    <a:pt x="0" y="14731"/>
                  </a:lnTo>
                  <a:lnTo>
                    <a:pt x="4318" y="19050"/>
                  </a:lnTo>
                  <a:lnTo>
                    <a:pt x="329056" y="19050"/>
                  </a:lnTo>
                  <a:lnTo>
                    <a:pt x="333375" y="14731"/>
                  </a:lnTo>
                  <a:lnTo>
                    <a:pt x="333375" y="4318"/>
                  </a:lnTo>
                  <a:lnTo>
                    <a:pt x="329056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1375" y="5105400"/>
              <a:ext cx="247650" cy="247650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7260208" y="5078412"/>
            <a:ext cx="118110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50">
                <a:solidFill>
                  <a:srgbClr val="48485A"/>
                </a:solidFill>
                <a:latin typeface="Cambria"/>
                <a:cs typeface="Cambria"/>
              </a:rPr>
              <a:t>5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506474" y="5081841"/>
            <a:ext cx="5278755" cy="600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0091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Изменение</a:t>
            </a:r>
            <a:r>
              <a:rPr dirty="0" sz="1050" spc="3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наименования</a:t>
            </a:r>
            <a:r>
              <a:rPr dirty="0" sz="105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медицинского</a:t>
            </a:r>
            <a:r>
              <a:rPr dirty="0" sz="1050" spc="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Cambria"/>
                <a:cs typeface="Cambria"/>
              </a:rPr>
              <a:t>изделия</a:t>
            </a:r>
            <a:endParaRPr sz="1050">
              <a:latin typeface="Cambria"/>
              <a:cs typeface="Cambria"/>
            </a:endParaRPr>
          </a:p>
          <a:p>
            <a:pPr algn="r" marR="17780">
              <a:lnSpc>
                <a:spcPct val="100000"/>
              </a:lnSpc>
              <a:spcBef>
                <a:spcPts val="869"/>
              </a:spcBef>
            </a:pPr>
            <a:r>
              <a:rPr dirty="0" sz="800" spc="-20">
                <a:solidFill>
                  <a:srgbClr val="48485A"/>
                </a:solidFill>
                <a:latin typeface="Arial Black"/>
                <a:cs typeface="Arial Black"/>
              </a:rPr>
              <a:t>Изменение</a:t>
            </a:r>
            <a:r>
              <a:rPr dirty="0" sz="80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наименования</a:t>
            </a:r>
            <a:r>
              <a:rPr dirty="0" sz="800" spc="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медицинского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 изделия</a:t>
            </a:r>
            <a:r>
              <a:rPr dirty="0" sz="80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800" spc="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части</a:t>
            </a:r>
            <a:r>
              <a:rPr dirty="0" sz="8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товарного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50">
                <a:solidFill>
                  <a:srgbClr val="48485A"/>
                </a:solidFill>
                <a:latin typeface="Arial Black"/>
                <a:cs typeface="Arial Black"/>
              </a:rPr>
              <a:t>знака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 и</a:t>
            </a:r>
            <a:r>
              <a:rPr dirty="0" sz="8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иных</a:t>
            </a:r>
            <a:r>
              <a:rPr dirty="0" sz="80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средств</a:t>
            </a:r>
            <a:endParaRPr sz="800">
              <a:latin typeface="Arial Black"/>
              <a:cs typeface="Arial Black"/>
            </a:endParaRPr>
          </a:p>
          <a:p>
            <a:pPr algn="r" marR="10160">
              <a:lnSpc>
                <a:spcPct val="100000"/>
              </a:lnSpc>
              <a:spcBef>
                <a:spcPts val="465"/>
              </a:spcBef>
            </a:pP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индивидуализации</a:t>
            </a:r>
            <a:r>
              <a:rPr dirty="0" sz="800" spc="-10">
                <a:solidFill>
                  <a:srgbClr val="48485A"/>
                </a:solidFill>
                <a:latin typeface="Microsoft Sans Serif"/>
                <a:cs typeface="Microsoft Sans Serif"/>
              </a:rPr>
              <a:t>;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7191375" y="5915025"/>
            <a:ext cx="561975" cy="247650"/>
            <a:chOff x="7191375" y="5915025"/>
            <a:chExt cx="561975" cy="247650"/>
          </a:xfrm>
        </p:grpSpPr>
        <p:sp>
          <p:nvSpPr>
            <p:cNvPr id="29" name="object 29" descr=""/>
            <p:cNvSpPr/>
            <p:nvPr/>
          </p:nvSpPr>
          <p:spPr>
            <a:xfrm>
              <a:off x="7419975" y="6029325"/>
              <a:ext cx="333375" cy="19050"/>
            </a:xfrm>
            <a:custGeom>
              <a:avLst/>
              <a:gdLst/>
              <a:ahLst/>
              <a:cxnLst/>
              <a:rect l="l" t="t" r="r" b="b"/>
              <a:pathLst>
                <a:path w="333375" h="19050">
                  <a:moveTo>
                    <a:pt x="329056" y="0"/>
                  </a:moveTo>
                  <a:lnTo>
                    <a:pt x="4318" y="0"/>
                  </a:lnTo>
                  <a:lnTo>
                    <a:pt x="0" y="4318"/>
                  </a:lnTo>
                  <a:lnTo>
                    <a:pt x="0" y="9525"/>
                  </a:lnTo>
                  <a:lnTo>
                    <a:pt x="0" y="14731"/>
                  </a:lnTo>
                  <a:lnTo>
                    <a:pt x="4318" y="19050"/>
                  </a:lnTo>
                  <a:lnTo>
                    <a:pt x="329056" y="19050"/>
                  </a:lnTo>
                  <a:lnTo>
                    <a:pt x="333375" y="14731"/>
                  </a:lnTo>
                  <a:lnTo>
                    <a:pt x="333375" y="4318"/>
                  </a:lnTo>
                  <a:lnTo>
                    <a:pt x="329056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1375" y="5915025"/>
              <a:ext cx="247650" cy="247650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7253858" y="5892545"/>
            <a:ext cx="129539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80">
                <a:solidFill>
                  <a:srgbClr val="48485A"/>
                </a:solidFill>
                <a:latin typeface="Cambria"/>
                <a:cs typeface="Cambria"/>
              </a:rPr>
              <a:t>6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858125" y="5895657"/>
            <a:ext cx="4810760" cy="419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Исключение</a:t>
            </a:r>
            <a:r>
              <a:rPr dirty="0" sz="1050" spc="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сведений</a:t>
            </a:r>
            <a:r>
              <a:rPr dirty="0" sz="1050" spc="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1050" spc="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Cambria"/>
                <a:cs typeface="Cambria"/>
              </a:rPr>
              <a:t>модели</a:t>
            </a:r>
            <a:endParaRPr sz="10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800" spc="-20">
                <a:solidFill>
                  <a:srgbClr val="48485A"/>
                </a:solidFill>
                <a:latin typeface="Arial Black"/>
                <a:cs typeface="Arial Black"/>
              </a:rPr>
              <a:t>Исключение</a:t>
            </a:r>
            <a:r>
              <a:rPr dirty="0" sz="800" spc="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сведений</a:t>
            </a:r>
            <a:r>
              <a:rPr dirty="0" sz="800" spc="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о</a:t>
            </a:r>
            <a:r>
              <a:rPr dirty="0" sz="800" spc="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модели</a:t>
            </a:r>
            <a:r>
              <a:rPr dirty="0" sz="800" spc="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(марке)</a:t>
            </a:r>
            <a:r>
              <a:rPr dirty="0" sz="800" spc="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8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8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8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реестровой</a:t>
            </a:r>
            <a:r>
              <a:rPr dirty="0" sz="8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записи;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6877050" y="6410325"/>
            <a:ext cx="561975" cy="247650"/>
            <a:chOff x="6877050" y="6410325"/>
            <a:chExt cx="561975" cy="247650"/>
          </a:xfrm>
        </p:grpSpPr>
        <p:sp>
          <p:nvSpPr>
            <p:cNvPr id="34" name="object 34" descr=""/>
            <p:cNvSpPr/>
            <p:nvPr/>
          </p:nvSpPr>
          <p:spPr>
            <a:xfrm>
              <a:off x="6877050" y="6524625"/>
              <a:ext cx="333375" cy="19050"/>
            </a:xfrm>
            <a:custGeom>
              <a:avLst/>
              <a:gdLst/>
              <a:ahLst/>
              <a:cxnLst/>
              <a:rect l="l" t="t" r="r" b="b"/>
              <a:pathLst>
                <a:path w="333375" h="19050">
                  <a:moveTo>
                    <a:pt x="329056" y="0"/>
                  </a:moveTo>
                  <a:lnTo>
                    <a:pt x="4318" y="0"/>
                  </a:lnTo>
                  <a:lnTo>
                    <a:pt x="0" y="4318"/>
                  </a:lnTo>
                  <a:lnTo>
                    <a:pt x="0" y="9525"/>
                  </a:lnTo>
                  <a:lnTo>
                    <a:pt x="0" y="14731"/>
                  </a:lnTo>
                  <a:lnTo>
                    <a:pt x="4318" y="19050"/>
                  </a:lnTo>
                  <a:lnTo>
                    <a:pt x="329056" y="19050"/>
                  </a:lnTo>
                  <a:lnTo>
                    <a:pt x="333375" y="14731"/>
                  </a:lnTo>
                  <a:lnTo>
                    <a:pt x="333375" y="4318"/>
                  </a:lnTo>
                  <a:lnTo>
                    <a:pt x="329056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1375" y="6410325"/>
              <a:ext cx="247650" cy="247650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/>
          <p:nvPr/>
        </p:nvSpPr>
        <p:spPr>
          <a:xfrm>
            <a:off x="7266051" y="6388480"/>
            <a:ext cx="107314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50">
                <a:solidFill>
                  <a:srgbClr val="48485A"/>
                </a:solidFill>
                <a:latin typeface="Cambria"/>
                <a:cs typeface="Cambria"/>
              </a:rPr>
              <a:t>7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70890" y="6391909"/>
            <a:ext cx="6014720" cy="599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97325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Изменение</a:t>
            </a:r>
            <a:r>
              <a:rPr dirty="0" sz="1050" spc="3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дизайна</a:t>
            </a:r>
            <a:r>
              <a:rPr dirty="0" sz="1050" spc="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Cambria"/>
                <a:cs typeface="Cambria"/>
              </a:rPr>
              <a:t>маркировки</a:t>
            </a:r>
            <a:endParaRPr sz="1050">
              <a:latin typeface="Cambria"/>
              <a:cs typeface="Cambria"/>
            </a:endParaRPr>
          </a:p>
          <a:p>
            <a:pPr algn="r" marR="17780">
              <a:lnSpc>
                <a:spcPct val="100000"/>
              </a:lnSpc>
              <a:spcBef>
                <a:spcPts val="865"/>
              </a:spcBef>
            </a:pP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Изменение</a:t>
            </a:r>
            <a:r>
              <a:rPr dirty="0" sz="8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дизайна</a:t>
            </a:r>
            <a:r>
              <a:rPr dirty="0" sz="800" spc="-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маркировки</a:t>
            </a:r>
            <a:r>
              <a:rPr dirty="0" sz="800" spc="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65">
                <a:solidFill>
                  <a:srgbClr val="48485A"/>
                </a:solidFill>
                <a:latin typeface="Arial Black"/>
                <a:cs typeface="Arial Black"/>
              </a:rPr>
              <a:t>без</a:t>
            </a:r>
            <a:r>
              <a:rPr dirty="0" sz="800" spc="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изменения</a:t>
            </a:r>
            <a:r>
              <a:rPr dirty="0" sz="800" spc="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символов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8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применяемых </a:t>
            </a:r>
            <a:r>
              <a:rPr dirty="0" sz="8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маркировании</a:t>
            </a:r>
            <a:r>
              <a:rPr dirty="0" sz="8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endParaRPr sz="800">
              <a:latin typeface="Microsoft Sans Serif"/>
              <a:cs typeface="Microsoft Sans Serif"/>
            </a:endParaRPr>
          </a:p>
          <a:p>
            <a:pPr algn="r" marR="5080">
              <a:lnSpc>
                <a:spcPct val="100000"/>
              </a:lnSpc>
              <a:spcBef>
                <a:spcPts val="465"/>
              </a:spcBef>
            </a:pPr>
            <a:r>
              <a:rPr dirty="0" sz="8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изделия;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7191375" y="6905625"/>
            <a:ext cx="561975" cy="247650"/>
            <a:chOff x="7191375" y="6905625"/>
            <a:chExt cx="561975" cy="247650"/>
          </a:xfrm>
        </p:grpSpPr>
        <p:sp>
          <p:nvSpPr>
            <p:cNvPr id="39" name="object 39" descr=""/>
            <p:cNvSpPr/>
            <p:nvPr/>
          </p:nvSpPr>
          <p:spPr>
            <a:xfrm>
              <a:off x="7419975" y="7019925"/>
              <a:ext cx="333375" cy="19050"/>
            </a:xfrm>
            <a:custGeom>
              <a:avLst/>
              <a:gdLst/>
              <a:ahLst/>
              <a:cxnLst/>
              <a:rect l="l" t="t" r="r" b="b"/>
              <a:pathLst>
                <a:path w="333375" h="19050">
                  <a:moveTo>
                    <a:pt x="329056" y="0"/>
                  </a:moveTo>
                  <a:lnTo>
                    <a:pt x="4318" y="0"/>
                  </a:lnTo>
                  <a:lnTo>
                    <a:pt x="0" y="4267"/>
                  </a:lnTo>
                  <a:lnTo>
                    <a:pt x="0" y="9525"/>
                  </a:lnTo>
                  <a:lnTo>
                    <a:pt x="0" y="14782"/>
                  </a:lnTo>
                  <a:lnTo>
                    <a:pt x="4318" y="19050"/>
                  </a:lnTo>
                  <a:lnTo>
                    <a:pt x="329056" y="19050"/>
                  </a:lnTo>
                  <a:lnTo>
                    <a:pt x="333375" y="14782"/>
                  </a:lnTo>
                  <a:lnTo>
                    <a:pt x="333375" y="4267"/>
                  </a:lnTo>
                  <a:lnTo>
                    <a:pt x="329056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1375" y="6905625"/>
              <a:ext cx="247650" cy="247650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7257033" y="6883717"/>
            <a:ext cx="123825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30">
                <a:solidFill>
                  <a:srgbClr val="48485A"/>
                </a:solidFill>
                <a:latin typeface="Cambria"/>
                <a:cs typeface="Cambria"/>
              </a:rPr>
              <a:t>8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858125" y="6887844"/>
            <a:ext cx="5795010" cy="770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Изменение</a:t>
            </a:r>
            <a:r>
              <a:rPr dirty="0" sz="1050" spc="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>
                <a:solidFill>
                  <a:srgbClr val="48485A"/>
                </a:solidFill>
                <a:latin typeface="Cambria"/>
                <a:cs typeface="Cambria"/>
              </a:rPr>
              <a:t>кода</a:t>
            </a:r>
            <a:r>
              <a:rPr dirty="0" sz="1050" spc="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050" spc="-10">
                <a:solidFill>
                  <a:srgbClr val="48485A"/>
                </a:solidFill>
                <a:latin typeface="Cambria"/>
                <a:cs typeface="Cambria"/>
              </a:rPr>
              <a:t>классификатора</a:t>
            </a:r>
            <a:endParaRPr sz="1050">
              <a:latin typeface="Cambria"/>
              <a:cs typeface="Cambria"/>
            </a:endParaRPr>
          </a:p>
          <a:p>
            <a:pPr algn="just" marL="12700" marR="5080">
              <a:lnSpc>
                <a:spcPct val="144800"/>
              </a:lnSpc>
              <a:spcBef>
                <a:spcPts val="434"/>
              </a:spcBef>
            </a:pPr>
            <a:r>
              <a:rPr dirty="0" sz="800" spc="-15">
                <a:solidFill>
                  <a:srgbClr val="48485A"/>
                </a:solidFill>
                <a:latin typeface="Arial Black"/>
                <a:cs typeface="Arial Black"/>
              </a:rPr>
              <a:t>Изменение</a:t>
            </a:r>
            <a:r>
              <a:rPr dirty="0" sz="80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кода</a:t>
            </a:r>
            <a:r>
              <a:rPr dirty="0" sz="8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30">
                <a:solidFill>
                  <a:srgbClr val="48485A"/>
                </a:solidFill>
                <a:latin typeface="Arial Black"/>
                <a:cs typeface="Arial Black"/>
              </a:rPr>
              <a:t>классификатора</a:t>
            </a:r>
            <a:r>
              <a:rPr dirty="0" sz="8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35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80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35">
                <a:solidFill>
                  <a:srgbClr val="48485A"/>
                </a:solidFill>
                <a:latin typeface="Arial Black"/>
                <a:cs typeface="Arial Black"/>
              </a:rPr>
              <a:t>случае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5">
                <a:solidFill>
                  <a:srgbClr val="48485A"/>
                </a:solidFill>
                <a:latin typeface="Arial Black"/>
                <a:cs typeface="Arial Black"/>
              </a:rPr>
              <a:t>выхода</a:t>
            </a:r>
            <a:r>
              <a:rPr dirty="0" sz="8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новой</a:t>
            </a:r>
            <a:r>
              <a:rPr dirty="0" sz="800" spc="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5">
                <a:solidFill>
                  <a:srgbClr val="48485A"/>
                </a:solidFill>
                <a:latin typeface="Arial Black"/>
                <a:cs typeface="Arial Black"/>
              </a:rPr>
              <a:t>редакции</a:t>
            </a:r>
            <a:r>
              <a:rPr dirty="0" sz="8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30">
                <a:solidFill>
                  <a:srgbClr val="48485A"/>
                </a:solidFill>
                <a:latin typeface="Arial Black"/>
                <a:cs typeface="Arial Black"/>
              </a:rPr>
              <a:t>классификатор</a:t>
            </a:r>
            <a:r>
              <a:rPr dirty="0" sz="800" spc="-19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45">
                <a:solidFill>
                  <a:srgbClr val="48485A"/>
                </a:solidFill>
                <a:latin typeface="Arial Black"/>
                <a:cs typeface="Arial Black"/>
              </a:rPr>
              <a:t>а</a:t>
            </a:r>
            <a:r>
              <a:rPr dirty="0" sz="800" spc="-9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-35">
                <a:solidFill>
                  <a:srgbClr val="48485A"/>
                </a:solidFill>
                <a:latin typeface="Arial Black"/>
                <a:cs typeface="Arial Black"/>
              </a:rPr>
              <a:t>после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10">
                <a:solidFill>
                  <a:srgbClr val="48485A"/>
                </a:solidFill>
                <a:latin typeface="Arial Black"/>
                <a:cs typeface="Arial Black"/>
              </a:rPr>
              <a:t>принятия</a:t>
            </a:r>
            <a:r>
              <a:rPr dirty="0" sz="800" spc="-10">
                <a:solidFill>
                  <a:srgbClr val="48485A"/>
                </a:solidFill>
                <a:latin typeface="Arial Black"/>
                <a:cs typeface="Arial Black"/>
              </a:rPr>
              <a:t> решения </a:t>
            </a:r>
            <a:r>
              <a:rPr dirty="0" sz="800" spc="-30">
                <a:solidFill>
                  <a:srgbClr val="48485A"/>
                </a:solidFill>
                <a:latin typeface="Arial Black"/>
                <a:cs typeface="Arial Black"/>
              </a:rPr>
              <a:t>о </a:t>
            </a:r>
            <a:r>
              <a:rPr dirty="0" sz="800" spc="-20">
                <a:solidFill>
                  <a:srgbClr val="48485A"/>
                </a:solidFill>
                <a:latin typeface="Arial Black"/>
                <a:cs typeface="Arial Black"/>
              </a:rPr>
              <a:t>государственной</a:t>
            </a:r>
            <a:r>
              <a:rPr dirty="0" sz="8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>
                <a:solidFill>
                  <a:srgbClr val="48485A"/>
                </a:solidFill>
                <a:latin typeface="Arial Black"/>
                <a:cs typeface="Arial Black"/>
              </a:rPr>
              <a:t>регистрации</a:t>
            </a:r>
            <a:r>
              <a:rPr dirty="0" sz="800" spc="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8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8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6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8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внесения</a:t>
            </a:r>
            <a:r>
              <a:rPr dirty="0" sz="8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5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изменений</a:t>
            </a:r>
            <a:r>
              <a:rPr dirty="0" sz="8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4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8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5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документы,</a:t>
            </a:r>
            <a:r>
              <a:rPr dirty="0" sz="8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35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содержащиеся</a:t>
            </a:r>
            <a:r>
              <a:rPr dirty="0" sz="8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4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8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регистрационном</a:t>
            </a:r>
            <a:r>
              <a:rPr dirty="0" sz="8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800" spc="15">
                <a:solidFill>
                  <a:srgbClr val="48485A"/>
                </a:solidFill>
                <a:latin typeface="Microsoft Sans Serif"/>
                <a:cs typeface="Microsoft Sans Serif"/>
              </a:rPr>
              <a:t>досье.</a:t>
            </a:r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382" y="587057"/>
            <a:ext cx="10308590" cy="4603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/>
              <a:t>Отмена</a:t>
            </a:r>
            <a:r>
              <a:rPr dirty="0" sz="2850" spc="60"/>
              <a:t> </a:t>
            </a:r>
            <a:r>
              <a:rPr dirty="0" sz="2850" spc="-10"/>
              <a:t>государственной</a:t>
            </a:r>
            <a:r>
              <a:rPr dirty="0" sz="2850" spc="135"/>
              <a:t> </a:t>
            </a:r>
            <a:r>
              <a:rPr dirty="0" sz="2850"/>
              <a:t>регистрации</a:t>
            </a:r>
            <a:r>
              <a:rPr dirty="0" sz="2850" spc="105"/>
              <a:t> </a:t>
            </a:r>
            <a:r>
              <a:rPr dirty="0" sz="2850"/>
              <a:t>медицинского</a:t>
            </a:r>
            <a:r>
              <a:rPr dirty="0" sz="2850" spc="90"/>
              <a:t> </a:t>
            </a:r>
            <a:r>
              <a:rPr dirty="0" sz="2850" spc="-10"/>
              <a:t>изделия</a:t>
            </a:r>
            <a:endParaRPr sz="28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575" y="1533525"/>
            <a:ext cx="323850" cy="32385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249362" y="1510665"/>
            <a:ext cx="3576954" cy="146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Подача</a:t>
            </a:r>
            <a:r>
              <a:rPr dirty="0" sz="1400" spc="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заявления</a:t>
            </a:r>
            <a:r>
              <a:rPr dirty="0" sz="1400" spc="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об</a:t>
            </a:r>
            <a:r>
              <a:rPr dirty="0" sz="1400" spc="3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отмене</a:t>
            </a:r>
            <a:endParaRPr sz="1400">
              <a:latin typeface="Cambria"/>
              <a:cs typeface="Cambria"/>
            </a:endParaRPr>
          </a:p>
          <a:p>
            <a:pPr marL="12700" marR="5080">
              <a:lnSpc>
                <a:spcPct val="136500"/>
              </a:lnSpc>
              <a:spcBef>
                <a:spcPts val="625"/>
              </a:spcBef>
            </a:pP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Подача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заявителем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посредством</a:t>
            </a:r>
            <a:r>
              <a:rPr dirty="0" sz="110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единого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личного</a:t>
            </a:r>
            <a:r>
              <a:rPr dirty="0" sz="1100" spc="-9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кабинета</a:t>
            </a:r>
            <a:r>
              <a:rPr dirty="0" sz="110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заявления</a:t>
            </a:r>
            <a:r>
              <a:rPr dirty="0" sz="11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об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отмене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1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содержащего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Microsoft Sans Serif"/>
                <a:cs typeface="Microsoft Sans Serif"/>
              </a:rPr>
              <a:t>с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пунктом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138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настоящих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Правил;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1125" y="1533525"/>
            <a:ext cx="323850" cy="32385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653151" y="1510665"/>
            <a:ext cx="3711575" cy="146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Решение</a:t>
            </a:r>
            <a:r>
              <a:rPr dirty="0" sz="1400" spc="3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Cambria"/>
                <a:cs typeface="Cambria"/>
              </a:rPr>
              <a:t>суда</a:t>
            </a:r>
            <a:endParaRPr sz="1400">
              <a:latin typeface="Cambria"/>
              <a:cs typeface="Cambria"/>
            </a:endParaRPr>
          </a:p>
          <a:p>
            <a:pPr marL="12700" marR="5080">
              <a:lnSpc>
                <a:spcPct val="136500"/>
              </a:lnSpc>
              <a:spcBef>
                <a:spcPts val="625"/>
              </a:spcBef>
            </a:pPr>
            <a:r>
              <a:rPr dirty="0" sz="1100" spc="-55">
                <a:solidFill>
                  <a:srgbClr val="48485A"/>
                </a:solidFill>
                <a:latin typeface="Arial Black"/>
                <a:cs typeface="Arial Black"/>
              </a:rPr>
              <a:t>Вынесение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судом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решения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нарушении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прав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правообладателя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результаты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интеллектуальной деятельности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приравненные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ним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средства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индивидуализации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обращении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(или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моделей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(марок);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91675" y="1533525"/>
            <a:ext cx="323850" cy="32385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0057130" y="1510665"/>
            <a:ext cx="3730625" cy="421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Отсутствие</a:t>
            </a:r>
            <a:r>
              <a:rPr dirty="0" sz="1400" spc="9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в</a:t>
            </a:r>
            <a:r>
              <a:rPr dirty="0" sz="1400" spc="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реестре</a:t>
            </a:r>
            <a:r>
              <a:rPr dirty="0" sz="140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заключений</a:t>
            </a:r>
            <a:endParaRPr sz="1400">
              <a:latin typeface="Cambria"/>
              <a:cs typeface="Cambria"/>
            </a:endParaRPr>
          </a:p>
          <a:p>
            <a:pPr marL="12700" marR="570865">
              <a:lnSpc>
                <a:spcPct val="136500"/>
              </a:lnSpc>
              <a:spcBef>
                <a:spcPts val="625"/>
              </a:spcBef>
            </a:pP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Отсутствие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60">
                <a:solidFill>
                  <a:srgbClr val="48485A"/>
                </a:solidFill>
                <a:latin typeface="Arial Black"/>
                <a:cs typeface="Arial Black"/>
              </a:rPr>
              <a:t>реестре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заключений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о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соответствии</a:t>
            </a:r>
            <a:r>
              <a:rPr dirty="0" sz="110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требованиям</a:t>
            </a:r>
            <a:r>
              <a:rPr dirty="0" sz="11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внедрению,</a:t>
            </a:r>
            <a:endParaRPr sz="1100">
              <a:latin typeface="Microsoft Sans Serif"/>
              <a:cs typeface="Microsoft Sans Serif"/>
            </a:endParaRPr>
          </a:p>
          <a:p>
            <a:pPr marL="12700" marR="167640">
              <a:lnSpc>
                <a:spcPts val="1800"/>
              </a:lnSpc>
              <a:spcBef>
                <a:spcPts val="140"/>
              </a:spcBef>
            </a:pP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поддержанию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 и</a:t>
            </a:r>
            <a:r>
              <a:rPr dirty="0" sz="110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оценке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системы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управления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качеством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медицинских</a:t>
            </a:r>
            <a:r>
              <a:rPr dirty="0" sz="110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изделий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сведений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о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проведенном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периодическом</a:t>
            </a:r>
            <a:r>
              <a:rPr dirty="0" sz="110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(плановом) инспектировании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или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отсутствие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внесения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изменений</a:t>
            </a:r>
            <a:r>
              <a:rPr dirty="0" sz="110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документы, 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содержащиеся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 в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регистрационном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досье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endParaRPr sz="1100">
              <a:latin typeface="Microsoft Sans Serif"/>
              <a:cs typeface="Microsoft Sans Serif"/>
            </a:endParaRPr>
          </a:p>
          <a:p>
            <a:pPr marL="12700" marR="256540">
              <a:lnSpc>
                <a:spcPts val="1800"/>
              </a:lnSpc>
              <a:spcBef>
                <a:spcPts val="15"/>
              </a:spcBef>
            </a:pP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подпунктом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"а"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пункта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111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настоящих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Правил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 срок,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превышающий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90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рабочих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дней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со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дня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окончания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срока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отчета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результатах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инспектирования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(для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изделий, 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прошедших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первичное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инспектирование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производства,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исключением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endParaRPr sz="1100">
              <a:latin typeface="Microsoft Sans Serif"/>
              <a:cs typeface="Microsoft Sans Serif"/>
            </a:endParaRPr>
          </a:p>
          <a:p>
            <a:pPr marL="12700" marR="5080">
              <a:lnSpc>
                <a:spcPts val="1800"/>
              </a:lnSpc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класса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потенциального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риска</a:t>
            </a:r>
            <a:r>
              <a:rPr dirty="0" sz="11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нестерильных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класса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потенциального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риска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2а).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0575" y="6134100"/>
            <a:ext cx="323850" cy="32385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249362" y="6115430"/>
            <a:ext cx="5988685" cy="146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Внесение</a:t>
            </a:r>
            <a:r>
              <a:rPr dirty="0" sz="1400" spc="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изменений</a:t>
            </a:r>
            <a:r>
              <a:rPr dirty="0" sz="1400" spc="9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в</a:t>
            </a:r>
            <a:r>
              <a:rPr dirty="0" sz="1400" spc="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документы</a:t>
            </a:r>
            <a:r>
              <a:rPr dirty="0" sz="140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ПО</a:t>
            </a:r>
            <a:r>
              <a:rPr dirty="0" sz="1400" spc="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с</a:t>
            </a:r>
            <a:r>
              <a:rPr dirty="0" sz="1400" spc="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Cambria"/>
                <a:cs typeface="Cambria"/>
              </a:rPr>
              <a:t>ИИ</a:t>
            </a:r>
            <a:endParaRPr sz="1400">
              <a:latin typeface="Cambria"/>
              <a:cs typeface="Cambria"/>
            </a:endParaRPr>
          </a:p>
          <a:p>
            <a:pPr marL="12700" marR="5080">
              <a:lnSpc>
                <a:spcPct val="136500"/>
              </a:lnSpc>
              <a:spcBef>
                <a:spcPts val="625"/>
              </a:spcBef>
            </a:pP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Выявление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регистрирующим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органом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факта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внесения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изменений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документы, 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содержащиеся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в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регистрационном</a:t>
            </a:r>
            <a:r>
              <a:rPr dirty="0" sz="110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досье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5">
                <a:solidFill>
                  <a:srgbClr val="48485A"/>
                </a:solidFill>
                <a:latin typeface="Arial Black"/>
                <a:cs typeface="Arial Black"/>
              </a:rPr>
              <a:t>на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программное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обеспечение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с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применением технологий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искусственного</a:t>
            </a:r>
            <a:r>
              <a:rPr dirty="0" sz="110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интеллекта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являющееся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медицинским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изделием,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по</a:t>
            </a:r>
            <a:r>
              <a:rPr dirty="0" sz="1100" spc="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причинам,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отличным</a:t>
            </a:r>
            <a:r>
              <a:rPr dirty="0" sz="1100" spc="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от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предусмотренных</a:t>
            </a:r>
            <a:r>
              <a:rPr dirty="0" sz="1100" spc="5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пунктом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135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настоящих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Правил;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91400" y="6134100"/>
            <a:ext cx="323850" cy="32385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7855331" y="6115430"/>
            <a:ext cx="5787390" cy="10090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Недостоверные</a:t>
            </a:r>
            <a:r>
              <a:rPr dirty="0" sz="1400" spc="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сведения</a:t>
            </a:r>
            <a:endParaRPr sz="1400">
              <a:latin typeface="Cambria"/>
              <a:cs typeface="Cambria"/>
            </a:endParaRPr>
          </a:p>
          <a:p>
            <a:pPr marL="12700" marR="5080">
              <a:lnSpc>
                <a:spcPct val="136500"/>
              </a:lnSpc>
              <a:spcBef>
                <a:spcPts val="625"/>
              </a:spcBef>
            </a:pP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Выявление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регистрирующим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органом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недостоверных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сведений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документах,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представленных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заявителем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рамках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процедуры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изделия;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934" y="681482"/>
            <a:ext cx="13049250" cy="1188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100"/>
              </a:spcBef>
            </a:pPr>
            <a:r>
              <a:rPr dirty="0" sz="3600"/>
              <a:t>Решение</a:t>
            </a:r>
            <a:r>
              <a:rPr dirty="0" sz="3600" spc="170"/>
              <a:t> </a:t>
            </a:r>
            <a:r>
              <a:rPr dirty="0" sz="3600"/>
              <a:t>Московского</a:t>
            </a:r>
            <a:r>
              <a:rPr dirty="0" sz="3600" spc="145"/>
              <a:t> </a:t>
            </a:r>
            <a:r>
              <a:rPr dirty="0" sz="3600"/>
              <a:t>УФАС</a:t>
            </a:r>
            <a:r>
              <a:rPr dirty="0" sz="3600" spc="145"/>
              <a:t> </a:t>
            </a:r>
            <a:r>
              <a:rPr dirty="0" sz="3600"/>
              <a:t>России</a:t>
            </a:r>
            <a:r>
              <a:rPr dirty="0" sz="3600" spc="120"/>
              <a:t> </a:t>
            </a:r>
            <a:r>
              <a:rPr dirty="0" sz="3600"/>
              <a:t>от</a:t>
            </a:r>
            <a:r>
              <a:rPr dirty="0" sz="3600" spc="135"/>
              <a:t> </a:t>
            </a:r>
            <a:r>
              <a:rPr dirty="0" sz="3600" spc="235"/>
              <a:t>10.03.2025</a:t>
            </a:r>
            <a:r>
              <a:rPr dirty="0" sz="3600" spc="190"/>
              <a:t> </a:t>
            </a:r>
            <a:r>
              <a:rPr dirty="0" sz="3600"/>
              <a:t>по</a:t>
            </a:r>
            <a:r>
              <a:rPr dirty="0" sz="3600" spc="165"/>
              <a:t> </a:t>
            </a:r>
            <a:r>
              <a:rPr dirty="0" sz="3600"/>
              <a:t>делу</a:t>
            </a:r>
            <a:r>
              <a:rPr dirty="0" sz="3600" spc="160"/>
              <a:t> </a:t>
            </a:r>
            <a:r>
              <a:rPr dirty="0" sz="3600" spc="730"/>
              <a:t>N </a:t>
            </a:r>
            <a:r>
              <a:rPr dirty="0" sz="3600" spc="165"/>
              <a:t>077/06/106-</a:t>
            </a:r>
            <a:r>
              <a:rPr dirty="0" sz="3600" spc="260"/>
              <a:t>3030/2025</a:t>
            </a:r>
            <a:endParaRPr sz="3600"/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201866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Суть</a:t>
            </a:r>
            <a:r>
              <a:rPr dirty="0" sz="1800" spc="80"/>
              <a:t> </a:t>
            </a:r>
            <a:r>
              <a:rPr dirty="0" sz="1800" spc="-10"/>
              <a:t>жалобы</a:t>
            </a:r>
            <a:endParaRPr sz="1800"/>
          </a:p>
          <a:p>
            <a:pPr marR="391795">
              <a:lnSpc>
                <a:spcPct val="137400"/>
              </a:lnSpc>
              <a:spcBef>
                <a:spcPts val="135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составе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жалобы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Заявитель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указывает,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установленное </a:t>
            </a:r>
            <a:r>
              <a:rPr dirty="0" sz="1400" spc="-40">
                <a:solidFill>
                  <a:srgbClr val="48485A"/>
                </a:solidFill>
                <a:latin typeface="Arial Black"/>
                <a:cs typeface="Arial Black"/>
              </a:rPr>
              <a:t>Заказчиком</a:t>
            </a:r>
            <a:r>
              <a:rPr dirty="0" sz="14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Arial Black"/>
                <a:cs typeface="Arial Black"/>
              </a:rPr>
              <a:t>требование</a:t>
            </a:r>
            <a:r>
              <a:rPr dirty="0" sz="140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>
                <a:solidFill>
                  <a:srgbClr val="48485A"/>
                </a:solidFill>
                <a:latin typeface="Arial Black"/>
                <a:cs typeface="Arial Black"/>
              </a:rPr>
              <a:t>к</a:t>
            </a:r>
            <a:r>
              <a:rPr dirty="0" sz="14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35">
                <a:solidFill>
                  <a:srgbClr val="48485A"/>
                </a:solidFill>
                <a:latin typeface="Arial Black"/>
                <a:cs typeface="Arial Black"/>
              </a:rPr>
              <a:t>характеристикам</a:t>
            </a:r>
            <a:r>
              <a:rPr dirty="0" sz="14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45">
                <a:solidFill>
                  <a:srgbClr val="48485A"/>
                </a:solidFill>
                <a:latin typeface="Arial Black"/>
                <a:cs typeface="Arial Black"/>
              </a:rPr>
              <a:t>необходимых</a:t>
            </a:r>
            <a:r>
              <a:rPr dirty="0" sz="1400" spc="-50">
                <a:solidFill>
                  <a:srgbClr val="48485A"/>
                </a:solidFill>
                <a:latin typeface="Arial Black"/>
                <a:cs typeface="Arial Black"/>
              </a:rPr>
              <a:t> к </a:t>
            </a:r>
            <a:r>
              <a:rPr dirty="0" sz="1400" spc="-45">
                <a:solidFill>
                  <a:srgbClr val="48485A"/>
                </a:solidFill>
                <a:latin typeface="Arial Black"/>
                <a:cs typeface="Arial Black"/>
              </a:rPr>
              <a:t>поставке</a:t>
            </a:r>
            <a:r>
              <a:rPr dirty="0" sz="1400" spc="-1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Arial Black"/>
                <a:cs typeface="Arial Black"/>
              </a:rPr>
              <a:t>изделий</a:t>
            </a:r>
            <a:r>
              <a:rPr dirty="0" sz="140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50">
                <a:solidFill>
                  <a:srgbClr val="48485A"/>
                </a:solidFill>
                <a:latin typeface="Arial Black"/>
                <a:cs typeface="Arial Black"/>
              </a:rPr>
              <a:t>"Набор</a:t>
            </a:r>
            <a:r>
              <a:rPr dirty="0" sz="1400" spc="-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215">
                <a:solidFill>
                  <a:srgbClr val="48485A"/>
                </a:solidFill>
                <a:latin typeface="Arial Black"/>
                <a:cs typeface="Arial Black"/>
              </a:rPr>
              <a:t>с</a:t>
            </a:r>
            <a:r>
              <a:rPr dirty="0" sz="140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>
                <a:solidFill>
                  <a:srgbClr val="48485A"/>
                </a:solidFill>
                <a:latin typeface="Arial Black"/>
                <a:cs typeface="Arial Black"/>
              </a:rPr>
              <a:t>датчиком</a:t>
            </a:r>
            <a:r>
              <a:rPr dirty="0" sz="140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40">
                <a:solidFill>
                  <a:srgbClr val="48485A"/>
                </a:solidFill>
                <a:latin typeface="Arial Black"/>
                <a:cs typeface="Arial Black"/>
              </a:rPr>
              <a:t>для</a:t>
            </a:r>
            <a:r>
              <a:rPr dirty="0" sz="1400" spc="-10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Arial Black"/>
                <a:cs typeface="Arial Black"/>
              </a:rPr>
              <a:t>измерения </a:t>
            </a:r>
            <a:r>
              <a:rPr dirty="0" sz="1400" spc="-40">
                <a:solidFill>
                  <a:srgbClr val="48485A"/>
                </a:solidFill>
                <a:latin typeface="Arial Black"/>
                <a:cs typeface="Arial Black"/>
              </a:rPr>
              <a:t>артериального</a:t>
            </a:r>
            <a:r>
              <a:rPr dirty="0" sz="140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Arial Black"/>
                <a:cs typeface="Arial Black"/>
              </a:rPr>
              <a:t>давления"</a:t>
            </a:r>
            <a:r>
              <a:rPr dirty="0" sz="14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Arial Black"/>
                <a:cs typeface="Arial Black"/>
              </a:rPr>
              <a:t>ограничивает</a:t>
            </a:r>
            <a:r>
              <a:rPr dirty="0" sz="14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35">
                <a:solidFill>
                  <a:srgbClr val="48485A"/>
                </a:solidFill>
                <a:latin typeface="Arial Black"/>
                <a:cs typeface="Arial Black"/>
              </a:rPr>
              <a:t>круг</a:t>
            </a:r>
            <a:r>
              <a:rPr dirty="0" sz="140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Arial Black"/>
                <a:cs typeface="Arial Black"/>
              </a:rPr>
              <a:t>участников закупки.</a:t>
            </a:r>
            <a:endParaRPr sz="1400">
              <a:latin typeface="Arial Black"/>
              <a:cs typeface="Arial Black"/>
            </a:endParaRPr>
          </a:p>
          <a:p>
            <a:pPr marR="5080">
              <a:lnSpc>
                <a:spcPct val="136300"/>
              </a:lnSpc>
              <a:spcBef>
                <a:spcPts val="1465"/>
              </a:spcBef>
            </a:pP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Заявитель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указывает,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эксплуатационных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документациях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МИ,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размещенных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госреестре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содержат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информации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том,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что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закупаемых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видов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Заказчиком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обладают</a:t>
            </a:r>
            <a:endParaRPr sz="1400">
              <a:latin typeface="Microsoft Sans Serif"/>
              <a:cs typeface="Microsoft Sans Serif"/>
            </a:endParaRPr>
          </a:p>
          <a:p>
            <a:pPr marR="431800">
              <a:lnSpc>
                <a:spcPct val="138500"/>
              </a:lnSpc>
            </a:pP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противопоказаниями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применению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изменчивости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частоты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сердечных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сокращений,</a:t>
            </a:r>
            <a:r>
              <a:rPr dirty="0" sz="14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повреждениях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венозных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сосудов,</a:t>
            </a:r>
            <a:endParaRPr sz="1400">
              <a:latin typeface="Microsoft Sans Serif"/>
              <a:cs typeface="Microsoft Sans Serif"/>
            </a:endParaRPr>
          </a:p>
          <a:p>
            <a:pPr marR="841375">
              <a:lnSpc>
                <a:spcPts val="2330"/>
              </a:lnSpc>
              <a:spcBef>
                <a:spcPts val="110"/>
              </a:spcBef>
            </a:pP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эндокардите,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флебите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ни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одно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соответствует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требованиям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извещения,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т.к.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информация</a:t>
            </a:r>
            <a:r>
              <a:rPr dirty="0" sz="1400" spc="-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спорных</a:t>
            </a:r>
            <a:endParaRPr sz="1400">
              <a:latin typeface="Microsoft Sans Serif"/>
              <a:cs typeface="Microsoft Sans Serif"/>
            </a:endParaRPr>
          </a:p>
          <a:p>
            <a:pPr marR="841375">
              <a:lnSpc>
                <a:spcPts val="2250"/>
              </a:lnSpc>
            </a:pP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характеристиках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подлежит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включению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эксплуатационную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документацию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МИ.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40625" y="2344356"/>
            <a:ext cx="6309995" cy="4928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3BCF"/>
                </a:solidFill>
                <a:latin typeface="Cambria"/>
                <a:cs typeface="Cambria"/>
              </a:rPr>
              <a:t>Требования</a:t>
            </a:r>
            <a:r>
              <a:rPr dirty="0" sz="1800" spc="-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800" spc="-10">
                <a:solidFill>
                  <a:srgbClr val="403BCF"/>
                </a:solidFill>
                <a:latin typeface="Cambria"/>
                <a:cs typeface="Cambria"/>
              </a:rPr>
              <a:t>заказчика</a:t>
            </a:r>
            <a:endParaRPr sz="1800">
              <a:latin typeface="Cambria"/>
              <a:cs typeface="Cambria"/>
            </a:endParaRPr>
          </a:p>
          <a:p>
            <a:pPr algn="just" marL="12700" marR="256540">
              <a:lnSpc>
                <a:spcPct val="136300"/>
              </a:lnSpc>
              <a:spcBef>
                <a:spcPts val="137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описании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объекта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Заказчиком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установлены</a:t>
            </a:r>
            <a:r>
              <a:rPr dirty="0" sz="14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числе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следующие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к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закупаемым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изделиям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п.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1,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2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"Набор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48485A"/>
                </a:solidFill>
                <a:latin typeface="Microsoft Sans Serif"/>
                <a:cs typeface="Microsoft Sans Serif"/>
              </a:rPr>
              <a:t>с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датчиком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измерения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артериального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давления":</a:t>
            </a:r>
            <a:endParaRPr sz="1400">
              <a:latin typeface="Microsoft Sans Serif"/>
              <a:cs typeface="Microsoft Sans Serif"/>
            </a:endParaRPr>
          </a:p>
          <a:p>
            <a:pPr marL="12700" marR="285115">
              <a:lnSpc>
                <a:spcPct val="136300"/>
              </a:lnSpc>
              <a:spcBef>
                <a:spcPts val="1445"/>
              </a:spcBef>
            </a:pP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"Возможность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</a:t>
            </a:r>
            <a:r>
              <a:rPr dirty="0" sz="14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изменчивости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частоты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сердечных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сокращений,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повреждениях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венозных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сосудов,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эндокардите,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флебите: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Соответствие".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36300"/>
              </a:lnSpc>
              <a:spcBef>
                <a:spcPts val="1450"/>
              </a:spcBef>
            </a:pP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Действующим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законодательством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предусмотрено,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обязательным документом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сведениями,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подтверждающими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возможность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оборота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территории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endParaRPr sz="1400">
              <a:latin typeface="Microsoft Sans Serif"/>
              <a:cs typeface="Microsoft Sans Serif"/>
            </a:endParaRPr>
          </a:p>
          <a:p>
            <a:pPr marL="12700" marR="25400">
              <a:lnSpc>
                <a:spcPct val="137400"/>
              </a:lnSpc>
              <a:spcBef>
                <a:spcPts val="20"/>
              </a:spcBef>
            </a:pP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исключением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случаев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прямо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предусмотренных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законом,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реестровой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записи</a:t>
            </a:r>
            <a:r>
              <a:rPr dirty="0" sz="14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48485A"/>
                </a:solidFill>
                <a:latin typeface="Microsoft Sans Serif"/>
                <a:cs typeface="Microsoft Sans Serif"/>
              </a:rPr>
              <a:t>а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также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регистрационное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удостоверение,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выданное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дня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вступления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силу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Постановления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1684,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Правилами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от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27.12.2012.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84" y="687364"/>
            <a:ext cx="11960225" cy="10941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100"/>
              </a:spcBef>
            </a:pPr>
            <a:r>
              <a:rPr dirty="0" sz="3300"/>
              <a:t>Решение</a:t>
            </a:r>
            <a:r>
              <a:rPr dirty="0" sz="3300" spc="145"/>
              <a:t> </a:t>
            </a:r>
            <a:r>
              <a:rPr dirty="0" sz="3300"/>
              <a:t>Московского</a:t>
            </a:r>
            <a:r>
              <a:rPr dirty="0" sz="3300" spc="114"/>
              <a:t> </a:t>
            </a:r>
            <a:r>
              <a:rPr dirty="0" sz="3300"/>
              <a:t>УФАС</a:t>
            </a:r>
            <a:r>
              <a:rPr dirty="0" sz="3300" spc="140"/>
              <a:t> </a:t>
            </a:r>
            <a:r>
              <a:rPr dirty="0" sz="3300"/>
              <a:t>России</a:t>
            </a:r>
            <a:r>
              <a:rPr dirty="0" sz="3300" spc="140"/>
              <a:t> </a:t>
            </a:r>
            <a:r>
              <a:rPr dirty="0" sz="3300"/>
              <a:t>от</a:t>
            </a:r>
            <a:r>
              <a:rPr dirty="0" sz="3300" spc="105"/>
              <a:t> </a:t>
            </a:r>
            <a:r>
              <a:rPr dirty="0" sz="3300" spc="225"/>
              <a:t>10.03.2025</a:t>
            </a:r>
            <a:r>
              <a:rPr dirty="0" sz="3300" spc="95"/>
              <a:t> </a:t>
            </a:r>
            <a:r>
              <a:rPr dirty="0" sz="3300"/>
              <a:t>по</a:t>
            </a:r>
            <a:r>
              <a:rPr dirty="0" sz="3300" spc="120"/>
              <a:t> </a:t>
            </a:r>
            <a:r>
              <a:rPr dirty="0" sz="3300"/>
              <a:t>делу</a:t>
            </a:r>
            <a:r>
              <a:rPr dirty="0" sz="3300" spc="105"/>
              <a:t> </a:t>
            </a:r>
            <a:r>
              <a:rPr dirty="0" sz="3300" spc="670"/>
              <a:t>N </a:t>
            </a:r>
            <a:r>
              <a:rPr dirty="0" sz="3300" spc="145"/>
              <a:t>077/06/106-</a:t>
            </a:r>
            <a:r>
              <a:rPr dirty="0" sz="3300" spc="250"/>
              <a:t>3030/2025</a:t>
            </a:r>
            <a:endParaRPr sz="3300"/>
          </a:p>
        </p:txBody>
      </p:sp>
      <p:sp>
        <p:nvSpPr>
          <p:cNvPr id="3" name="object 3" descr=""/>
          <p:cNvSpPr/>
          <p:nvPr/>
        </p:nvSpPr>
        <p:spPr>
          <a:xfrm>
            <a:off x="790575" y="2152650"/>
            <a:ext cx="4238625" cy="5324475"/>
          </a:xfrm>
          <a:custGeom>
            <a:avLst/>
            <a:gdLst/>
            <a:ahLst/>
            <a:cxnLst/>
            <a:rect l="l" t="t" r="r" b="b"/>
            <a:pathLst>
              <a:path w="4238625" h="5324475">
                <a:moveTo>
                  <a:pt x="4213098" y="0"/>
                </a:moveTo>
                <a:lnTo>
                  <a:pt x="25552" y="0"/>
                </a:lnTo>
                <a:lnTo>
                  <a:pt x="15607" y="2006"/>
                </a:lnTo>
                <a:lnTo>
                  <a:pt x="7485" y="7477"/>
                </a:lnTo>
                <a:lnTo>
                  <a:pt x="2008" y="15591"/>
                </a:lnTo>
                <a:lnTo>
                  <a:pt x="0" y="25526"/>
                </a:lnTo>
                <a:lnTo>
                  <a:pt x="0" y="5298922"/>
                </a:lnTo>
                <a:lnTo>
                  <a:pt x="2008" y="5308867"/>
                </a:lnTo>
                <a:lnTo>
                  <a:pt x="7485" y="5316989"/>
                </a:lnTo>
                <a:lnTo>
                  <a:pt x="15607" y="5322466"/>
                </a:lnTo>
                <a:lnTo>
                  <a:pt x="25552" y="5324475"/>
                </a:lnTo>
                <a:lnTo>
                  <a:pt x="4213098" y="5324475"/>
                </a:lnTo>
                <a:lnTo>
                  <a:pt x="4223033" y="5322466"/>
                </a:lnTo>
                <a:lnTo>
                  <a:pt x="4231147" y="5316989"/>
                </a:lnTo>
                <a:lnTo>
                  <a:pt x="4236618" y="5308867"/>
                </a:lnTo>
                <a:lnTo>
                  <a:pt x="4238625" y="5298922"/>
                </a:lnTo>
                <a:lnTo>
                  <a:pt x="4238625" y="25526"/>
                </a:lnTo>
                <a:lnTo>
                  <a:pt x="4236618" y="15591"/>
                </a:lnTo>
                <a:lnTo>
                  <a:pt x="4231147" y="7477"/>
                </a:lnTo>
                <a:lnTo>
                  <a:pt x="4223033" y="2006"/>
                </a:lnTo>
                <a:lnTo>
                  <a:pt x="4213098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51864" y="2287651"/>
            <a:ext cx="3911600" cy="4121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08685">
              <a:lnSpc>
                <a:spcPct val="1062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Вывод</a:t>
            </a:r>
            <a:r>
              <a:rPr dirty="0" sz="1650" spc="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комиссии</a:t>
            </a:r>
            <a:r>
              <a:rPr dirty="0" sz="1650" spc="10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1650" spc="5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содержании документации</a:t>
            </a:r>
            <a:endParaRPr sz="1650">
              <a:latin typeface="Cambria"/>
              <a:cs typeface="Cambria"/>
            </a:endParaRPr>
          </a:p>
          <a:p>
            <a:pPr marL="12700" marR="30480">
              <a:lnSpc>
                <a:spcPct val="140200"/>
              </a:lnSpc>
              <a:spcBef>
                <a:spcPts val="705"/>
              </a:spcBef>
            </a:pP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Комиссия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Управления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приходит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выводу,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Реестре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подлежит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размещению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лишь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эксплуатационная</a:t>
            </a:r>
            <a:endParaRPr sz="1250">
              <a:latin typeface="Microsoft Sans Serif"/>
              <a:cs typeface="Microsoft Sans Serif"/>
            </a:endParaRPr>
          </a:p>
          <a:p>
            <a:pPr marL="12700" marR="5080">
              <a:lnSpc>
                <a:spcPct val="140200"/>
              </a:lnSpc>
            </a:pP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документация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медицинское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изделие,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этом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техническая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документация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медицинское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подлежит</a:t>
            </a:r>
            <a:r>
              <a:rPr dirty="0" sz="1250" spc="500">
                <a:solidFill>
                  <a:srgbClr val="48485A"/>
                </a:solidFill>
                <a:latin typeface="Microsoft Sans Serif"/>
                <a:cs typeface="Microsoft Sans Serif"/>
              </a:rPr>
              <a:t> 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публикации,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связи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чем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документы,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размещенные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Реестре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изделий,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могут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не</a:t>
            </a:r>
            <a:r>
              <a:rPr dirty="0" sz="125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содержать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исчерпывающий</a:t>
            </a:r>
            <a:endParaRPr sz="12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перечень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характеристик</a:t>
            </a:r>
            <a:endParaRPr sz="1250">
              <a:latin typeface="Arial Black"/>
              <a:cs typeface="Arial Black"/>
            </a:endParaRPr>
          </a:p>
          <a:p>
            <a:pPr marL="12700" marR="678180">
              <a:lnSpc>
                <a:spcPct val="140100"/>
              </a:lnSpc>
            </a:pP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зарегистрированного</a:t>
            </a:r>
            <a:r>
              <a:rPr dirty="0" sz="1250" spc="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медицинского изделия.</a:t>
            </a:r>
            <a:endParaRPr sz="125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200650" y="2152650"/>
            <a:ext cx="4229100" cy="5324475"/>
          </a:xfrm>
          <a:custGeom>
            <a:avLst/>
            <a:gdLst/>
            <a:ahLst/>
            <a:cxnLst/>
            <a:rect l="l" t="t" r="r" b="b"/>
            <a:pathLst>
              <a:path w="4229100" h="5324475">
                <a:moveTo>
                  <a:pt x="4203573" y="0"/>
                </a:moveTo>
                <a:lnTo>
                  <a:pt x="25526" y="0"/>
                </a:lnTo>
                <a:lnTo>
                  <a:pt x="15591" y="2006"/>
                </a:lnTo>
                <a:lnTo>
                  <a:pt x="7477" y="7477"/>
                </a:lnTo>
                <a:lnTo>
                  <a:pt x="2006" y="15591"/>
                </a:lnTo>
                <a:lnTo>
                  <a:pt x="0" y="25526"/>
                </a:lnTo>
                <a:lnTo>
                  <a:pt x="0" y="5298973"/>
                </a:lnTo>
                <a:lnTo>
                  <a:pt x="2006" y="5308899"/>
                </a:lnTo>
                <a:lnTo>
                  <a:pt x="7477" y="5317005"/>
                </a:lnTo>
                <a:lnTo>
                  <a:pt x="15591" y="5322470"/>
                </a:lnTo>
                <a:lnTo>
                  <a:pt x="25526" y="5324475"/>
                </a:lnTo>
                <a:lnTo>
                  <a:pt x="4203573" y="5324475"/>
                </a:lnTo>
                <a:lnTo>
                  <a:pt x="4213508" y="5322470"/>
                </a:lnTo>
                <a:lnTo>
                  <a:pt x="4221622" y="5317005"/>
                </a:lnTo>
                <a:lnTo>
                  <a:pt x="4227093" y="5308899"/>
                </a:lnTo>
                <a:lnTo>
                  <a:pt x="4229100" y="5298973"/>
                </a:lnTo>
                <a:lnTo>
                  <a:pt x="4229100" y="25526"/>
                </a:lnTo>
                <a:lnTo>
                  <a:pt x="4227093" y="15591"/>
                </a:lnTo>
                <a:lnTo>
                  <a:pt x="4221622" y="7477"/>
                </a:lnTo>
                <a:lnTo>
                  <a:pt x="4213508" y="2006"/>
                </a:lnTo>
                <a:lnTo>
                  <a:pt x="4203573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358765" y="2287651"/>
            <a:ext cx="3880485" cy="4655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22935">
              <a:lnSpc>
                <a:spcPct val="1062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Вывод</a:t>
            </a:r>
            <a:r>
              <a:rPr dirty="0" sz="1650" spc="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комиссии</a:t>
            </a:r>
            <a:r>
              <a:rPr dirty="0" sz="1650" spc="10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1650" spc="5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содержании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эксплуатационной</a:t>
            </a:r>
            <a:r>
              <a:rPr dirty="0" sz="1650" spc="-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документации</a:t>
            </a:r>
            <a:endParaRPr sz="1650">
              <a:latin typeface="Cambria"/>
              <a:cs typeface="Cambria"/>
            </a:endParaRPr>
          </a:p>
          <a:p>
            <a:pPr marL="12700" marR="51435">
              <a:lnSpc>
                <a:spcPct val="140200"/>
              </a:lnSpc>
              <a:spcBef>
                <a:spcPts val="705"/>
              </a:spcBef>
            </a:pP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Комиссия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Управления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отмечает,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что,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исходя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из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пп.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5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п.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6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Требований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содержанию технической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эксплуатационной</a:t>
            </a:r>
            <a:endParaRPr sz="1250">
              <a:latin typeface="Microsoft Sans Serif"/>
              <a:cs typeface="Microsoft Sans Serif"/>
            </a:endParaRPr>
          </a:p>
          <a:p>
            <a:pPr marL="12700" marR="226695">
              <a:lnSpc>
                <a:spcPct val="140100"/>
              </a:lnSpc>
            </a:pP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документации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производителя,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следует,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в 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эксплуатационную</a:t>
            </a:r>
            <a:r>
              <a:rPr dirty="0" sz="125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документацию</a:t>
            </a:r>
            <a:endParaRPr sz="1250">
              <a:latin typeface="Arial Black"/>
              <a:cs typeface="Arial Black"/>
            </a:endParaRPr>
          </a:p>
          <a:p>
            <a:pPr marL="12700" marR="547370">
              <a:lnSpc>
                <a:spcPct val="140100"/>
              </a:lnSpc>
            </a:pPr>
            <a:r>
              <a:rPr dirty="0" sz="1250" spc="-20">
                <a:solidFill>
                  <a:srgbClr val="48485A"/>
                </a:solidFill>
                <a:latin typeface="Arial Black"/>
                <a:cs typeface="Arial Black"/>
              </a:rPr>
              <a:t>подлежат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обязательному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включению 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исключительно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риски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применения</a:t>
            </a:r>
            <a:endParaRPr sz="1250">
              <a:latin typeface="Arial Black"/>
              <a:cs typeface="Arial Black"/>
            </a:endParaRPr>
          </a:p>
          <a:p>
            <a:pPr marL="12700" marR="5080">
              <a:lnSpc>
                <a:spcPct val="140200"/>
              </a:lnSpc>
            </a:pP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медицинского</a:t>
            </a:r>
            <a:r>
              <a:rPr dirty="0" sz="125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изделия,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противопоказания, 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ожидаемые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и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предсказуемые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 побочные </a:t>
            </a:r>
            <a:r>
              <a:rPr dirty="0" sz="1250" spc="-100">
                <a:solidFill>
                  <a:srgbClr val="48485A"/>
                </a:solidFill>
                <a:latin typeface="Arial Black"/>
                <a:cs typeface="Arial Black"/>
              </a:rPr>
              <a:t>эффекты,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связанные</a:t>
            </a:r>
            <a:r>
              <a:rPr dirty="0" sz="125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90">
                <a:solidFill>
                  <a:srgbClr val="48485A"/>
                </a:solidFill>
                <a:latin typeface="Arial Black"/>
                <a:cs typeface="Arial Black"/>
              </a:rPr>
              <a:t>с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применением 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медицинского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изделия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по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назначению,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но 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не</a:t>
            </a:r>
            <a:r>
              <a:rPr dirty="0" sz="1250" spc="-1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подлежит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обязательному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включению 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информация</a:t>
            </a:r>
            <a:r>
              <a:rPr dirty="0" sz="1250" spc="-1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при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каких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заболеваниях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и состояниях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Arial Black"/>
                <a:cs typeface="Arial Black"/>
              </a:rPr>
              <a:t>пациента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изделие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Arial Black"/>
                <a:cs typeface="Arial Black"/>
              </a:rPr>
              <a:t>может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применяться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95">
                <a:solidFill>
                  <a:srgbClr val="48485A"/>
                </a:solidFill>
                <a:latin typeface="Arial Black"/>
                <a:cs typeface="Arial Black"/>
              </a:rPr>
              <a:t>без</a:t>
            </a:r>
            <a:r>
              <a:rPr dirty="0" sz="125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соответствующих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 рисков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9601200" y="2152650"/>
            <a:ext cx="4238625" cy="5324475"/>
          </a:xfrm>
          <a:custGeom>
            <a:avLst/>
            <a:gdLst/>
            <a:ahLst/>
            <a:cxnLst/>
            <a:rect l="l" t="t" r="r" b="b"/>
            <a:pathLst>
              <a:path w="4238625" h="5324475">
                <a:moveTo>
                  <a:pt x="4213098" y="0"/>
                </a:moveTo>
                <a:lnTo>
                  <a:pt x="25526" y="0"/>
                </a:lnTo>
                <a:lnTo>
                  <a:pt x="15591" y="2006"/>
                </a:lnTo>
                <a:lnTo>
                  <a:pt x="7477" y="7477"/>
                </a:lnTo>
                <a:lnTo>
                  <a:pt x="2006" y="15591"/>
                </a:lnTo>
                <a:lnTo>
                  <a:pt x="0" y="25526"/>
                </a:lnTo>
                <a:lnTo>
                  <a:pt x="0" y="5298922"/>
                </a:lnTo>
                <a:lnTo>
                  <a:pt x="2006" y="5308867"/>
                </a:lnTo>
                <a:lnTo>
                  <a:pt x="7477" y="5316989"/>
                </a:lnTo>
                <a:lnTo>
                  <a:pt x="15591" y="5322466"/>
                </a:lnTo>
                <a:lnTo>
                  <a:pt x="25526" y="5324475"/>
                </a:lnTo>
                <a:lnTo>
                  <a:pt x="4213098" y="5324475"/>
                </a:lnTo>
                <a:lnTo>
                  <a:pt x="4223033" y="5322466"/>
                </a:lnTo>
                <a:lnTo>
                  <a:pt x="4231147" y="5316989"/>
                </a:lnTo>
                <a:lnTo>
                  <a:pt x="4236618" y="5308867"/>
                </a:lnTo>
                <a:lnTo>
                  <a:pt x="4238625" y="5298922"/>
                </a:lnTo>
                <a:lnTo>
                  <a:pt x="4238625" y="25526"/>
                </a:lnTo>
                <a:lnTo>
                  <a:pt x="4236618" y="15591"/>
                </a:lnTo>
                <a:lnTo>
                  <a:pt x="4231147" y="7477"/>
                </a:lnTo>
                <a:lnTo>
                  <a:pt x="4223033" y="2006"/>
                </a:lnTo>
                <a:lnTo>
                  <a:pt x="4213098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9766045" y="2303145"/>
            <a:ext cx="3896360" cy="3305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Итоговый</a:t>
            </a:r>
            <a:r>
              <a:rPr dirty="0" sz="165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вывод</a:t>
            </a:r>
            <a:r>
              <a:rPr dirty="0" sz="1650" spc="5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комиссии</a:t>
            </a:r>
            <a:endParaRPr sz="1650">
              <a:latin typeface="Cambria"/>
              <a:cs typeface="Cambria"/>
            </a:endParaRPr>
          </a:p>
          <a:p>
            <a:pPr marL="12700" marR="5080">
              <a:lnSpc>
                <a:spcPct val="140200"/>
              </a:lnSpc>
              <a:spcBef>
                <a:spcPts val="71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Таким</a:t>
            </a:r>
            <a:r>
              <a:rPr dirty="0" sz="1250" spc="3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образом,</a:t>
            </a:r>
            <a:r>
              <a:rPr dirty="0" sz="1250" spc="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Комиссия</a:t>
            </a:r>
            <a:r>
              <a:rPr dirty="0" sz="1250" spc="3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Управления</a:t>
            </a:r>
            <a:r>
              <a:rPr dirty="0" sz="125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приходит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выводу,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что,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вопреки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доводам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жалобы,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отсутствие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эксплуатационных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документациях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медицинские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изделия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сведений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возможности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</a:t>
            </a:r>
            <a:r>
              <a:rPr dirty="0" sz="125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изменчивости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частоты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сердечных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сокращений,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повреждениях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венозных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сосудов,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эндокардите,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флебите,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свидетельствует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невозможности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таких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25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соответствующих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заболеваниях,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состоянии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пациента.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875" y="684975"/>
            <a:ext cx="12694285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00"/>
              </a:spcBef>
            </a:pPr>
            <a:r>
              <a:rPr dirty="0" sz="2850"/>
              <a:t>Решение</a:t>
            </a:r>
            <a:r>
              <a:rPr dirty="0" sz="2850" spc="110"/>
              <a:t> </a:t>
            </a:r>
            <a:r>
              <a:rPr dirty="0" sz="2850"/>
              <a:t>Московского</a:t>
            </a:r>
            <a:r>
              <a:rPr dirty="0" sz="2850" spc="155"/>
              <a:t> </a:t>
            </a:r>
            <a:r>
              <a:rPr dirty="0" sz="2850"/>
              <a:t>УФАС</a:t>
            </a:r>
            <a:r>
              <a:rPr dirty="0" sz="2850" spc="95"/>
              <a:t> </a:t>
            </a:r>
            <a:r>
              <a:rPr dirty="0" sz="2850"/>
              <a:t>России</a:t>
            </a:r>
            <a:r>
              <a:rPr dirty="0" sz="2850" spc="114"/>
              <a:t> </a:t>
            </a:r>
            <a:r>
              <a:rPr dirty="0" sz="2850"/>
              <a:t>от</a:t>
            </a:r>
            <a:r>
              <a:rPr dirty="0" sz="2850" spc="95"/>
              <a:t> </a:t>
            </a:r>
            <a:r>
              <a:rPr dirty="0" sz="2850" spc="195"/>
              <a:t>10.03.2025</a:t>
            </a:r>
            <a:r>
              <a:rPr dirty="0" sz="2850" spc="105"/>
              <a:t> </a:t>
            </a:r>
            <a:r>
              <a:rPr dirty="0" sz="2850"/>
              <a:t>по</a:t>
            </a:r>
            <a:r>
              <a:rPr dirty="0" sz="2850" spc="90"/>
              <a:t> </a:t>
            </a:r>
            <a:r>
              <a:rPr dirty="0" sz="2850"/>
              <a:t>делу</a:t>
            </a:r>
            <a:r>
              <a:rPr dirty="0" sz="2850" spc="95"/>
              <a:t> </a:t>
            </a:r>
            <a:r>
              <a:rPr dirty="0" sz="2850" spc="620"/>
              <a:t>N</a:t>
            </a:r>
            <a:r>
              <a:rPr dirty="0" sz="2850" spc="120"/>
              <a:t> </a:t>
            </a:r>
            <a:r>
              <a:rPr dirty="0" sz="2850" spc="114"/>
              <a:t>077/06/106- </a:t>
            </a:r>
            <a:r>
              <a:rPr dirty="0" sz="2850" spc="204"/>
              <a:t>3030/2025</a:t>
            </a:r>
            <a:endParaRPr sz="2850"/>
          </a:p>
        </p:txBody>
      </p:sp>
      <p:sp>
        <p:nvSpPr>
          <p:cNvPr id="3" name="object 3" descr=""/>
          <p:cNvSpPr txBox="1"/>
          <p:nvPr/>
        </p:nvSpPr>
        <p:spPr>
          <a:xfrm>
            <a:off x="777875" y="2002853"/>
            <a:ext cx="6360795" cy="42202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03BCF"/>
                </a:solidFill>
                <a:latin typeface="Cambria"/>
                <a:cs typeface="Cambria"/>
              </a:rPr>
              <a:t>Суть</a:t>
            </a:r>
            <a:r>
              <a:rPr dirty="0" sz="1400" spc="7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03BCF"/>
                </a:solidFill>
                <a:latin typeface="Cambria"/>
                <a:cs typeface="Cambria"/>
              </a:rPr>
              <a:t>жалобы</a:t>
            </a:r>
            <a:r>
              <a:rPr dirty="0" sz="1400" spc="7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03BCF"/>
                </a:solidFill>
                <a:latin typeface="Cambria"/>
                <a:cs typeface="Cambria"/>
              </a:rPr>
              <a:t>о</a:t>
            </a:r>
            <a:r>
              <a:rPr dirty="0" sz="1400" spc="5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03BCF"/>
                </a:solidFill>
                <a:latin typeface="Cambria"/>
                <a:cs typeface="Cambria"/>
              </a:rPr>
              <a:t>совместимости</a:t>
            </a:r>
            <a:endParaRPr sz="1400">
              <a:latin typeface="Cambria"/>
              <a:cs typeface="Cambria"/>
            </a:endParaRPr>
          </a:p>
          <a:p>
            <a:pPr marL="12700" marR="206375">
              <a:lnSpc>
                <a:spcPct val="136500"/>
              </a:lnSpc>
              <a:spcBef>
                <a:spcPts val="1105"/>
              </a:spcBef>
            </a:pP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Заявитель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указывает,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что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установленные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Заказчиком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характеристикам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необходимых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"Набор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датчиком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измерения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артериального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давления"</a:t>
            </a:r>
            <a:r>
              <a:rPr dirty="0" sz="11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ограничивают</a:t>
            </a:r>
            <a:r>
              <a:rPr dirty="0" sz="11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круг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участников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закупки,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поскольку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совокупности</a:t>
            </a:r>
            <a:endParaRPr sz="1100">
              <a:latin typeface="Microsoft Sans Serif"/>
              <a:cs typeface="Microsoft Sans Serif"/>
            </a:endParaRPr>
          </a:p>
          <a:p>
            <a:pPr marL="12700" marR="5080">
              <a:lnSpc>
                <a:spcPts val="1800"/>
              </a:lnSpc>
              <a:spcBef>
                <a:spcPts val="140"/>
              </a:spcBef>
            </a:pP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установленных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требований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соответствуют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товары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единственного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"Б.Б.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М.А.Г.".,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указанием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характеристик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изделия: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"Встроенный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кабель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четырехконтактным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разъемом,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совместимый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соединительным</a:t>
            </a:r>
            <a:r>
              <a:rPr dirty="0" sz="11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кабелем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Комбитранс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Б.Б.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М.А.Г.,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имеющимся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у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заказчика: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Соответствие".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100">
              <a:latin typeface="Microsoft Sans Serif"/>
              <a:cs typeface="Microsoft Sans Serif"/>
            </a:endParaRPr>
          </a:p>
          <a:p>
            <a:pPr marL="12700" marR="384810">
              <a:lnSpc>
                <a:spcPct val="136500"/>
              </a:lnSpc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</a:t>
            </a:r>
            <a:r>
              <a:rPr dirty="0" sz="11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отметил,</a:t>
            </a:r>
            <a:r>
              <a:rPr dirty="0" sz="11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исходя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из</a:t>
            </a:r>
            <a:r>
              <a:rPr dirty="0" sz="1100" spc="1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положений</a:t>
            </a:r>
            <a:r>
              <a:rPr dirty="0" sz="1100" spc="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эксплуатационной</a:t>
            </a:r>
            <a:r>
              <a:rPr dirty="0" sz="1100" spc="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документации производителя(изготовителя)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медицинского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изделия,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а</a:t>
            </a:r>
            <a:r>
              <a:rPr dirty="0" sz="1100" spc="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также</a:t>
            </a:r>
            <a:endParaRPr sz="1100">
              <a:latin typeface="Arial Black"/>
              <a:cs typeface="Arial Black"/>
            </a:endParaRPr>
          </a:p>
          <a:p>
            <a:pPr marL="12700" marR="36195">
              <a:lnSpc>
                <a:spcPts val="1800"/>
              </a:lnSpc>
              <a:spcBef>
                <a:spcPts val="140"/>
              </a:spcBef>
            </a:pP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информационных</a:t>
            </a:r>
            <a:r>
              <a:rPr dirty="0" sz="110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писем</a:t>
            </a:r>
            <a:r>
              <a:rPr dirty="0" sz="110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производителя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медицинского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изделия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имеющимися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Microsoft Sans Serif"/>
                <a:cs typeface="Microsoft Sans Serif"/>
              </a:rPr>
              <a:t>у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Заказчика</a:t>
            </a:r>
            <a:r>
              <a:rPr dirty="0" sz="11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изделиями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"Соединительный</a:t>
            </a:r>
            <a:r>
              <a:rPr dirty="0" sz="11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кабель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Комбитранс",</a:t>
            </a:r>
            <a:r>
              <a:rPr dirty="0" sz="11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компании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"Б.Б.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М.А.Г.",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совместимы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исключительно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компании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"Б.Б.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М.А.Г.".Согласно</a:t>
            </a:r>
            <a:r>
              <a:rPr dirty="0" sz="110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информационным</a:t>
            </a:r>
            <a:r>
              <a:rPr dirty="0" sz="110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письмам</a:t>
            </a:r>
            <a:r>
              <a:rPr dirty="0" sz="1100" spc="3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Росздравнадзора</a:t>
            </a:r>
            <a:r>
              <a:rPr dirty="0" sz="1100" spc="3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09-</a:t>
            </a:r>
            <a:r>
              <a:rPr dirty="0" sz="1100" spc="-45">
                <a:solidFill>
                  <a:srgbClr val="48485A"/>
                </a:solidFill>
                <a:latin typeface="Microsoft Sans Serif"/>
                <a:cs typeface="Microsoft Sans Serif"/>
              </a:rPr>
              <a:t>С-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571-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1414</a:t>
            </a:r>
            <a:r>
              <a:rPr dirty="0" sz="110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endParaRPr sz="1100">
              <a:latin typeface="Microsoft Sans Serif"/>
              <a:cs typeface="Microsoft Sans Serif"/>
            </a:endParaRPr>
          </a:p>
          <a:p>
            <a:pPr marL="12700" marR="172720">
              <a:lnSpc>
                <a:spcPts val="1800"/>
              </a:lnSpc>
              <a:spcBef>
                <a:spcPts val="110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05.02.2016,</a:t>
            </a:r>
            <a:r>
              <a:rPr dirty="0" sz="11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1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04-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31270/17</a:t>
            </a:r>
            <a:r>
              <a:rPr dirty="0" sz="11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22.06.2017</a:t>
            </a:r>
            <a:r>
              <a:rPr dirty="0" sz="11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возможность</a:t>
            </a:r>
            <a:r>
              <a:rPr dirty="0" sz="1100" spc="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эксплуатации</a:t>
            </a:r>
            <a:r>
              <a:rPr dirty="0" sz="1100" spc="9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медицинского оборудования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одного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производителя</a:t>
            </a:r>
            <a:r>
              <a:rPr dirty="0" sz="110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совместно </a:t>
            </a:r>
            <a:r>
              <a:rPr dirty="0" sz="1100" spc="-170">
                <a:solidFill>
                  <a:srgbClr val="48485A"/>
                </a:solidFill>
                <a:latin typeface="Arial Black"/>
                <a:cs typeface="Arial Black"/>
              </a:rPr>
              <a:t>с</a:t>
            </a:r>
            <a:r>
              <a:rPr dirty="0" sz="1100" spc="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принадлежностями</a:t>
            </a:r>
            <a:r>
              <a:rPr dirty="0" sz="110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другого производителя</a:t>
            </a:r>
            <a:r>
              <a:rPr dirty="0" sz="11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определяется</a:t>
            </a:r>
            <a:r>
              <a:rPr dirty="0" sz="1100" spc="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производителем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медицинского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оборудования.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94016" y="2002853"/>
            <a:ext cx="6361430" cy="52990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03BCF"/>
                </a:solidFill>
                <a:latin typeface="Cambria"/>
                <a:cs typeface="Cambria"/>
              </a:rPr>
              <a:t>Вывод</a:t>
            </a:r>
            <a:r>
              <a:rPr dirty="0" sz="1400" spc="4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03BCF"/>
                </a:solidFill>
                <a:latin typeface="Cambria"/>
                <a:cs typeface="Cambria"/>
              </a:rPr>
              <a:t>комиссии</a:t>
            </a:r>
            <a:r>
              <a:rPr dirty="0" sz="1400" spc="3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03BCF"/>
                </a:solidFill>
                <a:latin typeface="Cambria"/>
                <a:cs typeface="Cambria"/>
              </a:rPr>
              <a:t>о</a:t>
            </a:r>
            <a:r>
              <a:rPr dirty="0" sz="1400" spc="6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03BCF"/>
                </a:solidFill>
                <a:latin typeface="Cambria"/>
                <a:cs typeface="Cambria"/>
              </a:rPr>
              <a:t>совместимости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Комиссия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приходит</a:t>
            </a:r>
            <a:r>
              <a:rPr dirty="0" sz="110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к</a:t>
            </a:r>
            <a:r>
              <a:rPr dirty="0" sz="1100" spc="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выводу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при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эксплуатации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медицинских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 изделий</a:t>
            </a:r>
            <a:endParaRPr sz="1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допускается</a:t>
            </a:r>
            <a:r>
              <a:rPr dirty="0" sz="1100" spc="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применение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комплектующих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или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принадлежностей,</a:t>
            </a:r>
            <a:r>
              <a:rPr dirty="0" sz="11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не</a:t>
            </a:r>
            <a:endParaRPr sz="1100">
              <a:latin typeface="Arial Black"/>
              <a:cs typeface="Arial Black"/>
            </a:endParaRPr>
          </a:p>
          <a:p>
            <a:pPr marL="12700" marR="194310">
              <a:lnSpc>
                <a:spcPct val="136600"/>
              </a:lnSpc>
            </a:pP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предусмотренных</a:t>
            </a:r>
            <a:r>
              <a:rPr dirty="0" sz="110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в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их</a:t>
            </a:r>
            <a:r>
              <a:rPr dirty="0" sz="110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технической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и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(или)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 эксплуатационной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документации производителя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(изготовителя),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65">
                <a:solidFill>
                  <a:srgbClr val="48485A"/>
                </a:solidFill>
                <a:latin typeface="Arial Black"/>
                <a:cs typeface="Arial Black"/>
              </a:rPr>
              <a:t>если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5">
                <a:solidFill>
                  <a:srgbClr val="48485A"/>
                </a:solidFill>
                <a:latin typeface="Arial Black"/>
                <a:cs typeface="Arial Black"/>
              </a:rPr>
              <a:t>безопасность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совместного</a:t>
            </a:r>
            <a:r>
              <a:rPr dirty="0" sz="1100" spc="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использования подтверждена</a:t>
            </a:r>
            <a:r>
              <a:rPr dirty="0" sz="1100" spc="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техническими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испытаниями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и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10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5">
                <a:solidFill>
                  <a:srgbClr val="48485A"/>
                </a:solidFill>
                <a:latin typeface="Arial Black"/>
                <a:cs typeface="Arial Black"/>
              </a:rPr>
              <a:t>случае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применимости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токсикологическими</a:t>
            </a:r>
            <a:r>
              <a:rPr dirty="0" sz="1100" spc="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исследованиями,</a:t>
            </a:r>
            <a:r>
              <a:rPr dirty="0" sz="1100" spc="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проведенными</a:t>
            </a:r>
            <a:r>
              <a:rPr dirty="0" sz="1100" spc="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федеральным</a:t>
            </a:r>
            <a:endParaRPr sz="1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государственным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 бюджетным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учреждением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5">
                <a:solidFill>
                  <a:srgbClr val="48485A"/>
                </a:solidFill>
                <a:latin typeface="Arial Black"/>
                <a:cs typeface="Arial Black"/>
              </a:rPr>
              <a:t>"ВБ"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Федеральной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60">
                <a:solidFill>
                  <a:srgbClr val="48485A"/>
                </a:solidFill>
                <a:latin typeface="Arial Black"/>
                <a:cs typeface="Arial Black"/>
              </a:rPr>
              <a:t>службы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 по</a:t>
            </a:r>
            <a:endParaRPr sz="1100">
              <a:latin typeface="Arial Black"/>
              <a:cs typeface="Arial Black"/>
            </a:endParaRPr>
          </a:p>
          <a:p>
            <a:pPr marL="12700" marR="13335">
              <a:lnSpc>
                <a:spcPts val="1800"/>
              </a:lnSpc>
              <a:spcBef>
                <a:spcPts val="140"/>
              </a:spcBef>
            </a:pP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надзору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10">
                <a:solidFill>
                  <a:srgbClr val="48485A"/>
                </a:solidFill>
                <a:latin typeface="Arial Black"/>
                <a:cs typeface="Arial Black"/>
              </a:rPr>
              <a:t>сфере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 здравоохранения,</a:t>
            </a:r>
            <a:r>
              <a:rPr dirty="0" sz="1100" spc="-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а</a:t>
            </a:r>
            <a:r>
              <a:rPr dirty="0" sz="1100" spc="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также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клиническими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испытани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ями,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проведенными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порядке,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установленном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ч.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8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ст. 38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об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основах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охраны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здоровья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граждан.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Аналогичная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позиция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изложена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письме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Росздравнадзора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31.03.2023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10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18368/23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"О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предоставлении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информации".</a:t>
            </a:r>
            <a:endParaRPr sz="1100">
              <a:latin typeface="Microsoft Sans Serif"/>
              <a:cs typeface="Microsoft Sans Serif"/>
            </a:endParaRPr>
          </a:p>
          <a:p>
            <a:pPr marL="12700" marR="41275">
              <a:lnSpc>
                <a:spcPct val="136500"/>
              </a:lnSpc>
              <a:spcBef>
                <a:spcPts val="1140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Также,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Заказчиком</a:t>
            </a:r>
            <a:r>
              <a:rPr dirty="0" sz="11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указано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на</a:t>
            </a:r>
            <a:r>
              <a:rPr dirty="0" sz="1100" spc="1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необходимость</a:t>
            </a:r>
            <a:r>
              <a:rPr dirty="0" sz="110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совместимости</a:t>
            </a:r>
            <a:r>
              <a:rPr dirty="0" sz="1100" spc="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закупаемого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товара </a:t>
            </a:r>
            <a:r>
              <a:rPr dirty="0" sz="1100" spc="-170">
                <a:solidFill>
                  <a:srgbClr val="48485A"/>
                </a:solidFill>
                <a:latin typeface="Arial Black"/>
                <a:cs typeface="Arial Black"/>
              </a:rPr>
              <a:t>с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имеющимся</a:t>
            </a:r>
            <a:r>
              <a:rPr dirty="0" sz="1100" spc="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у</a:t>
            </a:r>
            <a:r>
              <a:rPr dirty="0" sz="1100" spc="-10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Заказчика</a:t>
            </a:r>
            <a:r>
              <a:rPr dirty="0" sz="110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изделием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необходимость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поставки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товара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конкретного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производителя,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ввиду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чего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Комиссия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Управления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приходит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выводу,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что 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оспариваемое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требование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70">
                <a:solidFill>
                  <a:srgbClr val="48485A"/>
                </a:solidFill>
                <a:latin typeface="Arial Black"/>
                <a:cs typeface="Arial Black"/>
              </a:rPr>
              <a:t>не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может</a:t>
            </a:r>
            <a:r>
              <a:rPr dirty="0" sz="110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являться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ограничивающим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требованиям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к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изделию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так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как,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случае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предложения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участника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совместимого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имеющимся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у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Заказчиком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изделием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"соединительный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кабель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Комбитранс", производства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различных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производителей,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помимо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компании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"Б.Б.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М.А.Г.",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такое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предложение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будет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противоречить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установленному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требованию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84" y="571627"/>
            <a:ext cx="11960225" cy="10934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95"/>
              </a:spcBef>
            </a:pPr>
            <a:r>
              <a:rPr dirty="0" sz="3300"/>
              <a:t>Решение</a:t>
            </a:r>
            <a:r>
              <a:rPr dirty="0" sz="3300" spc="145"/>
              <a:t> </a:t>
            </a:r>
            <a:r>
              <a:rPr dirty="0" sz="3300"/>
              <a:t>Московского</a:t>
            </a:r>
            <a:r>
              <a:rPr dirty="0" sz="3300" spc="114"/>
              <a:t> </a:t>
            </a:r>
            <a:r>
              <a:rPr dirty="0" sz="3300"/>
              <a:t>УФАС</a:t>
            </a:r>
            <a:r>
              <a:rPr dirty="0" sz="3300" spc="140"/>
              <a:t> </a:t>
            </a:r>
            <a:r>
              <a:rPr dirty="0" sz="3300"/>
              <a:t>России</a:t>
            </a:r>
            <a:r>
              <a:rPr dirty="0" sz="3300" spc="140"/>
              <a:t> </a:t>
            </a:r>
            <a:r>
              <a:rPr dirty="0" sz="3300"/>
              <a:t>от</a:t>
            </a:r>
            <a:r>
              <a:rPr dirty="0" sz="3300" spc="105"/>
              <a:t> </a:t>
            </a:r>
            <a:r>
              <a:rPr dirty="0" sz="3300" spc="225"/>
              <a:t>10.03.2025</a:t>
            </a:r>
            <a:r>
              <a:rPr dirty="0" sz="3300" spc="95"/>
              <a:t> </a:t>
            </a:r>
            <a:r>
              <a:rPr dirty="0" sz="3300"/>
              <a:t>по</a:t>
            </a:r>
            <a:r>
              <a:rPr dirty="0" sz="3300" spc="120"/>
              <a:t> </a:t>
            </a:r>
            <a:r>
              <a:rPr dirty="0" sz="3300"/>
              <a:t>делу</a:t>
            </a:r>
            <a:r>
              <a:rPr dirty="0" sz="3300" spc="105"/>
              <a:t> </a:t>
            </a:r>
            <a:r>
              <a:rPr dirty="0" sz="3300" spc="670"/>
              <a:t>N </a:t>
            </a:r>
            <a:r>
              <a:rPr dirty="0" sz="3300" spc="145"/>
              <a:t>077/06/106-</a:t>
            </a:r>
            <a:r>
              <a:rPr dirty="0" sz="3300" spc="245"/>
              <a:t>3030/2025</a:t>
            </a:r>
            <a:endParaRPr sz="3300"/>
          </a:p>
        </p:txBody>
      </p:sp>
      <p:grpSp>
        <p:nvGrpSpPr>
          <p:cNvPr id="3" name="object 3" descr=""/>
          <p:cNvGrpSpPr/>
          <p:nvPr/>
        </p:nvGrpSpPr>
        <p:grpSpPr>
          <a:xfrm>
            <a:off x="790575" y="2038350"/>
            <a:ext cx="2181225" cy="1790700"/>
            <a:chOff x="790575" y="2038350"/>
            <a:chExt cx="2181225" cy="1790700"/>
          </a:xfrm>
        </p:grpSpPr>
        <p:sp>
          <p:nvSpPr>
            <p:cNvPr id="4" name="object 4" descr=""/>
            <p:cNvSpPr/>
            <p:nvPr/>
          </p:nvSpPr>
          <p:spPr>
            <a:xfrm>
              <a:off x="790575" y="2038350"/>
              <a:ext cx="2181225" cy="1790700"/>
            </a:xfrm>
            <a:custGeom>
              <a:avLst/>
              <a:gdLst/>
              <a:ahLst/>
              <a:cxnLst/>
              <a:rect l="l" t="t" r="r" b="b"/>
              <a:pathLst>
                <a:path w="2181225" h="1790700">
                  <a:moveTo>
                    <a:pt x="2155825" y="0"/>
                  </a:moveTo>
                  <a:lnTo>
                    <a:pt x="25425" y="0"/>
                  </a:lnTo>
                  <a:lnTo>
                    <a:pt x="15526" y="2004"/>
                  </a:lnTo>
                  <a:lnTo>
                    <a:pt x="7445" y="7461"/>
                  </a:lnTo>
                  <a:lnTo>
                    <a:pt x="1997" y="15537"/>
                  </a:lnTo>
                  <a:lnTo>
                    <a:pt x="0" y="25400"/>
                  </a:lnTo>
                  <a:lnTo>
                    <a:pt x="0" y="1765300"/>
                  </a:lnTo>
                  <a:lnTo>
                    <a:pt x="1997" y="1775162"/>
                  </a:lnTo>
                  <a:lnTo>
                    <a:pt x="7445" y="1783238"/>
                  </a:lnTo>
                  <a:lnTo>
                    <a:pt x="15526" y="1788695"/>
                  </a:lnTo>
                  <a:lnTo>
                    <a:pt x="25425" y="1790700"/>
                  </a:lnTo>
                  <a:lnTo>
                    <a:pt x="2155825" y="1790700"/>
                  </a:lnTo>
                  <a:lnTo>
                    <a:pt x="2165687" y="1788695"/>
                  </a:lnTo>
                  <a:lnTo>
                    <a:pt x="2173763" y="1783238"/>
                  </a:lnTo>
                  <a:lnTo>
                    <a:pt x="2179220" y="1775162"/>
                  </a:lnTo>
                  <a:lnTo>
                    <a:pt x="2181225" y="1765300"/>
                  </a:lnTo>
                  <a:lnTo>
                    <a:pt x="2181225" y="25400"/>
                  </a:lnTo>
                  <a:lnTo>
                    <a:pt x="2179220" y="15537"/>
                  </a:lnTo>
                  <a:lnTo>
                    <a:pt x="2173763" y="7461"/>
                  </a:lnTo>
                  <a:lnTo>
                    <a:pt x="2165687" y="2004"/>
                  </a:lnTo>
                  <a:lnTo>
                    <a:pt x="2155825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2125" y="2781300"/>
              <a:ext cx="238125" cy="304800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3048000" y="3819525"/>
            <a:ext cx="10706100" cy="19050"/>
          </a:xfrm>
          <a:custGeom>
            <a:avLst/>
            <a:gdLst/>
            <a:ahLst/>
            <a:cxnLst/>
            <a:rect l="l" t="t" r="r" b="b"/>
            <a:pathLst>
              <a:path w="10706100" h="19050">
                <a:moveTo>
                  <a:pt x="10701782" y="0"/>
                </a:moveTo>
                <a:lnTo>
                  <a:pt x="4318" y="0"/>
                </a:lnTo>
                <a:lnTo>
                  <a:pt x="0" y="4317"/>
                </a:lnTo>
                <a:lnTo>
                  <a:pt x="0" y="9525"/>
                </a:lnTo>
                <a:lnTo>
                  <a:pt x="0" y="14732"/>
                </a:lnTo>
                <a:lnTo>
                  <a:pt x="4318" y="19050"/>
                </a:lnTo>
                <a:lnTo>
                  <a:pt x="10701782" y="19050"/>
                </a:lnTo>
                <a:lnTo>
                  <a:pt x="10706100" y="14732"/>
                </a:lnTo>
                <a:lnTo>
                  <a:pt x="10706100" y="4317"/>
                </a:lnTo>
                <a:lnTo>
                  <a:pt x="10701782" y="0"/>
                </a:lnTo>
                <a:close/>
              </a:path>
            </a:pathLst>
          </a:custGeom>
          <a:solidFill>
            <a:srgbClr val="D0CED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790575" y="3914775"/>
            <a:ext cx="4352925" cy="1800225"/>
            <a:chOff x="790575" y="3914775"/>
            <a:chExt cx="4352925" cy="1800225"/>
          </a:xfrm>
        </p:grpSpPr>
        <p:sp>
          <p:nvSpPr>
            <p:cNvPr id="8" name="object 8" descr=""/>
            <p:cNvSpPr/>
            <p:nvPr/>
          </p:nvSpPr>
          <p:spPr>
            <a:xfrm>
              <a:off x="790575" y="3914775"/>
              <a:ext cx="4352925" cy="1800225"/>
            </a:xfrm>
            <a:custGeom>
              <a:avLst/>
              <a:gdLst/>
              <a:ahLst/>
              <a:cxnLst/>
              <a:rect l="l" t="t" r="r" b="b"/>
              <a:pathLst>
                <a:path w="4352925" h="1800225">
                  <a:moveTo>
                    <a:pt x="4327398" y="0"/>
                  </a:moveTo>
                  <a:lnTo>
                    <a:pt x="25565" y="0"/>
                  </a:lnTo>
                  <a:lnTo>
                    <a:pt x="15612" y="2006"/>
                  </a:lnTo>
                  <a:lnTo>
                    <a:pt x="7486" y="7477"/>
                  </a:lnTo>
                  <a:lnTo>
                    <a:pt x="2008" y="15591"/>
                  </a:lnTo>
                  <a:lnTo>
                    <a:pt x="0" y="25526"/>
                  </a:lnTo>
                  <a:lnTo>
                    <a:pt x="0" y="1774698"/>
                  </a:lnTo>
                  <a:lnTo>
                    <a:pt x="2008" y="1784633"/>
                  </a:lnTo>
                  <a:lnTo>
                    <a:pt x="7486" y="1792747"/>
                  </a:lnTo>
                  <a:lnTo>
                    <a:pt x="15612" y="1798218"/>
                  </a:lnTo>
                  <a:lnTo>
                    <a:pt x="25565" y="1800225"/>
                  </a:lnTo>
                  <a:lnTo>
                    <a:pt x="4327398" y="1800225"/>
                  </a:lnTo>
                  <a:lnTo>
                    <a:pt x="4337333" y="1798218"/>
                  </a:lnTo>
                  <a:lnTo>
                    <a:pt x="4345447" y="1792747"/>
                  </a:lnTo>
                  <a:lnTo>
                    <a:pt x="4350918" y="1784633"/>
                  </a:lnTo>
                  <a:lnTo>
                    <a:pt x="4352925" y="1774698"/>
                  </a:lnTo>
                  <a:lnTo>
                    <a:pt x="4352925" y="25526"/>
                  </a:lnTo>
                  <a:lnTo>
                    <a:pt x="4350918" y="15591"/>
                  </a:lnTo>
                  <a:lnTo>
                    <a:pt x="4345447" y="7477"/>
                  </a:lnTo>
                  <a:lnTo>
                    <a:pt x="4337333" y="2006"/>
                  </a:lnTo>
                  <a:lnTo>
                    <a:pt x="4327398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7975" y="4667250"/>
              <a:ext cx="238125" cy="295275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3126739" y="2186876"/>
            <a:ext cx="10422890" cy="3321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Установление</a:t>
            </a:r>
            <a:r>
              <a:rPr dirty="0" sz="1650" spc="-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несоответствия</a:t>
            </a:r>
            <a:endParaRPr sz="1650">
              <a:latin typeface="Cambria"/>
              <a:cs typeface="Cambria"/>
            </a:endParaRPr>
          </a:p>
          <a:p>
            <a:pPr marL="12700" marR="5080">
              <a:lnSpc>
                <a:spcPct val="140100"/>
              </a:lnSpc>
              <a:spcBef>
                <a:spcPts val="720"/>
              </a:spcBef>
            </a:pP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Комиссией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Управления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установлено,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описании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объекта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закупки,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размещенном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составе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извещения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виде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электронного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"Техническое</a:t>
            </a:r>
            <a:r>
              <a:rPr dirty="0" sz="12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задание",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установлены</a:t>
            </a:r>
            <a:r>
              <a:rPr dirty="0" sz="1250" spc="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требования</a:t>
            </a:r>
            <a:r>
              <a:rPr dirty="0" sz="1250" spc="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к</a:t>
            </a:r>
            <a:r>
              <a:rPr dirty="0" sz="1250" spc="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характеристикам</a:t>
            </a:r>
            <a:r>
              <a:rPr dirty="0" sz="1250" spc="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закупаемых</a:t>
            </a:r>
            <a:r>
              <a:rPr dirty="0" sz="1250" spc="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изделий</a:t>
            </a:r>
            <a:r>
              <a:rPr dirty="0" sz="1250" spc="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не</a:t>
            </a:r>
            <a:endParaRPr sz="1250">
              <a:latin typeface="Arial Black"/>
              <a:cs typeface="Arial Black"/>
            </a:endParaRPr>
          </a:p>
          <a:p>
            <a:pPr marL="12700" marR="38735">
              <a:lnSpc>
                <a:spcPts val="2100"/>
              </a:lnSpc>
              <a:spcBef>
                <a:spcPts val="170"/>
              </a:spcBef>
            </a:pP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предусмотренные</a:t>
            </a:r>
            <a:r>
              <a:rPr dirty="0" sz="125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структурированной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формой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Arial Black"/>
                <a:cs typeface="Arial Black"/>
              </a:rPr>
              <a:t>извещения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размещенной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ч.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ст.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42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контрактной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системе.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2187575">
              <a:lnSpc>
                <a:spcPct val="100000"/>
              </a:lnSpc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Выявление</a:t>
            </a:r>
            <a:r>
              <a:rPr dirty="0" sz="1650" spc="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нарушения</a:t>
            </a:r>
            <a:endParaRPr sz="1650">
              <a:latin typeface="Cambria"/>
              <a:cs typeface="Cambria"/>
            </a:endParaRPr>
          </a:p>
          <a:p>
            <a:pPr marL="2187575" marR="508634">
              <a:lnSpc>
                <a:spcPct val="140200"/>
              </a:lnSpc>
              <a:spcBef>
                <a:spcPts val="720"/>
              </a:spcBef>
            </a:pP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Заказчиком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нарушены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положения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ч.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6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ст.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23,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п.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5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ч.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ст.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42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контрактной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системе,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что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содержит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признаки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состава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административного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правонарушения,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ответственность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которое предусмотрена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ч.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1.4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ст.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7.30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Кодекса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об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административных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правонарушениях.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5229225" y="5705475"/>
            <a:ext cx="8524875" cy="9525"/>
          </a:xfrm>
          <a:custGeom>
            <a:avLst/>
            <a:gdLst/>
            <a:ahLst/>
            <a:cxnLst/>
            <a:rect l="l" t="t" r="r" b="b"/>
            <a:pathLst>
              <a:path w="8524875" h="9525">
                <a:moveTo>
                  <a:pt x="8522716" y="0"/>
                </a:moveTo>
                <a:lnTo>
                  <a:pt x="2159" y="0"/>
                </a:lnTo>
                <a:lnTo>
                  <a:pt x="0" y="2158"/>
                </a:lnTo>
                <a:lnTo>
                  <a:pt x="0" y="4699"/>
                </a:lnTo>
                <a:lnTo>
                  <a:pt x="0" y="7366"/>
                </a:lnTo>
                <a:lnTo>
                  <a:pt x="2159" y="9525"/>
                </a:lnTo>
                <a:lnTo>
                  <a:pt x="8522716" y="9525"/>
                </a:lnTo>
                <a:lnTo>
                  <a:pt x="8524875" y="7366"/>
                </a:lnTo>
                <a:lnTo>
                  <a:pt x="8524875" y="2158"/>
                </a:lnTo>
                <a:lnTo>
                  <a:pt x="8522716" y="0"/>
                </a:lnTo>
                <a:close/>
              </a:path>
            </a:pathLst>
          </a:custGeom>
          <a:solidFill>
            <a:srgbClr val="D0CE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790575" y="5800725"/>
            <a:ext cx="6524625" cy="1800225"/>
          </a:xfrm>
          <a:custGeom>
            <a:avLst/>
            <a:gdLst/>
            <a:ahLst/>
            <a:cxnLst/>
            <a:rect l="l" t="t" r="r" b="b"/>
            <a:pathLst>
              <a:path w="6524625" h="1800225">
                <a:moveTo>
                  <a:pt x="6499098" y="0"/>
                </a:moveTo>
                <a:lnTo>
                  <a:pt x="25565" y="0"/>
                </a:lnTo>
                <a:lnTo>
                  <a:pt x="15612" y="2006"/>
                </a:lnTo>
                <a:lnTo>
                  <a:pt x="7486" y="7477"/>
                </a:lnTo>
                <a:lnTo>
                  <a:pt x="2008" y="15591"/>
                </a:lnTo>
                <a:lnTo>
                  <a:pt x="0" y="25526"/>
                </a:lnTo>
                <a:lnTo>
                  <a:pt x="0" y="1774659"/>
                </a:lnTo>
                <a:lnTo>
                  <a:pt x="2008" y="1784612"/>
                </a:lnTo>
                <a:lnTo>
                  <a:pt x="7486" y="1792738"/>
                </a:lnTo>
                <a:lnTo>
                  <a:pt x="15612" y="1798216"/>
                </a:lnTo>
                <a:lnTo>
                  <a:pt x="25565" y="1800225"/>
                </a:lnTo>
                <a:lnTo>
                  <a:pt x="6499098" y="1800225"/>
                </a:lnTo>
                <a:lnTo>
                  <a:pt x="6509033" y="1798216"/>
                </a:lnTo>
                <a:lnTo>
                  <a:pt x="6517147" y="1792738"/>
                </a:lnTo>
                <a:lnTo>
                  <a:pt x="6522618" y="1784612"/>
                </a:lnTo>
                <a:lnTo>
                  <a:pt x="6524625" y="1774659"/>
                </a:lnTo>
                <a:lnTo>
                  <a:pt x="6524625" y="25526"/>
                </a:lnTo>
                <a:lnTo>
                  <a:pt x="6522618" y="15591"/>
                </a:lnTo>
                <a:lnTo>
                  <a:pt x="6517147" y="7477"/>
                </a:lnTo>
                <a:lnTo>
                  <a:pt x="6509033" y="2006"/>
                </a:lnTo>
                <a:lnTo>
                  <a:pt x="6499098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3972178" y="6590982"/>
            <a:ext cx="17272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70">
                <a:solidFill>
                  <a:srgbClr val="48485A"/>
                </a:solidFill>
                <a:latin typeface="Cambria"/>
                <a:cs typeface="Cambria"/>
              </a:rPr>
              <a:t>3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477506" y="5954331"/>
            <a:ext cx="5795010" cy="1437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8485A"/>
                </a:solidFill>
                <a:latin typeface="Cambria"/>
                <a:cs typeface="Cambria"/>
              </a:rPr>
              <a:t>Решение</a:t>
            </a:r>
            <a:r>
              <a:rPr dirty="0" sz="1650" spc="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Cambria"/>
                <a:cs typeface="Cambria"/>
              </a:rPr>
              <a:t>комиссии</a:t>
            </a:r>
            <a:endParaRPr sz="1650">
              <a:latin typeface="Cambria"/>
              <a:cs typeface="Cambria"/>
            </a:endParaRPr>
          </a:p>
          <a:p>
            <a:pPr marL="12700" marR="5080">
              <a:lnSpc>
                <a:spcPct val="140200"/>
              </a:lnSpc>
              <a:spcBef>
                <a:spcPts val="720"/>
              </a:spcBef>
            </a:pP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Исследовав</a:t>
            </a:r>
            <a:r>
              <a:rPr dirty="0" sz="125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представленные</a:t>
            </a:r>
            <a:r>
              <a:rPr dirty="0" sz="1250" spc="2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материалы,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руководствуясь</a:t>
            </a:r>
            <a:r>
              <a:rPr dirty="0" sz="125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Законом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контрактной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системе,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Комиссия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Управления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решила: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Признать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жалобу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обоснованной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части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установления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противоречивых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требований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Microsoft Sans Serif"/>
                <a:cs typeface="Microsoft Sans Serif"/>
              </a:rPr>
              <a:t>к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характеристикам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0890" y="584517"/>
            <a:ext cx="8776970" cy="5861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650"/>
              <a:t>Совместимость</a:t>
            </a:r>
            <a:r>
              <a:rPr dirty="0" sz="3650" spc="375"/>
              <a:t> </a:t>
            </a:r>
            <a:r>
              <a:rPr dirty="0" sz="3650"/>
              <a:t>письма</a:t>
            </a:r>
            <a:r>
              <a:rPr dirty="0" sz="3650" spc="375"/>
              <a:t> </a:t>
            </a:r>
            <a:r>
              <a:rPr dirty="0" sz="3650" spc="-10"/>
              <a:t>Росздравнадзора</a:t>
            </a:r>
            <a:endParaRPr sz="36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0" y="1609725"/>
            <a:ext cx="476250" cy="4953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436624" y="1559877"/>
            <a:ext cx="11911330" cy="10261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Письмо</a:t>
            </a:r>
            <a:r>
              <a:rPr dirty="0" sz="1850" spc="1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РЗН</a:t>
            </a:r>
            <a:r>
              <a:rPr dirty="0" sz="1850" spc="8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от</a:t>
            </a:r>
            <a:r>
              <a:rPr dirty="0" sz="1850" spc="10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11.07.2017</a:t>
            </a:r>
            <a:r>
              <a:rPr dirty="0" sz="1850" spc="10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Times New Roman"/>
                <a:cs typeface="Times New Roman"/>
              </a:rPr>
              <a:t>№</a:t>
            </a:r>
            <a:r>
              <a:rPr dirty="0" sz="1850" spc="35">
                <a:solidFill>
                  <a:srgbClr val="48485A"/>
                </a:solidFill>
                <a:latin typeface="Times New Roman"/>
                <a:cs typeface="Times New Roman"/>
              </a:rPr>
              <a:t> </a:t>
            </a:r>
            <a:r>
              <a:rPr dirty="0" sz="1850" spc="195">
                <a:solidFill>
                  <a:srgbClr val="48485A"/>
                </a:solidFill>
                <a:latin typeface="Cambria"/>
                <a:cs typeface="Cambria"/>
              </a:rPr>
              <a:t>04-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34419/17</a:t>
            </a:r>
            <a:endParaRPr sz="1850">
              <a:latin typeface="Cambria"/>
              <a:cs typeface="Cambria"/>
            </a:endParaRPr>
          </a:p>
          <a:p>
            <a:pPr marL="12700" marR="5080">
              <a:lnSpc>
                <a:spcPct val="143000"/>
              </a:lnSpc>
              <a:spcBef>
                <a:spcPts val="825"/>
              </a:spcBef>
            </a:pPr>
            <a:r>
              <a:rPr dirty="0" sz="1400" spc="-40">
                <a:solidFill>
                  <a:srgbClr val="48485A"/>
                </a:solidFill>
                <a:latin typeface="Arial Black"/>
                <a:cs typeface="Arial Black"/>
              </a:rPr>
              <a:t>Письмо</a:t>
            </a:r>
            <a:r>
              <a:rPr dirty="0" sz="140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95">
                <a:solidFill>
                  <a:srgbClr val="48485A"/>
                </a:solidFill>
                <a:latin typeface="Arial Black"/>
                <a:cs typeface="Arial Black"/>
              </a:rPr>
              <a:t>РЗН</a:t>
            </a:r>
            <a:r>
              <a:rPr dirty="0" sz="14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>
                <a:solidFill>
                  <a:srgbClr val="48485A"/>
                </a:solidFill>
                <a:latin typeface="Arial Black"/>
                <a:cs typeface="Arial Black"/>
              </a:rPr>
              <a:t>от</a:t>
            </a:r>
            <a:r>
              <a:rPr dirty="0" sz="1400" spc="-10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14">
                <a:solidFill>
                  <a:srgbClr val="48485A"/>
                </a:solidFill>
                <a:latin typeface="Arial Black"/>
                <a:cs typeface="Arial Black"/>
              </a:rPr>
              <a:t>11.07.2017</a:t>
            </a:r>
            <a:r>
              <a:rPr dirty="0" sz="140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434">
                <a:solidFill>
                  <a:srgbClr val="48485A"/>
                </a:solidFill>
                <a:latin typeface="Arial Black"/>
                <a:cs typeface="Arial Black"/>
              </a:rPr>
              <a:t>№</a:t>
            </a:r>
            <a:r>
              <a:rPr dirty="0" sz="14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70">
                <a:solidFill>
                  <a:srgbClr val="48485A"/>
                </a:solidFill>
                <a:latin typeface="Arial Black"/>
                <a:cs typeface="Arial Black"/>
              </a:rPr>
              <a:t>04-</a:t>
            </a:r>
            <a:r>
              <a:rPr dirty="0" sz="1400" spc="-75">
                <a:solidFill>
                  <a:srgbClr val="48485A"/>
                </a:solidFill>
                <a:latin typeface="Arial Black"/>
                <a:cs typeface="Arial Black"/>
              </a:rPr>
              <a:t>34419/17</a:t>
            </a:r>
            <a:r>
              <a:rPr dirty="0" sz="1400" spc="-75">
                <a:solidFill>
                  <a:srgbClr val="48485A"/>
                </a:solidFill>
                <a:latin typeface="Microsoft Sans Serif"/>
                <a:cs typeface="Microsoft Sans Serif"/>
              </a:rPr>
              <a:t>: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о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совместимости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4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подлежат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включению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техническую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и эксплуатационную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документацию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обоих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0" y="3200400"/>
            <a:ext cx="476250" cy="4953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436624" y="3151441"/>
            <a:ext cx="12413615" cy="13322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Письмо</a:t>
            </a:r>
            <a:r>
              <a:rPr dirty="0" sz="1850" spc="13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РЗН</a:t>
            </a:r>
            <a:r>
              <a:rPr dirty="0" sz="1850" spc="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от</a:t>
            </a:r>
            <a:r>
              <a:rPr dirty="0" sz="1850" spc="9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155">
                <a:solidFill>
                  <a:srgbClr val="48485A"/>
                </a:solidFill>
                <a:latin typeface="Cambria"/>
                <a:cs typeface="Cambria"/>
              </a:rPr>
              <a:t>20.05.2022</a:t>
            </a:r>
            <a:r>
              <a:rPr dirty="0" sz="1850" spc="8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95">
                <a:solidFill>
                  <a:srgbClr val="48485A"/>
                </a:solidFill>
                <a:latin typeface="Cambria"/>
                <a:cs typeface="Cambria"/>
              </a:rPr>
              <a:t>10-</a:t>
            </a:r>
            <a:r>
              <a:rPr dirty="0" sz="1850" spc="55">
                <a:solidFill>
                  <a:srgbClr val="48485A"/>
                </a:solidFill>
                <a:latin typeface="Cambria"/>
                <a:cs typeface="Cambria"/>
              </a:rPr>
              <a:t>30847/22</a:t>
            </a:r>
            <a:endParaRPr sz="1850">
              <a:latin typeface="Cambria"/>
              <a:cs typeface="Cambria"/>
            </a:endParaRPr>
          </a:p>
          <a:p>
            <a:pPr marL="12700" marR="5080">
              <a:lnSpc>
                <a:spcPct val="143000"/>
              </a:lnSpc>
              <a:spcBef>
                <a:spcPts val="825"/>
              </a:spcBef>
            </a:pPr>
            <a:r>
              <a:rPr dirty="0" sz="1400" spc="-40">
                <a:solidFill>
                  <a:srgbClr val="48485A"/>
                </a:solidFill>
                <a:latin typeface="Arial Black"/>
                <a:cs typeface="Arial Black"/>
              </a:rPr>
              <a:t>Письмо</a:t>
            </a:r>
            <a:r>
              <a:rPr dirty="0" sz="14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00">
                <a:solidFill>
                  <a:srgbClr val="48485A"/>
                </a:solidFill>
                <a:latin typeface="Arial Black"/>
                <a:cs typeface="Arial Black"/>
              </a:rPr>
              <a:t>РЗН</a:t>
            </a:r>
            <a:r>
              <a:rPr dirty="0" sz="14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>
                <a:solidFill>
                  <a:srgbClr val="48485A"/>
                </a:solidFill>
                <a:latin typeface="Arial Black"/>
                <a:cs typeface="Arial Black"/>
              </a:rPr>
              <a:t>от</a:t>
            </a:r>
            <a:r>
              <a:rPr dirty="0" sz="140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14">
                <a:solidFill>
                  <a:srgbClr val="48485A"/>
                </a:solidFill>
                <a:latin typeface="Arial Black"/>
                <a:cs typeface="Arial Black"/>
              </a:rPr>
              <a:t>20.05.2022</a:t>
            </a:r>
            <a:r>
              <a:rPr dirty="0" sz="140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85">
                <a:solidFill>
                  <a:srgbClr val="48485A"/>
                </a:solidFill>
                <a:latin typeface="Arial Black"/>
                <a:cs typeface="Arial Black"/>
              </a:rPr>
              <a:t>10-</a:t>
            </a:r>
            <a:r>
              <a:rPr dirty="0" sz="1400" spc="-70">
                <a:solidFill>
                  <a:srgbClr val="48485A"/>
                </a:solidFill>
                <a:latin typeface="Arial Black"/>
                <a:cs typeface="Arial Black"/>
              </a:rPr>
              <a:t>30847/22</a:t>
            </a:r>
            <a:r>
              <a:rPr dirty="0" sz="1400" spc="-70">
                <a:solidFill>
                  <a:srgbClr val="48485A"/>
                </a:solidFill>
                <a:latin typeface="Microsoft Sans Serif"/>
                <a:cs typeface="Microsoft Sans Serif"/>
              </a:rPr>
              <a:t>: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производитель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4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обязан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указывать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эксплуатационной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документации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взаимозаменяемые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расходные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материалы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(аналоги),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производимые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иными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производителями.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Обязанность</a:t>
            </a:r>
            <a:r>
              <a:rPr dirty="0" sz="14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вносить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взаимозаменяемых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расходных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материалах</a:t>
            </a:r>
            <a:r>
              <a:rPr dirty="0" sz="140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(аналогах)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действующими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нормативно-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правовыми</a:t>
            </a:r>
            <a:r>
              <a:rPr dirty="0" sz="14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актами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регламентирована.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50" y="5400675"/>
            <a:ext cx="476250" cy="49530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436624" y="5352478"/>
            <a:ext cx="12229465" cy="2247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Письмо</a:t>
            </a:r>
            <a:r>
              <a:rPr dirty="0" sz="1850" spc="1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РЗН</a:t>
            </a:r>
            <a:r>
              <a:rPr dirty="0" sz="1850" spc="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от</a:t>
            </a:r>
            <a:r>
              <a:rPr dirty="0" sz="1850" spc="9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110">
                <a:solidFill>
                  <a:srgbClr val="48485A"/>
                </a:solidFill>
                <a:latin typeface="Cambria"/>
                <a:cs typeface="Cambria"/>
              </a:rPr>
              <a:t>31.03.2023</a:t>
            </a:r>
            <a:r>
              <a:rPr dirty="0" sz="1850" spc="9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Times New Roman"/>
                <a:cs typeface="Times New Roman"/>
              </a:rPr>
              <a:t>№</a:t>
            </a:r>
            <a:r>
              <a:rPr dirty="0" sz="1850" spc="35">
                <a:solidFill>
                  <a:srgbClr val="48485A"/>
                </a:solidFill>
                <a:latin typeface="Times New Roman"/>
                <a:cs typeface="Times New Roman"/>
              </a:rPr>
              <a:t> </a:t>
            </a:r>
            <a:r>
              <a:rPr dirty="0" sz="1850" spc="105">
                <a:solidFill>
                  <a:srgbClr val="48485A"/>
                </a:solidFill>
                <a:latin typeface="Cambria"/>
                <a:cs typeface="Cambria"/>
              </a:rPr>
              <a:t>10-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18368/23</a:t>
            </a:r>
            <a:endParaRPr sz="1850">
              <a:latin typeface="Cambria"/>
              <a:cs typeface="Cambria"/>
            </a:endParaRPr>
          </a:p>
          <a:p>
            <a:pPr marL="12700" marR="5080">
              <a:lnSpc>
                <a:spcPct val="143000"/>
              </a:lnSpc>
              <a:spcBef>
                <a:spcPts val="825"/>
              </a:spcBef>
            </a:pPr>
            <a:r>
              <a:rPr dirty="0" sz="1400" spc="-40">
                <a:solidFill>
                  <a:srgbClr val="48485A"/>
                </a:solidFill>
                <a:latin typeface="Arial Black"/>
                <a:cs typeface="Arial Black"/>
              </a:rPr>
              <a:t>Письмо</a:t>
            </a:r>
            <a:r>
              <a:rPr dirty="0" sz="140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00">
                <a:solidFill>
                  <a:srgbClr val="48485A"/>
                </a:solidFill>
                <a:latin typeface="Arial Black"/>
                <a:cs typeface="Arial Black"/>
              </a:rPr>
              <a:t>РЗН</a:t>
            </a:r>
            <a:r>
              <a:rPr dirty="0" sz="140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>
                <a:solidFill>
                  <a:srgbClr val="48485A"/>
                </a:solidFill>
                <a:latin typeface="Arial Black"/>
                <a:cs typeface="Arial Black"/>
              </a:rPr>
              <a:t>от</a:t>
            </a:r>
            <a:r>
              <a:rPr dirty="0" sz="14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10">
                <a:solidFill>
                  <a:srgbClr val="48485A"/>
                </a:solidFill>
                <a:latin typeface="Arial Black"/>
                <a:cs typeface="Arial Black"/>
              </a:rPr>
              <a:t>31.03.2023</a:t>
            </a:r>
            <a:r>
              <a:rPr dirty="0" sz="140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434">
                <a:solidFill>
                  <a:srgbClr val="48485A"/>
                </a:solidFill>
                <a:latin typeface="Arial Black"/>
                <a:cs typeface="Arial Black"/>
              </a:rPr>
              <a:t>№</a:t>
            </a:r>
            <a:r>
              <a:rPr dirty="0" sz="140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90">
                <a:solidFill>
                  <a:srgbClr val="48485A"/>
                </a:solidFill>
                <a:latin typeface="Arial Black"/>
                <a:cs typeface="Arial Black"/>
              </a:rPr>
              <a:t>10-</a:t>
            </a:r>
            <a:r>
              <a:rPr dirty="0" sz="1400" spc="-80">
                <a:solidFill>
                  <a:srgbClr val="48485A"/>
                </a:solidFill>
                <a:latin typeface="Arial Black"/>
                <a:cs typeface="Arial Black"/>
              </a:rPr>
              <a:t>18368/23</a:t>
            </a:r>
            <a:r>
              <a:rPr dirty="0" sz="1400" spc="-80">
                <a:solidFill>
                  <a:srgbClr val="48485A"/>
                </a:solidFill>
                <a:latin typeface="Microsoft Sans Serif"/>
                <a:cs typeface="Microsoft Sans Serif"/>
              </a:rPr>
              <a:t>: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производитель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(изготовитель)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уполномоченный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представитель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изменении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наименования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МИ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случае,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изменились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свойства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характеристики,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влияющие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качество,</a:t>
            </a:r>
            <a:r>
              <a:rPr dirty="0" sz="14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эффективность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безопасность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МИ,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совершенствуются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свойства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характеристики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неизменности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функционального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назначения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и/или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принципа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действия,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предусматривающем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прочего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добавление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(исключение)</a:t>
            </a:r>
            <a:endParaRPr sz="1400">
              <a:latin typeface="Microsoft Sans Serif"/>
              <a:cs typeface="Microsoft Sans Serif"/>
            </a:endParaRPr>
          </a:p>
          <a:p>
            <a:pPr marL="12700" marR="527685">
              <a:lnSpc>
                <a:spcPct val="143000"/>
              </a:lnSpc>
            </a:pP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принадлежностей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МИ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изменение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их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наименования,</a:t>
            </a:r>
            <a:r>
              <a:rPr dirty="0" sz="140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обязан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обратиться</a:t>
            </a:r>
            <a:r>
              <a:rPr dirty="0" sz="14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регистрирующий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орган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внесения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изменений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документы,</a:t>
            </a:r>
            <a:r>
              <a:rPr dirty="0" sz="1400" spc="-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содержащиеся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регистрационном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досье.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2194" rIns="0" bIns="0" rtlCol="0" vert="horz">
            <a:spAutoFit/>
          </a:bodyPr>
          <a:lstStyle/>
          <a:p>
            <a:pPr marL="12700" marR="5080">
              <a:lnSpc>
                <a:spcPct val="106600"/>
              </a:lnSpc>
              <a:spcBef>
                <a:spcPts val="90"/>
              </a:spcBef>
            </a:pPr>
            <a:r>
              <a:rPr dirty="0" sz="3050"/>
              <a:t>Решение</a:t>
            </a:r>
            <a:r>
              <a:rPr dirty="0" sz="3050" spc="355"/>
              <a:t> </a:t>
            </a:r>
            <a:r>
              <a:rPr dirty="0" sz="3050"/>
              <a:t>Управления</a:t>
            </a:r>
            <a:r>
              <a:rPr dirty="0" sz="3050" spc="350"/>
              <a:t> </a:t>
            </a:r>
            <a:r>
              <a:rPr dirty="0" sz="3050"/>
              <a:t>Федеральной</a:t>
            </a:r>
            <a:r>
              <a:rPr dirty="0" sz="3050" spc="320"/>
              <a:t> </a:t>
            </a:r>
            <a:r>
              <a:rPr dirty="0" sz="3050"/>
              <a:t>антимонопольной</a:t>
            </a:r>
            <a:r>
              <a:rPr dirty="0" sz="3050" spc="305"/>
              <a:t> </a:t>
            </a:r>
            <a:r>
              <a:rPr dirty="0" sz="3050"/>
              <a:t>службы</a:t>
            </a:r>
            <a:r>
              <a:rPr dirty="0" sz="3050" spc="365"/>
              <a:t> </a:t>
            </a:r>
            <a:r>
              <a:rPr dirty="0" sz="3050" spc="30"/>
              <a:t>по </a:t>
            </a:r>
            <a:r>
              <a:rPr dirty="0" sz="3050"/>
              <a:t>Воронежской</a:t>
            </a:r>
            <a:r>
              <a:rPr dirty="0" sz="3050" spc="295"/>
              <a:t> </a:t>
            </a:r>
            <a:r>
              <a:rPr dirty="0" sz="3050"/>
              <a:t>области</a:t>
            </a:r>
            <a:r>
              <a:rPr dirty="0" sz="3050" spc="250"/>
              <a:t> </a:t>
            </a:r>
            <a:r>
              <a:rPr dirty="0" sz="3050"/>
              <a:t>от</a:t>
            </a:r>
            <a:r>
              <a:rPr dirty="0" sz="3050" spc="300"/>
              <a:t> </a:t>
            </a:r>
            <a:r>
              <a:rPr dirty="0" sz="3050"/>
              <a:t>27</a:t>
            </a:r>
            <a:r>
              <a:rPr dirty="0" sz="3050" spc="220"/>
              <a:t> </a:t>
            </a:r>
            <a:r>
              <a:rPr dirty="0" sz="3050"/>
              <a:t>марта</a:t>
            </a:r>
            <a:r>
              <a:rPr dirty="0" sz="3050" spc="235"/>
              <a:t> </a:t>
            </a:r>
            <a:r>
              <a:rPr dirty="0" sz="3050" spc="254"/>
              <a:t>2025</a:t>
            </a:r>
            <a:r>
              <a:rPr dirty="0" sz="3050" spc="235"/>
              <a:t> </a:t>
            </a:r>
            <a:r>
              <a:rPr dirty="0" sz="3050" spc="95"/>
              <a:t>г.</a:t>
            </a:r>
            <a:r>
              <a:rPr dirty="0" sz="3050" spc="275"/>
              <a:t> </a:t>
            </a:r>
            <a:r>
              <a:rPr dirty="0" sz="3050" spc="680"/>
              <a:t>N</a:t>
            </a:r>
            <a:r>
              <a:rPr dirty="0" sz="3050" spc="270"/>
              <a:t> </a:t>
            </a:r>
            <a:r>
              <a:rPr dirty="0" sz="3050" spc="245"/>
              <a:t>036/06/49-</a:t>
            </a:r>
            <a:r>
              <a:rPr dirty="0" sz="3050" spc="95"/>
              <a:t>277/2025</a:t>
            </a:r>
            <a:endParaRPr sz="3050"/>
          </a:p>
        </p:txBody>
      </p:sp>
      <p:sp>
        <p:nvSpPr>
          <p:cNvPr id="3" name="object 3" descr=""/>
          <p:cNvSpPr txBox="1"/>
          <p:nvPr/>
        </p:nvSpPr>
        <p:spPr>
          <a:xfrm>
            <a:off x="781684" y="2085022"/>
            <a:ext cx="6301105" cy="3602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03BCF"/>
                </a:solidFill>
                <a:latin typeface="Cambria"/>
                <a:cs typeface="Cambria"/>
              </a:rPr>
              <a:t>Суть</a:t>
            </a:r>
            <a:r>
              <a:rPr dirty="0" sz="1550" spc="6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03BCF"/>
                </a:solidFill>
                <a:latin typeface="Cambria"/>
                <a:cs typeface="Cambria"/>
              </a:rPr>
              <a:t>жалобы</a:t>
            </a:r>
            <a:endParaRPr sz="1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Довод: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Жалоба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необоснованное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отклонение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заявки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Заявителя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endParaRPr sz="1250">
              <a:latin typeface="Microsoft Sans Serif"/>
              <a:cs typeface="Microsoft Sans Serif"/>
            </a:endParaRPr>
          </a:p>
          <a:p>
            <a:pPr marL="12700" marR="48260">
              <a:lnSpc>
                <a:spcPct val="130100"/>
              </a:lnSpc>
              <a:spcBef>
                <a:spcPts val="7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идентификационным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номером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N1643242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основании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п.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8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ч.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12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ст.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48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 контрактной</a:t>
            </a:r>
            <a:r>
              <a:rPr dirty="0" sz="12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системе</a:t>
            </a:r>
            <a:endParaRPr sz="1250">
              <a:latin typeface="Microsoft Sans Serif"/>
              <a:cs typeface="Microsoft Sans Serif"/>
            </a:endParaRPr>
          </a:p>
          <a:p>
            <a:pPr marL="12700" marR="5080">
              <a:lnSpc>
                <a:spcPct val="133300"/>
              </a:lnSpc>
              <a:spcBef>
                <a:spcPts val="1160"/>
              </a:spcBef>
            </a:pP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Заявка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участника содержит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информацию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показателе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"Среднемассовый 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размер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частиц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95">
                <a:solidFill>
                  <a:srgbClr val="48485A"/>
                </a:solidFill>
                <a:latin typeface="Arial Black"/>
                <a:cs typeface="Arial Black"/>
              </a:rPr>
              <a:t>аэрозоля,</a:t>
            </a:r>
            <a:r>
              <a:rPr dirty="0" sz="125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мкм"</a:t>
            </a:r>
            <a:r>
              <a:rPr dirty="0" sz="125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10">
                <a:solidFill>
                  <a:srgbClr val="48485A"/>
                </a:solidFill>
                <a:latin typeface="Arial Black"/>
                <a:cs typeface="Arial Black"/>
              </a:rPr>
              <a:t>со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значением</a:t>
            </a:r>
            <a:r>
              <a:rPr dirty="0" sz="1250" spc="-10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90">
                <a:solidFill>
                  <a:srgbClr val="48485A"/>
                </a:solidFill>
                <a:latin typeface="Arial Black"/>
                <a:cs typeface="Arial Black"/>
              </a:rPr>
              <a:t>"3.1",</a:t>
            </a:r>
            <a:r>
              <a:rPr dirty="0" sz="1250" spc="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то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время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руководству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эксплуатации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предлагаемого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размещенный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государственном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реестре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официальном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сайте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Федеральной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службы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надзору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сфере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здравоохранения,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средний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размер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частиц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равняется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2,9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х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10-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6-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м,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соответствует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2,9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мкм.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Таким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образом,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указанная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заявке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информация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относительно</a:t>
            </a:r>
            <a:r>
              <a:rPr dirty="0" sz="125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среднемассового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размера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частиц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аэрозоля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предлагаемый</a:t>
            </a:r>
            <a:r>
              <a:rPr dirty="0" sz="125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товар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соответствует действительности.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08620" y="2085022"/>
            <a:ext cx="6302375" cy="52755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03BCF"/>
                </a:solidFill>
                <a:latin typeface="Cambria"/>
                <a:cs typeface="Cambria"/>
              </a:rPr>
              <a:t>Вопрос</a:t>
            </a:r>
            <a:r>
              <a:rPr dirty="0" sz="1550" spc="7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03BCF"/>
                </a:solidFill>
                <a:latin typeface="Cambria"/>
                <a:cs typeface="Cambria"/>
              </a:rPr>
              <a:t>о</a:t>
            </a:r>
            <a:r>
              <a:rPr dirty="0" sz="1550" spc="8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03BCF"/>
                </a:solidFill>
                <a:latin typeface="Cambria"/>
                <a:cs typeface="Cambria"/>
              </a:rPr>
              <a:t>товарном</a:t>
            </a:r>
            <a:r>
              <a:rPr dirty="0" sz="1550" spc="8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550" spc="-20">
                <a:solidFill>
                  <a:srgbClr val="403BCF"/>
                </a:solidFill>
                <a:latin typeface="Cambria"/>
                <a:cs typeface="Cambria"/>
              </a:rPr>
              <a:t>знаке</a:t>
            </a:r>
            <a:endParaRPr sz="1550">
              <a:latin typeface="Cambria"/>
              <a:cs typeface="Cambria"/>
            </a:endParaRPr>
          </a:p>
          <a:p>
            <a:pPr marL="12700" marR="46990">
              <a:lnSpc>
                <a:spcPct val="133900"/>
              </a:lnSpc>
              <a:spcBef>
                <a:spcPts val="114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Участником</a:t>
            </a:r>
            <a:r>
              <a:rPr dirty="0" sz="125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заявке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указан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товарный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95">
                <a:solidFill>
                  <a:srgbClr val="48485A"/>
                </a:solidFill>
                <a:latin typeface="Arial Black"/>
                <a:cs typeface="Arial Black"/>
              </a:rPr>
              <a:t>знак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70">
                <a:solidFill>
                  <a:srgbClr val="48485A"/>
                </a:solidFill>
                <a:latin typeface="Arial Black"/>
                <a:cs typeface="Arial Black"/>
              </a:rPr>
              <a:t>предлагаемого</a:t>
            </a:r>
            <a:r>
              <a:rPr dirty="0" sz="1250" spc="-1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к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поставке 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товара:</a:t>
            </a:r>
            <a:r>
              <a:rPr dirty="0" sz="1250" spc="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"Aeroneb</a:t>
            </a:r>
            <a:r>
              <a:rPr dirty="0" sz="1250" spc="-60">
                <a:solidFill>
                  <a:srgbClr val="48485A"/>
                </a:solidFill>
                <a:latin typeface="Microsoft Sans Serif"/>
                <a:cs typeface="Microsoft Sans Serif"/>
              </a:rPr>
              <a:t>",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однако,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информации,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содержащейся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официальном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сайте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Федеральной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службы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интеллектуальной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собственности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Роспатент,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письму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Исх.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11/25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13.03.2025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ООО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"БРМ"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авторизованного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представителя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территории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8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компании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Aerogen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Ltd.</a:t>
            </a: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(Ирландия),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такой</a:t>
            </a:r>
            <a:r>
              <a:rPr dirty="0" sz="1250" spc="-9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товарный</a:t>
            </a:r>
            <a:r>
              <a:rPr dirty="0" sz="1250" spc="-9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90">
                <a:solidFill>
                  <a:srgbClr val="48485A"/>
                </a:solidFill>
                <a:latin typeface="Arial Black"/>
                <a:cs typeface="Arial Black"/>
              </a:rPr>
              <a:t>знак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на</a:t>
            </a:r>
            <a:r>
              <a:rPr dirty="0" sz="1250" spc="-9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территории</a:t>
            </a:r>
            <a:r>
              <a:rPr dirty="0" sz="1250" spc="-9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РФ</a:t>
            </a:r>
            <a:r>
              <a:rPr dirty="0" sz="1250" spc="-1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не</a:t>
            </a:r>
            <a:r>
              <a:rPr dirty="0" sz="1250" spc="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зарегистрирован."</a:t>
            </a:r>
            <a:endParaRPr sz="1250">
              <a:latin typeface="Arial Black"/>
              <a:cs typeface="Arial Black"/>
            </a:endParaRPr>
          </a:p>
          <a:p>
            <a:pPr marL="12700" marR="43180">
              <a:lnSpc>
                <a:spcPct val="133900"/>
              </a:lnSpc>
              <a:spcBef>
                <a:spcPts val="115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следует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доводов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жалобы,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дополнительных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пояснений,</a:t>
            </a:r>
            <a:r>
              <a:rPr dirty="0" sz="125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Заявитель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полагает</a:t>
            </a:r>
            <a:r>
              <a:rPr dirty="0" sz="1250" spc="-60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понятия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характеристик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95">
                <a:solidFill>
                  <a:srgbClr val="48485A"/>
                </a:solidFill>
                <a:latin typeface="Arial Black"/>
                <a:cs typeface="Arial Black"/>
              </a:rPr>
              <a:t>"среднемассовый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размер 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частиц"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и</a:t>
            </a:r>
            <a:r>
              <a:rPr dirty="0" sz="1250" spc="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10">
                <a:solidFill>
                  <a:srgbClr val="48485A"/>
                </a:solidFill>
                <a:latin typeface="Arial Black"/>
                <a:cs typeface="Arial Black"/>
              </a:rPr>
              <a:t>"масс-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медианный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5">
                <a:solidFill>
                  <a:srgbClr val="48485A"/>
                </a:solidFill>
                <a:latin typeface="Arial Black"/>
                <a:cs typeface="Arial Black"/>
              </a:rPr>
              <a:t>аэродинамический</a:t>
            </a:r>
            <a:r>
              <a:rPr dirty="0" sz="1250" spc="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диаметр"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не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являются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семантическими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70">
                <a:solidFill>
                  <a:srgbClr val="48485A"/>
                </a:solidFill>
                <a:latin typeface="Arial Black"/>
                <a:cs typeface="Arial Black"/>
              </a:rPr>
              <a:t>(равнозначными),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а 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товарный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знак</a:t>
            </a:r>
            <a:r>
              <a:rPr dirty="0" sz="1250" spc="-1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"Aeroneb" </a:t>
            </a:r>
            <a:r>
              <a:rPr dirty="0" sz="1250" spc="-65">
                <a:solidFill>
                  <a:srgbClr val="48485A"/>
                </a:solidFill>
                <a:latin typeface="Arial Black"/>
                <a:cs typeface="Arial Black"/>
              </a:rPr>
              <a:t>зарегистрирован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на</a:t>
            </a:r>
            <a:r>
              <a:rPr dirty="0" sz="1250" spc="-9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территории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95">
                <a:solidFill>
                  <a:srgbClr val="48485A"/>
                </a:solidFill>
                <a:latin typeface="Arial Black"/>
                <a:cs typeface="Arial Black"/>
              </a:rPr>
              <a:t>Российской</a:t>
            </a:r>
            <a:r>
              <a:rPr dirty="0" sz="1250" spc="-9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Федерации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  <a:p>
            <a:pPr marL="12700" marR="5080">
              <a:lnSpc>
                <a:spcPct val="133500"/>
              </a:lnSpc>
              <a:spcBef>
                <a:spcPts val="1105"/>
              </a:spcBef>
            </a:pP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установлено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рассмотрении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жалобы, Заявителем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предложено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медицинское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изделие: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небулайзер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Aeroneb,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вариант</a:t>
            </a:r>
            <a:r>
              <a:rPr dirty="0" sz="12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исполнения: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Aeroneb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Pro,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имеющее</a:t>
            </a:r>
            <a:r>
              <a:rPr dirty="0" sz="125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регистрационное</a:t>
            </a:r>
            <a:r>
              <a:rPr dirty="0" sz="125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удостоверение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под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номером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80">
                <a:solidFill>
                  <a:srgbClr val="48485A"/>
                </a:solidFill>
                <a:latin typeface="Microsoft Sans Serif"/>
                <a:cs typeface="Microsoft Sans Serif"/>
              </a:rPr>
              <a:t>ФСЗ</a:t>
            </a:r>
            <a:r>
              <a:rPr dirty="0" sz="125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2010/08746</a:t>
            </a:r>
            <a:r>
              <a:rPr dirty="0" sz="125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от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29.12.2010 г.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Инструкция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медицинскому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изделию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регистрационным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удостоверением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РЗН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2024/24038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"Система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ингаляционной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терапии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Aerogen,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вариант</a:t>
            </a:r>
            <a:r>
              <a:rPr dirty="0" sz="12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исполнения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Aerogen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Pro",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которую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ссылается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Заказчик,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также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содержит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характеристику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"размеры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частиц",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однако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раскрывает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её.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2650" y="973265"/>
            <a:ext cx="7482840" cy="1017269"/>
          </a:xfrm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340"/>
              </a:spcBef>
            </a:pPr>
            <a:r>
              <a:rPr dirty="0" sz="3050"/>
              <a:t>Продлены</a:t>
            </a:r>
            <a:r>
              <a:rPr dirty="0" sz="3050" spc="360"/>
              <a:t> </a:t>
            </a:r>
            <a:r>
              <a:rPr dirty="0" sz="3050"/>
              <a:t>сроки</a:t>
            </a:r>
            <a:r>
              <a:rPr dirty="0" sz="3050" spc="275"/>
              <a:t> </a:t>
            </a:r>
            <a:r>
              <a:rPr dirty="0" sz="3050"/>
              <a:t>действия</a:t>
            </a:r>
            <a:r>
              <a:rPr dirty="0" sz="3050" spc="305"/>
              <a:t> </a:t>
            </a:r>
            <a:r>
              <a:rPr dirty="0" sz="3050"/>
              <a:t>разрешений</a:t>
            </a:r>
            <a:r>
              <a:rPr dirty="0" sz="3050" spc="365"/>
              <a:t> </a:t>
            </a:r>
            <a:r>
              <a:rPr dirty="0" sz="3050" spc="-50"/>
              <a:t>и</a:t>
            </a:r>
            <a:endParaRPr sz="3050"/>
          </a:p>
          <a:p>
            <a:pPr algn="r" marR="5080">
              <a:lnSpc>
                <a:spcPct val="100000"/>
              </a:lnSpc>
              <a:spcBef>
                <a:spcPts val="244"/>
              </a:spcBef>
            </a:pPr>
            <a:r>
              <a:rPr dirty="0" sz="3050"/>
              <a:t>заключений</a:t>
            </a:r>
            <a:r>
              <a:rPr dirty="0" sz="3050" spc="310"/>
              <a:t> </a:t>
            </a:r>
            <a:r>
              <a:rPr dirty="0" sz="3050"/>
              <a:t>на</a:t>
            </a:r>
            <a:r>
              <a:rPr dirty="0" sz="3050" spc="350"/>
              <a:t> </a:t>
            </a:r>
            <a:r>
              <a:rPr dirty="0" sz="3050" spc="-25"/>
              <a:t>ЛП</a:t>
            </a:r>
            <a:endParaRPr sz="3050"/>
          </a:p>
        </p:txBody>
      </p:sp>
      <p:grpSp>
        <p:nvGrpSpPr>
          <p:cNvPr id="4" name="object 4" descr=""/>
          <p:cNvGrpSpPr/>
          <p:nvPr/>
        </p:nvGrpSpPr>
        <p:grpSpPr>
          <a:xfrm>
            <a:off x="7991475" y="2438400"/>
            <a:ext cx="361950" cy="361950"/>
            <a:chOff x="7991475" y="2438400"/>
            <a:chExt cx="361950" cy="361950"/>
          </a:xfrm>
        </p:grpSpPr>
        <p:sp>
          <p:nvSpPr>
            <p:cNvPr id="5" name="object 5" descr=""/>
            <p:cNvSpPr/>
            <p:nvPr/>
          </p:nvSpPr>
          <p:spPr>
            <a:xfrm>
              <a:off x="7991475" y="2438400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337820" y="0"/>
                  </a:moveTo>
                  <a:lnTo>
                    <a:pt x="24129" y="0"/>
                  </a:lnTo>
                  <a:lnTo>
                    <a:pt x="14733" y="1895"/>
                  </a:lnTo>
                  <a:lnTo>
                    <a:pt x="7064" y="7064"/>
                  </a:lnTo>
                  <a:lnTo>
                    <a:pt x="1895" y="14733"/>
                  </a:lnTo>
                  <a:lnTo>
                    <a:pt x="0" y="24129"/>
                  </a:lnTo>
                  <a:lnTo>
                    <a:pt x="0" y="337820"/>
                  </a:lnTo>
                  <a:lnTo>
                    <a:pt x="1895" y="347216"/>
                  </a:lnTo>
                  <a:lnTo>
                    <a:pt x="7064" y="354885"/>
                  </a:lnTo>
                  <a:lnTo>
                    <a:pt x="14733" y="360054"/>
                  </a:lnTo>
                  <a:lnTo>
                    <a:pt x="24129" y="361950"/>
                  </a:lnTo>
                  <a:lnTo>
                    <a:pt x="337820" y="361950"/>
                  </a:lnTo>
                  <a:lnTo>
                    <a:pt x="347216" y="360054"/>
                  </a:lnTo>
                  <a:lnTo>
                    <a:pt x="354885" y="354885"/>
                  </a:lnTo>
                  <a:lnTo>
                    <a:pt x="360054" y="347216"/>
                  </a:lnTo>
                  <a:lnTo>
                    <a:pt x="361950" y="337820"/>
                  </a:lnTo>
                  <a:lnTo>
                    <a:pt x="361950" y="24129"/>
                  </a:lnTo>
                  <a:lnTo>
                    <a:pt x="360054" y="14733"/>
                  </a:lnTo>
                  <a:lnTo>
                    <a:pt x="354885" y="7064"/>
                  </a:lnTo>
                  <a:lnTo>
                    <a:pt x="347216" y="1895"/>
                  </a:lnTo>
                  <a:lnTo>
                    <a:pt x="337820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8625" y="2466975"/>
              <a:ext cx="238125" cy="29527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783201" y="2420048"/>
            <a:ext cx="3074035" cy="2633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12903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Предмет</a:t>
            </a:r>
            <a:r>
              <a:rPr dirty="0" sz="1550" spc="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разрешения</a:t>
            </a:r>
            <a:endParaRPr sz="1550">
              <a:latin typeface="Cambria"/>
              <a:cs typeface="Cambria"/>
            </a:endParaRPr>
          </a:p>
          <a:p>
            <a:pPr algn="r" marL="51435" marR="5080" indent="-39370">
              <a:lnSpc>
                <a:spcPct val="133900"/>
              </a:lnSpc>
              <a:spcBef>
                <a:spcPts val="63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Разрешение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временное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обращение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серии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(партии)</a:t>
            </a:r>
            <a:r>
              <a:rPr dirty="0" sz="125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лекарственного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препарата,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зарегистрированного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250" spc="-65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разрешенного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-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территории</a:t>
            </a:r>
            <a:endParaRPr sz="1250">
              <a:latin typeface="Microsoft Sans Serif"/>
              <a:cs typeface="Microsoft Sans Serif"/>
            </a:endParaRPr>
          </a:p>
          <a:p>
            <a:pPr algn="r" marL="604520" marR="7620" indent="538480">
              <a:lnSpc>
                <a:spcPts val="2030"/>
              </a:lnSpc>
              <a:spcBef>
                <a:spcPts val="80"/>
              </a:spcBef>
            </a:pP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иностранных</a:t>
            </a:r>
            <a:r>
              <a:rPr dirty="0" sz="1250" spc="2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уполномоченными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органами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соответствующих</a:t>
            </a:r>
            <a:r>
              <a:rPr dirty="0" sz="1250" spc="2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иностранных</a:t>
            </a:r>
            <a:endParaRPr sz="1250">
              <a:latin typeface="Microsoft Sans Serif"/>
              <a:cs typeface="Microsoft Sans Serif"/>
            </a:endParaRPr>
          </a:p>
          <a:p>
            <a:pPr algn="r" marR="8890">
              <a:lnSpc>
                <a:spcPct val="100000"/>
              </a:lnSpc>
              <a:spcBef>
                <a:spcPts val="290"/>
              </a:spcBef>
            </a:pP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</a:t>
            </a:r>
            <a:endParaRPr sz="1250">
              <a:latin typeface="Microsoft Sans Serif"/>
              <a:cs typeface="Microsoft Sans Serif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133850" y="2438400"/>
            <a:ext cx="361950" cy="361950"/>
            <a:chOff x="4133850" y="2438400"/>
            <a:chExt cx="361950" cy="361950"/>
          </a:xfrm>
        </p:grpSpPr>
        <p:sp>
          <p:nvSpPr>
            <p:cNvPr id="9" name="object 9" descr=""/>
            <p:cNvSpPr/>
            <p:nvPr/>
          </p:nvSpPr>
          <p:spPr>
            <a:xfrm>
              <a:off x="4133850" y="2438400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337820" y="0"/>
                  </a:moveTo>
                  <a:lnTo>
                    <a:pt x="24129" y="0"/>
                  </a:lnTo>
                  <a:lnTo>
                    <a:pt x="14733" y="1895"/>
                  </a:lnTo>
                  <a:lnTo>
                    <a:pt x="7064" y="7064"/>
                  </a:lnTo>
                  <a:lnTo>
                    <a:pt x="1895" y="14733"/>
                  </a:lnTo>
                  <a:lnTo>
                    <a:pt x="0" y="24129"/>
                  </a:lnTo>
                  <a:lnTo>
                    <a:pt x="0" y="337820"/>
                  </a:lnTo>
                  <a:lnTo>
                    <a:pt x="1895" y="347216"/>
                  </a:lnTo>
                  <a:lnTo>
                    <a:pt x="7064" y="354885"/>
                  </a:lnTo>
                  <a:lnTo>
                    <a:pt x="14733" y="360054"/>
                  </a:lnTo>
                  <a:lnTo>
                    <a:pt x="24129" y="361950"/>
                  </a:lnTo>
                  <a:lnTo>
                    <a:pt x="337820" y="361950"/>
                  </a:lnTo>
                  <a:lnTo>
                    <a:pt x="347216" y="360054"/>
                  </a:lnTo>
                  <a:lnTo>
                    <a:pt x="354885" y="354885"/>
                  </a:lnTo>
                  <a:lnTo>
                    <a:pt x="360054" y="347216"/>
                  </a:lnTo>
                  <a:lnTo>
                    <a:pt x="361950" y="337820"/>
                  </a:lnTo>
                  <a:lnTo>
                    <a:pt x="361950" y="24129"/>
                  </a:lnTo>
                  <a:lnTo>
                    <a:pt x="360054" y="14733"/>
                  </a:lnTo>
                  <a:lnTo>
                    <a:pt x="354885" y="7064"/>
                  </a:lnTo>
                  <a:lnTo>
                    <a:pt x="347216" y="1895"/>
                  </a:lnTo>
                  <a:lnTo>
                    <a:pt x="337820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000" y="2466975"/>
              <a:ext cx="238125" cy="295275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836930" y="2420048"/>
            <a:ext cx="3164840" cy="339597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1026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Дополнительные</a:t>
            </a:r>
            <a:r>
              <a:rPr dirty="0" sz="1550" spc="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условия</a:t>
            </a:r>
            <a:endParaRPr sz="1550">
              <a:latin typeface="Cambria"/>
              <a:cs typeface="Cambria"/>
            </a:endParaRPr>
          </a:p>
          <a:p>
            <a:pPr algn="r" marL="12700" marR="5080" indent="1434465">
              <a:lnSpc>
                <a:spcPct val="133400"/>
              </a:lnSpc>
              <a:spcBef>
                <a:spcPts val="64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250" spc="-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имеющего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зарегистрированных</a:t>
            </a:r>
            <a:r>
              <a:rPr dirty="0" sz="125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8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аналогов</a:t>
            </a:r>
            <a:r>
              <a:rPr dirty="0" sz="1250" spc="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по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тем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же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действующему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веществу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лекарственной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форме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либо</a:t>
            </a:r>
            <a:r>
              <a:rPr dirty="0" sz="1250" spc="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имеющего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аналоги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зарегистрированных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 РФ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препаратов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одним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действующим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веществом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и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одной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лекарственной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форме,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прогнозируемые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объемы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потребления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условиях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чрезвычайной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ситуации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которых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превышают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прогнозируемые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объемы</a:t>
            </a:r>
            <a:r>
              <a:rPr dirty="0" sz="125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их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ввоза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или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endParaRPr sz="1250">
              <a:latin typeface="Microsoft Sans Serif"/>
              <a:cs typeface="Microsoft Sans Serif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7991475" y="6172200"/>
            <a:ext cx="361950" cy="352425"/>
            <a:chOff x="7991475" y="6172200"/>
            <a:chExt cx="361950" cy="352425"/>
          </a:xfrm>
        </p:grpSpPr>
        <p:sp>
          <p:nvSpPr>
            <p:cNvPr id="13" name="object 13" descr=""/>
            <p:cNvSpPr/>
            <p:nvPr/>
          </p:nvSpPr>
          <p:spPr>
            <a:xfrm>
              <a:off x="7991475" y="6172200"/>
              <a:ext cx="361950" cy="352425"/>
            </a:xfrm>
            <a:custGeom>
              <a:avLst/>
              <a:gdLst/>
              <a:ahLst/>
              <a:cxnLst/>
              <a:rect l="l" t="t" r="r" b="b"/>
              <a:pathLst>
                <a:path w="361950" h="352425">
                  <a:moveTo>
                    <a:pt x="338454" y="0"/>
                  </a:moveTo>
                  <a:lnTo>
                    <a:pt x="23495" y="0"/>
                  </a:lnTo>
                  <a:lnTo>
                    <a:pt x="14358" y="1849"/>
                  </a:lnTo>
                  <a:lnTo>
                    <a:pt x="6889" y="6889"/>
                  </a:lnTo>
                  <a:lnTo>
                    <a:pt x="1849" y="14358"/>
                  </a:lnTo>
                  <a:lnTo>
                    <a:pt x="0" y="23494"/>
                  </a:lnTo>
                  <a:lnTo>
                    <a:pt x="0" y="328930"/>
                  </a:lnTo>
                  <a:lnTo>
                    <a:pt x="1849" y="338066"/>
                  </a:lnTo>
                  <a:lnTo>
                    <a:pt x="6889" y="345535"/>
                  </a:lnTo>
                  <a:lnTo>
                    <a:pt x="14358" y="350575"/>
                  </a:lnTo>
                  <a:lnTo>
                    <a:pt x="23495" y="352425"/>
                  </a:lnTo>
                  <a:lnTo>
                    <a:pt x="338454" y="352425"/>
                  </a:lnTo>
                  <a:lnTo>
                    <a:pt x="347591" y="350575"/>
                  </a:lnTo>
                  <a:lnTo>
                    <a:pt x="355060" y="345535"/>
                  </a:lnTo>
                  <a:lnTo>
                    <a:pt x="360100" y="338066"/>
                  </a:lnTo>
                  <a:lnTo>
                    <a:pt x="361950" y="328930"/>
                  </a:lnTo>
                  <a:lnTo>
                    <a:pt x="361950" y="23494"/>
                  </a:lnTo>
                  <a:lnTo>
                    <a:pt x="360100" y="14358"/>
                  </a:lnTo>
                  <a:lnTo>
                    <a:pt x="355060" y="6889"/>
                  </a:lnTo>
                  <a:lnTo>
                    <a:pt x="347591" y="1849"/>
                  </a:lnTo>
                  <a:lnTo>
                    <a:pt x="338454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48625" y="6200775"/>
              <a:ext cx="238125" cy="295275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781684" y="6153848"/>
            <a:ext cx="7085965" cy="10350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2667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Срок</a:t>
            </a:r>
            <a:r>
              <a:rPr dirty="0" sz="1550" spc="8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продления</a:t>
            </a:r>
            <a:endParaRPr sz="1550">
              <a:latin typeface="Cambria"/>
              <a:cs typeface="Cambria"/>
            </a:endParaRPr>
          </a:p>
          <a:p>
            <a:pPr marL="347345">
              <a:lnSpc>
                <a:spcPct val="100000"/>
              </a:lnSpc>
              <a:spcBef>
                <a:spcPts val="1150"/>
              </a:spcBef>
            </a:pP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Продлевается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01.01.2028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заявлению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лица,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имя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которого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разрешение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выдано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См.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75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21.12.2024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1851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5272" rIns="0" bIns="0" rtlCol="0" vert="horz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5"/>
              </a:spcBef>
            </a:pPr>
            <a:r>
              <a:rPr dirty="0" sz="2900"/>
              <a:t>Решение</a:t>
            </a:r>
            <a:r>
              <a:rPr dirty="0" sz="2900" spc="30"/>
              <a:t> </a:t>
            </a:r>
            <a:r>
              <a:rPr dirty="0" sz="2900"/>
              <a:t>Управления</a:t>
            </a:r>
            <a:r>
              <a:rPr dirty="0" sz="2900" spc="30"/>
              <a:t> </a:t>
            </a:r>
            <a:r>
              <a:rPr dirty="0" sz="2900"/>
              <a:t>Федеральной</a:t>
            </a:r>
            <a:r>
              <a:rPr dirty="0" sz="2900" spc="40"/>
              <a:t> </a:t>
            </a:r>
            <a:r>
              <a:rPr dirty="0" sz="2900"/>
              <a:t>антимонопольной</a:t>
            </a:r>
            <a:r>
              <a:rPr dirty="0" sz="2900" spc="35"/>
              <a:t> </a:t>
            </a:r>
            <a:r>
              <a:rPr dirty="0" sz="2900"/>
              <a:t>службы</a:t>
            </a:r>
            <a:r>
              <a:rPr dirty="0" sz="2900" spc="35"/>
              <a:t> </a:t>
            </a:r>
            <a:r>
              <a:rPr dirty="0" sz="2900" spc="-25"/>
              <a:t>по </a:t>
            </a:r>
            <a:r>
              <a:rPr dirty="0" sz="2900"/>
              <a:t>Воронежской</a:t>
            </a:r>
            <a:r>
              <a:rPr dirty="0" sz="2900" spc="185"/>
              <a:t> </a:t>
            </a:r>
            <a:r>
              <a:rPr dirty="0" sz="2900"/>
              <a:t>области</a:t>
            </a:r>
            <a:r>
              <a:rPr dirty="0" sz="2900" spc="150"/>
              <a:t> </a:t>
            </a:r>
            <a:r>
              <a:rPr dirty="0" sz="2900"/>
              <a:t>от</a:t>
            </a:r>
            <a:r>
              <a:rPr dirty="0" sz="2900" spc="165"/>
              <a:t> </a:t>
            </a:r>
            <a:r>
              <a:rPr dirty="0" sz="2900"/>
              <a:t>27</a:t>
            </a:r>
            <a:r>
              <a:rPr dirty="0" sz="2900" spc="135"/>
              <a:t> </a:t>
            </a:r>
            <a:r>
              <a:rPr dirty="0" sz="2900"/>
              <a:t>марта</a:t>
            </a:r>
            <a:r>
              <a:rPr dirty="0" sz="2900" spc="135"/>
              <a:t> </a:t>
            </a:r>
            <a:r>
              <a:rPr dirty="0" sz="2900" spc="210"/>
              <a:t>2025</a:t>
            </a:r>
            <a:r>
              <a:rPr dirty="0" sz="2900" spc="185"/>
              <a:t> </a:t>
            </a:r>
            <a:r>
              <a:rPr dirty="0" sz="2900" spc="80"/>
              <a:t>г.</a:t>
            </a:r>
            <a:r>
              <a:rPr dirty="0" sz="2900" spc="135"/>
              <a:t> </a:t>
            </a:r>
            <a:r>
              <a:rPr dirty="0" sz="2900" spc="650"/>
              <a:t>N</a:t>
            </a:r>
            <a:r>
              <a:rPr dirty="0" sz="2900" spc="175"/>
              <a:t> </a:t>
            </a:r>
            <a:r>
              <a:rPr dirty="0" sz="2900" spc="210"/>
              <a:t>036/06/49-</a:t>
            </a:r>
            <a:r>
              <a:rPr dirty="0" sz="2900" spc="65"/>
              <a:t>277/2025</a:t>
            </a:r>
            <a:endParaRPr sz="2900"/>
          </a:p>
        </p:txBody>
      </p:sp>
      <p:sp>
        <p:nvSpPr>
          <p:cNvPr id="3" name="object 3" descr=""/>
          <p:cNvSpPr/>
          <p:nvPr/>
        </p:nvSpPr>
        <p:spPr>
          <a:xfrm>
            <a:off x="790575" y="2247900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311150" y="0"/>
                </a:moveTo>
                <a:lnTo>
                  <a:pt x="22225" y="0"/>
                </a:lnTo>
                <a:lnTo>
                  <a:pt x="13576" y="1740"/>
                </a:lnTo>
                <a:lnTo>
                  <a:pt x="6511" y="6492"/>
                </a:lnTo>
                <a:lnTo>
                  <a:pt x="1747" y="13555"/>
                </a:lnTo>
                <a:lnTo>
                  <a:pt x="0" y="22225"/>
                </a:lnTo>
                <a:lnTo>
                  <a:pt x="0" y="311150"/>
                </a:lnTo>
                <a:lnTo>
                  <a:pt x="1747" y="319819"/>
                </a:lnTo>
                <a:lnTo>
                  <a:pt x="6511" y="326882"/>
                </a:lnTo>
                <a:lnTo>
                  <a:pt x="13576" y="331634"/>
                </a:lnTo>
                <a:lnTo>
                  <a:pt x="22225" y="333375"/>
                </a:lnTo>
                <a:lnTo>
                  <a:pt x="311150" y="333375"/>
                </a:lnTo>
                <a:lnTo>
                  <a:pt x="319798" y="331634"/>
                </a:lnTo>
                <a:lnTo>
                  <a:pt x="326863" y="326882"/>
                </a:lnTo>
                <a:lnTo>
                  <a:pt x="331627" y="319819"/>
                </a:lnTo>
                <a:lnTo>
                  <a:pt x="333375" y="311150"/>
                </a:lnTo>
                <a:lnTo>
                  <a:pt x="333375" y="22225"/>
                </a:lnTo>
                <a:lnTo>
                  <a:pt x="331627" y="13555"/>
                </a:lnTo>
                <a:lnTo>
                  <a:pt x="326863" y="6492"/>
                </a:lnTo>
                <a:lnTo>
                  <a:pt x="319798" y="1740"/>
                </a:lnTo>
                <a:lnTo>
                  <a:pt x="311150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261110" y="2225103"/>
            <a:ext cx="3794125" cy="52012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Анализ</a:t>
            </a:r>
            <a:r>
              <a:rPr dirty="0" sz="1400" spc="2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инструкции</a:t>
            </a:r>
            <a:r>
              <a:rPr dirty="0" sz="1400" spc="2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по</a:t>
            </a:r>
            <a:r>
              <a:rPr dirty="0" sz="1400" spc="2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эксплуатации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инструкции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эксплуатации</a:t>
            </a:r>
            <a:r>
              <a:rPr dirty="0" sz="11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данного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приложенного</a:t>
            </a:r>
            <a:r>
              <a:rPr dirty="0" sz="11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endParaRPr sz="1100">
              <a:latin typeface="Microsoft Sans Serif"/>
              <a:cs typeface="Microsoft Sans Serif"/>
            </a:endParaRPr>
          </a:p>
          <a:p>
            <a:pPr marL="12700" marR="5080">
              <a:lnSpc>
                <a:spcPct val="143400"/>
              </a:lnSpc>
              <a:spcBef>
                <a:spcPts val="60"/>
              </a:spcBef>
            </a:pP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регистрационному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удостоверению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размещенного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официальном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сайте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Росздравнадзора,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данное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исполнении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Aeroneb</a:t>
            </a:r>
            <a:r>
              <a:rPr dirty="0" sz="11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Pro</a:t>
            </a:r>
            <a:r>
              <a:rPr dirty="0" sz="11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имеет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следующую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характеристику: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Размер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частиц: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масс-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медианный</a:t>
            </a:r>
            <a:r>
              <a:rPr dirty="0" sz="11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аэродинамический</a:t>
            </a:r>
            <a:r>
              <a:rPr dirty="0" sz="11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диаметр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(MMAD):</a:t>
            </a:r>
            <a:r>
              <a:rPr dirty="0" sz="11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2,9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х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10^-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6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м.</a:t>
            </a:r>
            <a:endParaRPr sz="1100">
              <a:latin typeface="Microsoft Sans Serif"/>
              <a:cs typeface="Microsoft Sans Serif"/>
            </a:endParaRPr>
          </a:p>
          <a:p>
            <a:pPr marL="12700" marR="112395">
              <a:lnSpc>
                <a:spcPct val="144500"/>
              </a:lnSpc>
              <a:spcBef>
                <a:spcPts val="365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Вместе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тем,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инструкция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раскрывает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вышеуказанного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понятия,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связи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чем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Комиссия 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Воронежского</a:t>
            </a:r>
            <a:r>
              <a:rPr dirty="0" sz="110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60">
                <a:solidFill>
                  <a:srgbClr val="48485A"/>
                </a:solidFill>
                <a:latin typeface="Arial Black"/>
                <a:cs typeface="Arial Black"/>
              </a:rPr>
              <a:t>УФАС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60">
                <a:solidFill>
                  <a:srgbClr val="48485A"/>
                </a:solidFill>
                <a:latin typeface="Arial Black"/>
                <a:cs typeface="Arial Black"/>
              </a:rPr>
              <a:t>России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70">
                <a:solidFill>
                  <a:srgbClr val="48485A"/>
                </a:solidFill>
                <a:latin typeface="Arial Black"/>
                <a:cs typeface="Arial Black"/>
              </a:rPr>
              <a:t>не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может</a:t>
            </a:r>
            <a:r>
              <a:rPr dirty="0" sz="11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сделать 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определенные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выводы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о</a:t>
            </a:r>
            <a:r>
              <a:rPr dirty="0" sz="110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равнозначности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понятий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"среднемассовый</a:t>
            </a:r>
            <a:r>
              <a:rPr dirty="0" sz="110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размер</a:t>
            </a:r>
            <a:r>
              <a:rPr dirty="0" sz="1100" spc="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частиц"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и </a:t>
            </a:r>
            <a:r>
              <a:rPr dirty="0" sz="1100" spc="-60">
                <a:solidFill>
                  <a:srgbClr val="48485A"/>
                </a:solidFill>
                <a:latin typeface="Arial Black"/>
                <a:cs typeface="Arial Black"/>
              </a:rPr>
              <a:t>"масс-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медианный</a:t>
            </a:r>
            <a:r>
              <a:rPr dirty="0" sz="1100" spc="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аэродинамический</a:t>
            </a:r>
            <a:endParaRPr sz="1100">
              <a:latin typeface="Arial Black"/>
              <a:cs typeface="Arial Black"/>
            </a:endParaRPr>
          </a:p>
          <a:p>
            <a:pPr marL="12700" marR="97790">
              <a:lnSpc>
                <a:spcPts val="1880"/>
              </a:lnSpc>
              <a:spcBef>
                <a:spcPts val="155"/>
              </a:spcBef>
            </a:pP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диаметр",</a:t>
            </a:r>
            <a:r>
              <a:rPr dirty="0" sz="110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на</a:t>
            </a:r>
            <a:r>
              <a:rPr dirty="0" sz="11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которые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указывал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представитель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Заказчика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.</a:t>
            </a:r>
            <a:r>
              <a:rPr dirty="0" sz="11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Следовательно,</a:t>
            </a:r>
            <a:r>
              <a:rPr dirty="0" sz="110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довод</a:t>
            </a:r>
            <a:r>
              <a:rPr dirty="0" sz="1100" spc="1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о</a:t>
            </a:r>
            <a:endParaRPr sz="1100">
              <a:latin typeface="Arial Black"/>
              <a:cs typeface="Arial Black"/>
            </a:endParaRPr>
          </a:p>
          <a:p>
            <a:pPr marL="12700" marR="235585">
              <a:lnSpc>
                <a:spcPts val="1880"/>
              </a:lnSpc>
              <a:spcBef>
                <a:spcPts val="70"/>
              </a:spcBef>
            </a:pP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неправомерном отклонении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заявки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 за 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предоставление</a:t>
            </a:r>
            <a:r>
              <a:rPr dirty="0" sz="110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недостоверной</a:t>
            </a:r>
            <a:r>
              <a:rPr dirty="0" sz="1100" spc="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информации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по</a:t>
            </a:r>
            <a:r>
              <a:rPr dirty="0" sz="1100" spc="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характеристике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"Среднемассовый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размер</a:t>
            </a:r>
            <a:endParaRPr sz="1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частиц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5">
                <a:solidFill>
                  <a:srgbClr val="48485A"/>
                </a:solidFill>
                <a:latin typeface="Arial Black"/>
                <a:cs typeface="Arial Black"/>
              </a:rPr>
              <a:t>аэрозоля,</a:t>
            </a:r>
            <a:r>
              <a:rPr dirty="0" sz="110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мкм"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обоснован.</a:t>
            </a:r>
            <a:endParaRPr sz="11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1125" y="2247900"/>
            <a:ext cx="333375" cy="33337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660771" y="2225103"/>
            <a:ext cx="3650615" cy="3768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Проверка</a:t>
            </a:r>
            <a:r>
              <a:rPr dirty="0" sz="1400" spc="3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регистрации</a:t>
            </a:r>
            <a:r>
              <a:rPr dirty="0" sz="1400" spc="3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товарного</a:t>
            </a:r>
            <a:r>
              <a:rPr dirty="0" sz="1400" spc="3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знака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Информация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регистрации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товарных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знаков,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равно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сведения</a:t>
            </a:r>
            <a:r>
              <a:rPr dirty="0" sz="11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endParaRPr sz="1100">
              <a:latin typeface="Microsoft Sans Serif"/>
              <a:cs typeface="Microsoft Sans Serif"/>
            </a:endParaRPr>
          </a:p>
          <a:p>
            <a:pPr marL="12700" marR="40640">
              <a:lnSpc>
                <a:spcPct val="142200"/>
              </a:lnSpc>
              <a:spcBef>
                <a:spcPts val="75"/>
              </a:spcBef>
            </a:pP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11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1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изделий,</a:t>
            </a:r>
            <a:r>
              <a:rPr dirty="0" sz="110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находятся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общем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доступе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официальном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сайте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https://searchplatform.rospatent.gov.ru/trademarks.</a:t>
            </a:r>
            <a:endParaRPr sz="1100">
              <a:latin typeface="Microsoft Sans Serif"/>
              <a:cs typeface="Microsoft Sans Serif"/>
            </a:endParaRPr>
          </a:p>
          <a:p>
            <a:pPr marL="12700" marR="436245">
              <a:lnSpc>
                <a:spcPct val="145100"/>
              </a:lnSpc>
              <a:spcBef>
                <a:spcPts val="490"/>
              </a:spcBef>
            </a:pP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Комиссией</a:t>
            </a:r>
            <a:r>
              <a:rPr dirty="0" sz="110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Воронежского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УФАС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России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установлено,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товарный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знак</a:t>
            </a:r>
            <a:r>
              <a:rPr dirty="0" sz="11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Aerogen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на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территории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(номер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заявки</a:t>
            </a:r>
            <a:r>
              <a:rPr dirty="0" sz="11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1221187,</a:t>
            </a:r>
            <a:r>
              <a:rPr dirty="0" sz="11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срок</a:t>
            </a:r>
            <a:r>
              <a:rPr dirty="0" sz="11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действия:</a:t>
            </a:r>
            <a:endParaRPr sz="1100">
              <a:latin typeface="Microsoft Sans Serif"/>
              <a:cs typeface="Microsoft Sans Serif"/>
            </a:endParaRPr>
          </a:p>
          <a:p>
            <a:pPr marL="12700" marR="678180">
              <a:lnSpc>
                <a:spcPts val="1950"/>
              </a:lnSpc>
              <a:spcBef>
                <a:spcPts val="95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26.08.2034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г.).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Товарный</a:t>
            </a:r>
            <a:r>
              <a:rPr dirty="0" sz="11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знак</a:t>
            </a:r>
            <a:r>
              <a:rPr dirty="0" sz="11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Aeroneb</a:t>
            </a:r>
            <a:r>
              <a:rPr dirty="0" sz="1100" spc="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территории</a:t>
            </a:r>
            <a:r>
              <a:rPr dirty="0" sz="11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1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зарегистрирован.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Следовательно,</a:t>
            </a:r>
            <a:r>
              <a:rPr dirty="0" sz="11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отклонение</a:t>
            </a:r>
            <a:endParaRPr sz="1100">
              <a:latin typeface="Arial Black"/>
              <a:cs typeface="Arial Black"/>
            </a:endParaRPr>
          </a:p>
          <a:p>
            <a:pPr marL="12700" marR="179070">
              <a:lnSpc>
                <a:spcPts val="1950"/>
              </a:lnSpc>
              <a:spcBef>
                <a:spcPts val="35"/>
              </a:spcBef>
            </a:pP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заявки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80">
                <a:solidFill>
                  <a:srgbClr val="48485A"/>
                </a:solidFill>
                <a:latin typeface="Arial Black"/>
                <a:cs typeface="Arial Black"/>
              </a:rPr>
              <a:t>за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несоответствие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товарного</a:t>
            </a:r>
            <a:r>
              <a:rPr dirty="0" sz="110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65">
                <a:solidFill>
                  <a:srgbClr val="48485A"/>
                </a:solidFill>
                <a:latin typeface="Arial Black"/>
                <a:cs typeface="Arial Black"/>
              </a:rPr>
              <a:t>знака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 в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рассматриваемом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5">
                <a:solidFill>
                  <a:srgbClr val="48485A"/>
                </a:solidFill>
                <a:latin typeface="Arial Black"/>
                <a:cs typeface="Arial Black"/>
              </a:rPr>
              <a:t>случае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Arial Black"/>
                <a:cs typeface="Arial Black"/>
              </a:rPr>
              <a:t>правомерно.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9591675" y="2247900"/>
            <a:ext cx="323850" cy="333375"/>
          </a:xfrm>
          <a:custGeom>
            <a:avLst/>
            <a:gdLst/>
            <a:ahLst/>
            <a:cxnLst/>
            <a:rect l="l" t="t" r="r" b="b"/>
            <a:pathLst>
              <a:path w="323850" h="333375">
                <a:moveTo>
                  <a:pt x="302259" y="0"/>
                </a:moveTo>
                <a:lnTo>
                  <a:pt x="21590" y="0"/>
                </a:lnTo>
                <a:lnTo>
                  <a:pt x="13180" y="1694"/>
                </a:lnTo>
                <a:lnTo>
                  <a:pt x="6318" y="6318"/>
                </a:lnTo>
                <a:lnTo>
                  <a:pt x="1694" y="13180"/>
                </a:lnTo>
                <a:lnTo>
                  <a:pt x="0" y="21589"/>
                </a:lnTo>
                <a:lnTo>
                  <a:pt x="0" y="311785"/>
                </a:lnTo>
                <a:lnTo>
                  <a:pt x="1694" y="320194"/>
                </a:lnTo>
                <a:lnTo>
                  <a:pt x="6318" y="327056"/>
                </a:lnTo>
                <a:lnTo>
                  <a:pt x="13180" y="331680"/>
                </a:lnTo>
                <a:lnTo>
                  <a:pt x="21590" y="333375"/>
                </a:lnTo>
                <a:lnTo>
                  <a:pt x="302259" y="333375"/>
                </a:lnTo>
                <a:lnTo>
                  <a:pt x="310669" y="331680"/>
                </a:lnTo>
                <a:lnTo>
                  <a:pt x="317531" y="327056"/>
                </a:lnTo>
                <a:lnTo>
                  <a:pt x="322155" y="320194"/>
                </a:lnTo>
                <a:lnTo>
                  <a:pt x="323850" y="311785"/>
                </a:lnTo>
                <a:lnTo>
                  <a:pt x="323850" y="21589"/>
                </a:lnTo>
                <a:lnTo>
                  <a:pt x="322155" y="13180"/>
                </a:lnTo>
                <a:lnTo>
                  <a:pt x="317531" y="6318"/>
                </a:lnTo>
                <a:lnTo>
                  <a:pt x="310669" y="1694"/>
                </a:lnTo>
                <a:lnTo>
                  <a:pt x="302259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0060051" y="2225103"/>
            <a:ext cx="3192780" cy="8026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Итоговое</a:t>
            </a:r>
            <a:r>
              <a:rPr dirty="0" sz="1400" spc="30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решение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100" spc="-35">
                <a:solidFill>
                  <a:srgbClr val="48485A"/>
                </a:solidFill>
                <a:latin typeface="Arial Black"/>
                <a:cs typeface="Arial Black"/>
              </a:rPr>
              <a:t>Решение:</a:t>
            </a:r>
            <a:r>
              <a:rPr dirty="0" sz="11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55">
                <a:solidFill>
                  <a:srgbClr val="48485A"/>
                </a:solidFill>
                <a:latin typeface="Arial Black"/>
                <a:cs typeface="Arial Black"/>
              </a:rPr>
              <a:t>Жалоба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признана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обоснованной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частично.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18383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684" y="2483167"/>
            <a:ext cx="12935585" cy="1387475"/>
          </a:xfrm>
          <a:prstGeom prst="rect"/>
        </p:spPr>
        <p:txBody>
          <a:bodyPr wrap="square" lIns="0" tIns="635" rIns="0" bIns="0" rtlCol="0" vert="horz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5"/>
              </a:spcBef>
            </a:pPr>
            <a:r>
              <a:rPr dirty="0" sz="2900"/>
              <a:t>Решение</a:t>
            </a:r>
            <a:r>
              <a:rPr dirty="0" sz="2900" spc="70"/>
              <a:t> </a:t>
            </a:r>
            <a:r>
              <a:rPr dirty="0" sz="2900"/>
              <a:t>Совета</a:t>
            </a:r>
            <a:r>
              <a:rPr dirty="0" sz="2900" spc="120"/>
              <a:t> </a:t>
            </a:r>
            <a:r>
              <a:rPr dirty="0" sz="2900"/>
              <a:t>Евразийской</a:t>
            </a:r>
            <a:r>
              <a:rPr dirty="0" sz="2900" spc="90"/>
              <a:t> </a:t>
            </a:r>
            <a:r>
              <a:rPr dirty="0" sz="2900"/>
              <a:t>экономической</a:t>
            </a:r>
            <a:r>
              <a:rPr dirty="0" sz="2900" spc="95"/>
              <a:t> </a:t>
            </a:r>
            <a:r>
              <a:rPr dirty="0" sz="2900"/>
              <a:t>комиссии</a:t>
            </a:r>
            <a:r>
              <a:rPr dirty="0" sz="2900" spc="75"/>
              <a:t> </a:t>
            </a:r>
            <a:r>
              <a:rPr dirty="0" sz="2900"/>
              <a:t>от</a:t>
            </a:r>
            <a:r>
              <a:rPr dirty="0" sz="2900" spc="100"/>
              <a:t> </a:t>
            </a:r>
            <a:r>
              <a:rPr dirty="0" sz="2900"/>
              <a:t>12</a:t>
            </a:r>
            <a:r>
              <a:rPr dirty="0" sz="2900" spc="110"/>
              <a:t> </a:t>
            </a:r>
            <a:r>
              <a:rPr dirty="0" sz="2900"/>
              <a:t>февраля</a:t>
            </a:r>
            <a:r>
              <a:rPr dirty="0" sz="2900" spc="80"/>
              <a:t> </a:t>
            </a:r>
            <a:r>
              <a:rPr dirty="0" sz="2900" spc="130"/>
              <a:t>2016 </a:t>
            </a:r>
            <a:r>
              <a:rPr dirty="0" sz="2900" spc="80"/>
              <a:t>г.</a:t>
            </a:r>
            <a:r>
              <a:rPr dirty="0" sz="2900" spc="125"/>
              <a:t> </a:t>
            </a:r>
            <a:r>
              <a:rPr dirty="0" sz="2900" spc="650"/>
              <a:t>N</a:t>
            </a:r>
            <a:r>
              <a:rPr dirty="0" sz="2900" spc="160"/>
              <a:t> </a:t>
            </a:r>
            <a:r>
              <a:rPr dirty="0" sz="2900" spc="195"/>
              <a:t>46</a:t>
            </a:r>
            <a:r>
              <a:rPr dirty="0" sz="2900" spc="130"/>
              <a:t> </a:t>
            </a:r>
            <a:r>
              <a:rPr dirty="0" sz="2900"/>
              <a:t>"О</a:t>
            </a:r>
            <a:r>
              <a:rPr dirty="0" sz="2900" spc="150"/>
              <a:t> </a:t>
            </a:r>
            <a:r>
              <a:rPr dirty="0" sz="2900"/>
              <a:t>Правилах</a:t>
            </a:r>
            <a:r>
              <a:rPr dirty="0" sz="2900" spc="145"/>
              <a:t> </a:t>
            </a:r>
            <a:r>
              <a:rPr dirty="0" sz="2900"/>
              <a:t>регистрации</a:t>
            </a:r>
            <a:r>
              <a:rPr dirty="0" sz="2900" spc="114"/>
              <a:t> </a:t>
            </a:r>
            <a:r>
              <a:rPr dirty="0" sz="2900"/>
              <a:t>и</a:t>
            </a:r>
            <a:r>
              <a:rPr dirty="0" sz="2900" spc="150"/>
              <a:t> </a:t>
            </a:r>
            <a:r>
              <a:rPr dirty="0" sz="2900"/>
              <a:t>экспертизы</a:t>
            </a:r>
            <a:r>
              <a:rPr dirty="0" sz="2900" spc="140"/>
              <a:t> </a:t>
            </a:r>
            <a:r>
              <a:rPr dirty="0" sz="2900"/>
              <a:t>безопасности,</a:t>
            </a:r>
            <a:r>
              <a:rPr dirty="0" sz="2900" spc="155"/>
              <a:t> </a:t>
            </a:r>
            <a:r>
              <a:rPr dirty="0" sz="2900"/>
              <a:t>качества</a:t>
            </a:r>
            <a:r>
              <a:rPr dirty="0" sz="2900" spc="175"/>
              <a:t> </a:t>
            </a:r>
            <a:r>
              <a:rPr dirty="0" sz="2900" spc="-50"/>
              <a:t>и </a:t>
            </a:r>
            <a:r>
              <a:rPr dirty="0" sz="2900"/>
              <a:t>эффективности</a:t>
            </a:r>
            <a:r>
              <a:rPr dirty="0" sz="2900" spc="95"/>
              <a:t> </a:t>
            </a:r>
            <a:r>
              <a:rPr dirty="0" sz="2900"/>
              <a:t>медицинских</a:t>
            </a:r>
            <a:r>
              <a:rPr dirty="0" sz="2900" spc="55"/>
              <a:t> </a:t>
            </a:r>
            <a:r>
              <a:rPr dirty="0" sz="2900" spc="-10"/>
              <a:t>изделий"</a:t>
            </a:r>
            <a:endParaRPr sz="2900"/>
          </a:p>
        </p:txBody>
      </p:sp>
      <p:sp>
        <p:nvSpPr>
          <p:cNvPr id="4" name="object 4" descr=""/>
          <p:cNvSpPr/>
          <p:nvPr/>
        </p:nvSpPr>
        <p:spPr>
          <a:xfrm>
            <a:off x="790575" y="4124325"/>
            <a:ext cx="6448425" cy="1323975"/>
          </a:xfrm>
          <a:custGeom>
            <a:avLst/>
            <a:gdLst/>
            <a:ahLst/>
            <a:cxnLst/>
            <a:rect l="l" t="t" r="r" b="b"/>
            <a:pathLst>
              <a:path w="6448425" h="1323975">
                <a:moveTo>
                  <a:pt x="6426200" y="0"/>
                </a:moveTo>
                <a:lnTo>
                  <a:pt x="22161" y="0"/>
                </a:lnTo>
                <a:lnTo>
                  <a:pt x="13533" y="1740"/>
                </a:lnTo>
                <a:lnTo>
                  <a:pt x="6489" y="6492"/>
                </a:lnTo>
                <a:lnTo>
                  <a:pt x="1741" y="13555"/>
                </a:lnTo>
                <a:lnTo>
                  <a:pt x="0" y="22225"/>
                </a:lnTo>
                <a:lnTo>
                  <a:pt x="0" y="1301750"/>
                </a:lnTo>
                <a:lnTo>
                  <a:pt x="1741" y="1310419"/>
                </a:lnTo>
                <a:lnTo>
                  <a:pt x="6489" y="1317482"/>
                </a:lnTo>
                <a:lnTo>
                  <a:pt x="13533" y="1322234"/>
                </a:lnTo>
                <a:lnTo>
                  <a:pt x="22161" y="1323975"/>
                </a:lnTo>
                <a:lnTo>
                  <a:pt x="6426200" y="1323975"/>
                </a:lnTo>
                <a:lnTo>
                  <a:pt x="6434869" y="1322234"/>
                </a:lnTo>
                <a:lnTo>
                  <a:pt x="6441932" y="1317482"/>
                </a:lnTo>
                <a:lnTo>
                  <a:pt x="6446684" y="1310419"/>
                </a:lnTo>
                <a:lnTo>
                  <a:pt x="6448425" y="1301750"/>
                </a:lnTo>
                <a:lnTo>
                  <a:pt x="6448425" y="22225"/>
                </a:lnTo>
                <a:lnTo>
                  <a:pt x="6446684" y="13555"/>
                </a:lnTo>
                <a:lnTo>
                  <a:pt x="6441932" y="6492"/>
                </a:lnTo>
                <a:lnTo>
                  <a:pt x="6434869" y="1740"/>
                </a:lnTo>
                <a:lnTo>
                  <a:pt x="6426200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929005" y="4254817"/>
            <a:ext cx="5412740" cy="10502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Валидация</a:t>
            </a:r>
            <a:endParaRPr sz="1400">
              <a:latin typeface="Cambria"/>
              <a:cs typeface="Cambria"/>
            </a:endParaRPr>
          </a:p>
          <a:p>
            <a:pPr algn="just" marL="12700" marR="5080">
              <a:lnSpc>
                <a:spcPct val="145100"/>
              </a:lnSpc>
              <a:spcBef>
                <a:spcPts val="615"/>
              </a:spcBef>
            </a:pPr>
            <a:r>
              <a:rPr dirty="0" sz="1100">
                <a:solidFill>
                  <a:srgbClr val="48485A"/>
                </a:solidFill>
                <a:latin typeface="Arial Black"/>
                <a:cs typeface="Arial Black"/>
              </a:rPr>
              <a:t>«валидация»</a:t>
            </a:r>
            <a:r>
              <a:rPr dirty="0" sz="110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подтверждение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посредством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представления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объективных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свидетельств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выполнения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требований,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предназначенных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конкретного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использования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применения;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391400" y="4124325"/>
            <a:ext cx="6448425" cy="1323975"/>
          </a:xfrm>
          <a:custGeom>
            <a:avLst/>
            <a:gdLst/>
            <a:ahLst/>
            <a:cxnLst/>
            <a:rect l="l" t="t" r="r" b="b"/>
            <a:pathLst>
              <a:path w="6448425" h="1323975">
                <a:moveTo>
                  <a:pt x="6426200" y="0"/>
                </a:moveTo>
                <a:lnTo>
                  <a:pt x="22225" y="0"/>
                </a:lnTo>
                <a:lnTo>
                  <a:pt x="13555" y="1740"/>
                </a:lnTo>
                <a:lnTo>
                  <a:pt x="6492" y="6492"/>
                </a:lnTo>
                <a:lnTo>
                  <a:pt x="1740" y="13555"/>
                </a:lnTo>
                <a:lnTo>
                  <a:pt x="0" y="22225"/>
                </a:lnTo>
                <a:lnTo>
                  <a:pt x="0" y="1301750"/>
                </a:lnTo>
                <a:lnTo>
                  <a:pt x="1740" y="1310419"/>
                </a:lnTo>
                <a:lnTo>
                  <a:pt x="6492" y="1317482"/>
                </a:lnTo>
                <a:lnTo>
                  <a:pt x="13555" y="1322234"/>
                </a:lnTo>
                <a:lnTo>
                  <a:pt x="22225" y="1323975"/>
                </a:lnTo>
                <a:lnTo>
                  <a:pt x="6426200" y="1323975"/>
                </a:lnTo>
                <a:lnTo>
                  <a:pt x="6434869" y="1322234"/>
                </a:lnTo>
                <a:lnTo>
                  <a:pt x="6441932" y="1317482"/>
                </a:lnTo>
                <a:lnTo>
                  <a:pt x="6446684" y="1310419"/>
                </a:lnTo>
                <a:lnTo>
                  <a:pt x="6448425" y="1301750"/>
                </a:lnTo>
                <a:lnTo>
                  <a:pt x="6448425" y="22225"/>
                </a:lnTo>
                <a:lnTo>
                  <a:pt x="6446684" y="13555"/>
                </a:lnTo>
                <a:lnTo>
                  <a:pt x="6441932" y="6492"/>
                </a:lnTo>
                <a:lnTo>
                  <a:pt x="6434869" y="1740"/>
                </a:lnTo>
                <a:lnTo>
                  <a:pt x="6426200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528559" y="4254817"/>
            <a:ext cx="5408295" cy="8026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Верификация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«верификация»</a:t>
            </a: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подтверждение</a:t>
            </a:r>
            <a:r>
              <a:rPr dirty="0" sz="11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основе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представления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объективных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свидетельств</a:t>
            </a:r>
            <a:r>
              <a:rPr dirty="0" sz="11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выполнения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установленных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требований;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790575" y="5591175"/>
            <a:ext cx="6448425" cy="1562100"/>
          </a:xfrm>
          <a:custGeom>
            <a:avLst/>
            <a:gdLst/>
            <a:ahLst/>
            <a:cxnLst/>
            <a:rect l="l" t="t" r="r" b="b"/>
            <a:pathLst>
              <a:path w="6448425" h="1562100">
                <a:moveTo>
                  <a:pt x="6426200" y="0"/>
                </a:moveTo>
                <a:lnTo>
                  <a:pt x="22199" y="0"/>
                </a:lnTo>
                <a:lnTo>
                  <a:pt x="13560" y="1740"/>
                </a:lnTo>
                <a:lnTo>
                  <a:pt x="6503" y="6492"/>
                </a:lnTo>
                <a:lnTo>
                  <a:pt x="1745" y="13555"/>
                </a:lnTo>
                <a:lnTo>
                  <a:pt x="0" y="22225"/>
                </a:lnTo>
                <a:lnTo>
                  <a:pt x="0" y="1539900"/>
                </a:lnTo>
                <a:lnTo>
                  <a:pt x="1745" y="1548539"/>
                </a:lnTo>
                <a:lnTo>
                  <a:pt x="6503" y="1555596"/>
                </a:lnTo>
                <a:lnTo>
                  <a:pt x="13560" y="1560354"/>
                </a:lnTo>
                <a:lnTo>
                  <a:pt x="22199" y="1562100"/>
                </a:lnTo>
                <a:lnTo>
                  <a:pt x="6426200" y="1562100"/>
                </a:lnTo>
                <a:lnTo>
                  <a:pt x="6434869" y="1560354"/>
                </a:lnTo>
                <a:lnTo>
                  <a:pt x="6441932" y="1555596"/>
                </a:lnTo>
                <a:lnTo>
                  <a:pt x="6446684" y="1548539"/>
                </a:lnTo>
                <a:lnTo>
                  <a:pt x="6448425" y="1539900"/>
                </a:lnTo>
                <a:lnTo>
                  <a:pt x="6448425" y="22225"/>
                </a:lnTo>
                <a:lnTo>
                  <a:pt x="6446684" y="13555"/>
                </a:lnTo>
                <a:lnTo>
                  <a:pt x="6441932" y="6492"/>
                </a:lnTo>
                <a:lnTo>
                  <a:pt x="6434869" y="1740"/>
                </a:lnTo>
                <a:lnTo>
                  <a:pt x="6426200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929005" y="5725159"/>
            <a:ext cx="5942965" cy="12884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Модель</a:t>
            </a:r>
            <a:r>
              <a:rPr dirty="0" sz="1400" spc="229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(марка)</a:t>
            </a:r>
            <a:r>
              <a:rPr dirty="0" sz="1400" spc="229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медицинского</a:t>
            </a:r>
            <a:r>
              <a:rPr dirty="0" sz="1400" spc="2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изделия</a:t>
            </a:r>
            <a:endParaRPr sz="1400">
              <a:latin typeface="Cambria"/>
              <a:cs typeface="Cambria"/>
            </a:endParaRPr>
          </a:p>
          <a:p>
            <a:pPr marL="12700" marR="5080">
              <a:lnSpc>
                <a:spcPct val="145000"/>
              </a:lnSpc>
              <a:spcBef>
                <a:spcPts val="610"/>
              </a:spcBef>
            </a:pP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«модель</a:t>
            </a:r>
            <a:r>
              <a:rPr dirty="0" sz="110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(марка)</a:t>
            </a:r>
            <a:r>
              <a:rPr dirty="0" sz="1100" spc="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Arial Black"/>
                <a:cs typeface="Arial Black"/>
              </a:rPr>
              <a:t>медицинского</a:t>
            </a:r>
            <a:r>
              <a:rPr dirty="0" sz="110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 spc="-20">
                <a:solidFill>
                  <a:srgbClr val="48485A"/>
                </a:solidFill>
                <a:latin typeface="Arial Black"/>
                <a:cs typeface="Arial Black"/>
              </a:rPr>
              <a:t>изделия»</a:t>
            </a:r>
            <a:r>
              <a:rPr dirty="0" sz="11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вариант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исполнения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характеризующийся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определенными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конструктивно-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технологическими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решениями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конкретными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значениями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показателей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целевого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(функционального)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назначения;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7391400" y="5591175"/>
            <a:ext cx="6448425" cy="1562100"/>
          </a:xfrm>
          <a:custGeom>
            <a:avLst/>
            <a:gdLst/>
            <a:ahLst/>
            <a:cxnLst/>
            <a:rect l="l" t="t" r="r" b="b"/>
            <a:pathLst>
              <a:path w="6448425" h="1562100">
                <a:moveTo>
                  <a:pt x="6426200" y="0"/>
                </a:moveTo>
                <a:lnTo>
                  <a:pt x="22225" y="0"/>
                </a:lnTo>
                <a:lnTo>
                  <a:pt x="13555" y="1740"/>
                </a:lnTo>
                <a:lnTo>
                  <a:pt x="6492" y="6492"/>
                </a:lnTo>
                <a:lnTo>
                  <a:pt x="1740" y="13555"/>
                </a:lnTo>
                <a:lnTo>
                  <a:pt x="0" y="22225"/>
                </a:lnTo>
                <a:lnTo>
                  <a:pt x="0" y="1539900"/>
                </a:lnTo>
                <a:lnTo>
                  <a:pt x="1740" y="1548539"/>
                </a:lnTo>
                <a:lnTo>
                  <a:pt x="6492" y="1555596"/>
                </a:lnTo>
                <a:lnTo>
                  <a:pt x="13555" y="1560354"/>
                </a:lnTo>
                <a:lnTo>
                  <a:pt x="22225" y="1562100"/>
                </a:lnTo>
                <a:lnTo>
                  <a:pt x="6426200" y="1562100"/>
                </a:lnTo>
                <a:lnTo>
                  <a:pt x="6434869" y="1560354"/>
                </a:lnTo>
                <a:lnTo>
                  <a:pt x="6441932" y="1555596"/>
                </a:lnTo>
                <a:lnTo>
                  <a:pt x="6446684" y="1548539"/>
                </a:lnTo>
                <a:lnTo>
                  <a:pt x="6448425" y="1539900"/>
                </a:lnTo>
                <a:lnTo>
                  <a:pt x="6448425" y="22225"/>
                </a:lnTo>
                <a:lnTo>
                  <a:pt x="6446684" y="13555"/>
                </a:lnTo>
                <a:lnTo>
                  <a:pt x="6441932" y="6492"/>
                </a:lnTo>
                <a:lnTo>
                  <a:pt x="6434869" y="1740"/>
                </a:lnTo>
                <a:lnTo>
                  <a:pt x="6426200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7528559" y="5725159"/>
            <a:ext cx="5902960" cy="12884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Принадлежность</a:t>
            </a:r>
            <a:endParaRPr sz="1400">
              <a:latin typeface="Cambria"/>
              <a:cs typeface="Cambria"/>
            </a:endParaRPr>
          </a:p>
          <a:p>
            <a:pPr marL="12700" marR="5080">
              <a:lnSpc>
                <a:spcPct val="144100"/>
              </a:lnSpc>
              <a:spcBef>
                <a:spcPts val="625"/>
              </a:spcBef>
            </a:pPr>
            <a:r>
              <a:rPr dirty="0" sz="1100" spc="-30">
                <a:solidFill>
                  <a:srgbClr val="48485A"/>
                </a:solidFill>
                <a:latin typeface="Arial Black"/>
                <a:cs typeface="Arial Black"/>
              </a:rPr>
              <a:t>«принадлежность»</a:t>
            </a:r>
            <a:r>
              <a:rPr dirty="0" sz="1100" spc="9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изделие,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являющееся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медицинским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изделием,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предназначенное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производителем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совместного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или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несколькими медицинскими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изделиями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использовании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1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их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назначением;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81684" y="7349490"/>
            <a:ext cx="7914005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Ответственность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за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достоверность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информации,</a:t>
            </a:r>
            <a:r>
              <a:rPr dirty="0" sz="11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представленной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регистрационном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досье,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несет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заявитель.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407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3050"/>
              <a:t>Решение</a:t>
            </a:r>
            <a:r>
              <a:rPr dirty="0" sz="3050" spc="254"/>
              <a:t> </a:t>
            </a:r>
            <a:r>
              <a:rPr dirty="0" sz="3050"/>
              <a:t>УФАС</a:t>
            </a:r>
            <a:r>
              <a:rPr dirty="0" sz="3050" spc="275"/>
              <a:t> </a:t>
            </a:r>
            <a:r>
              <a:rPr dirty="0" sz="3050"/>
              <a:t>по</a:t>
            </a:r>
            <a:r>
              <a:rPr dirty="0" sz="3050" spc="215"/>
              <a:t> </a:t>
            </a:r>
            <a:r>
              <a:rPr dirty="0" sz="3050"/>
              <a:t>Иркутской</a:t>
            </a:r>
            <a:r>
              <a:rPr dirty="0" sz="3050" spc="285"/>
              <a:t> </a:t>
            </a:r>
            <a:r>
              <a:rPr dirty="0" sz="3050"/>
              <a:t>области</a:t>
            </a:r>
            <a:r>
              <a:rPr dirty="0" sz="3050" spc="260"/>
              <a:t> </a:t>
            </a:r>
            <a:r>
              <a:rPr dirty="0" sz="3050"/>
              <a:t>от</a:t>
            </a:r>
            <a:r>
              <a:rPr dirty="0" sz="3050" spc="295"/>
              <a:t> </a:t>
            </a:r>
            <a:r>
              <a:rPr dirty="0" sz="3050" spc="100"/>
              <a:t>4</a:t>
            </a:r>
            <a:r>
              <a:rPr dirty="0" sz="3050" spc="250"/>
              <a:t> </a:t>
            </a:r>
            <a:r>
              <a:rPr dirty="0" sz="3050"/>
              <a:t>февраля</a:t>
            </a:r>
            <a:r>
              <a:rPr dirty="0" sz="3050" spc="220"/>
              <a:t> </a:t>
            </a:r>
            <a:r>
              <a:rPr dirty="0" sz="3050" spc="254"/>
              <a:t>2025</a:t>
            </a:r>
            <a:r>
              <a:rPr dirty="0" sz="3050" spc="229"/>
              <a:t> </a:t>
            </a:r>
            <a:r>
              <a:rPr dirty="0" sz="3050" spc="-10"/>
              <a:t>г.извещение</a:t>
            </a:r>
            <a:endParaRPr sz="3050"/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3050" spc="680"/>
              <a:t>N</a:t>
            </a:r>
            <a:r>
              <a:rPr dirty="0" sz="3050" spc="220"/>
              <a:t> </a:t>
            </a:r>
            <a:r>
              <a:rPr dirty="0" sz="3050" spc="254"/>
              <a:t>0134200000124008253</a:t>
            </a:r>
            <a:endParaRPr sz="3050"/>
          </a:p>
        </p:txBody>
      </p:sp>
      <p:sp>
        <p:nvSpPr>
          <p:cNvPr id="3" name="object 3" descr=""/>
          <p:cNvSpPr txBox="1"/>
          <p:nvPr/>
        </p:nvSpPr>
        <p:spPr>
          <a:xfrm>
            <a:off x="781684" y="2196719"/>
            <a:ext cx="6351905" cy="28460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03BCF"/>
                </a:solidFill>
                <a:latin typeface="Cambria"/>
                <a:cs typeface="Cambria"/>
              </a:rPr>
              <a:t>Суть</a:t>
            </a:r>
            <a:r>
              <a:rPr dirty="0" sz="1550" spc="7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03BCF"/>
                </a:solidFill>
                <a:latin typeface="Cambria"/>
                <a:cs typeface="Cambria"/>
              </a:rPr>
              <a:t>жалобы</a:t>
            </a:r>
            <a:endParaRPr sz="1550">
              <a:latin typeface="Cambria"/>
              <a:cs typeface="Cambria"/>
            </a:endParaRPr>
          </a:p>
          <a:p>
            <a:pPr marL="12700" marR="209550">
              <a:lnSpc>
                <a:spcPct val="133500"/>
              </a:lnSpc>
              <a:spcBef>
                <a:spcPts val="114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Довод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жалобы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Комиссия</a:t>
            </a:r>
            <a:r>
              <a:rPr dirty="0" sz="125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осуществлению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закупок</a:t>
            </a:r>
            <a:r>
              <a:rPr dirty="0" sz="12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неправомерно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признала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заявку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победителя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электронного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аукциона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соответствующей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требованиям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извещения,</a:t>
            </a:r>
            <a:r>
              <a:rPr dirty="0" sz="12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так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составе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им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70">
                <a:solidFill>
                  <a:srgbClr val="48485A"/>
                </a:solidFill>
                <a:latin typeface="Arial Black"/>
                <a:cs typeface="Arial Black"/>
              </a:rPr>
              <a:t>представлены</a:t>
            </a:r>
            <a:r>
              <a:rPr dirty="0" sz="125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недостоверные</a:t>
            </a:r>
            <a:r>
              <a:rPr dirty="0" sz="125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сведения</a:t>
            </a:r>
            <a:r>
              <a:rPr dirty="0" sz="1250" spc="-55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дальнейшее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заключение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контракта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победителем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неправомерно.</a:t>
            </a:r>
            <a:endParaRPr sz="1250">
              <a:latin typeface="Microsoft Sans Serif"/>
              <a:cs typeface="Microsoft Sans Serif"/>
            </a:endParaRPr>
          </a:p>
          <a:p>
            <a:pPr marL="12700" marR="5080">
              <a:lnSpc>
                <a:spcPct val="135100"/>
              </a:lnSpc>
              <a:spcBef>
                <a:spcPts val="1105"/>
              </a:spcBef>
            </a:pP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Комиссия,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проанализировав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заявки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участников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установила,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заявке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победителя</a:t>
            </a:r>
            <a:r>
              <a:rPr dirty="0" sz="125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предложено</a:t>
            </a:r>
            <a:r>
              <a:rPr dirty="0" sz="125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поставке</a:t>
            </a:r>
            <a:r>
              <a:rPr dirty="0" sz="12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оборудование</a:t>
            </a:r>
            <a:r>
              <a:rPr dirty="0" sz="12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dirty="0" sz="125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АО</a:t>
            </a:r>
            <a:endParaRPr sz="1250">
              <a:latin typeface="Arial Black"/>
              <a:cs typeface="Arial Black"/>
            </a:endParaRPr>
          </a:p>
          <a:p>
            <a:pPr marL="12700" marR="133985">
              <a:lnSpc>
                <a:spcPts val="2030"/>
              </a:lnSpc>
              <a:spcBef>
                <a:spcPts val="25"/>
              </a:spcBef>
            </a:pPr>
            <a:r>
              <a:rPr dirty="0" sz="1250" spc="-110">
                <a:solidFill>
                  <a:srgbClr val="48485A"/>
                </a:solidFill>
                <a:latin typeface="Arial Black"/>
                <a:cs typeface="Arial Black"/>
              </a:rPr>
              <a:t>"РЕНТГЕНПРОМ"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–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Аппарат</a:t>
            </a:r>
            <a:r>
              <a:rPr dirty="0" sz="1250" spc="-1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90">
                <a:solidFill>
                  <a:srgbClr val="48485A"/>
                </a:solidFill>
                <a:latin typeface="Arial Black"/>
                <a:cs typeface="Arial Black"/>
              </a:rPr>
              <a:t>флюорографический 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цифровой</a:t>
            </a:r>
            <a:r>
              <a:rPr dirty="0" sz="125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"Флюоро- </a:t>
            </a:r>
            <a:r>
              <a:rPr dirty="0" sz="1250" spc="-114">
                <a:solidFill>
                  <a:srgbClr val="48485A"/>
                </a:solidFill>
                <a:latin typeface="Arial Black"/>
                <a:cs typeface="Arial Black"/>
              </a:rPr>
              <a:t>ПроГраф-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РП",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регистрационное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удостоверение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95">
                <a:solidFill>
                  <a:srgbClr val="48485A"/>
                </a:solidFill>
                <a:latin typeface="Microsoft Sans Serif"/>
                <a:cs typeface="Microsoft Sans Serif"/>
              </a:rPr>
              <a:t>ФСР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2011/11991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07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апреля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2024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08620" y="2196719"/>
            <a:ext cx="6257925" cy="50526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03BCF"/>
                </a:solidFill>
                <a:latin typeface="Cambria"/>
                <a:cs typeface="Cambria"/>
              </a:rPr>
              <a:t>Аргументы</a:t>
            </a:r>
            <a:r>
              <a:rPr dirty="0" sz="1550" spc="5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03BCF"/>
                </a:solidFill>
                <a:latin typeface="Cambria"/>
                <a:cs typeface="Cambria"/>
              </a:rPr>
              <a:t>заявителя</a:t>
            </a:r>
            <a:endParaRPr sz="1550">
              <a:latin typeface="Cambria"/>
              <a:cs typeface="Cambria"/>
            </a:endParaRPr>
          </a:p>
          <a:p>
            <a:pPr marL="12700" marR="397510">
              <a:lnSpc>
                <a:spcPct val="135200"/>
              </a:lnSpc>
              <a:spcBef>
                <a:spcPts val="1115"/>
              </a:spcBef>
            </a:pP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мнению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Заявителя,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под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описание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объекта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подходят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только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два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товара:</a:t>
            </a:r>
            <a:endParaRPr sz="1250">
              <a:latin typeface="Microsoft Sans Serif"/>
              <a:cs typeface="Microsoft Sans Serif"/>
            </a:endParaRPr>
          </a:p>
          <a:p>
            <a:pPr marL="12700" marR="86360">
              <a:lnSpc>
                <a:spcPct val="135100"/>
              </a:lnSpc>
              <a:spcBef>
                <a:spcPts val="1080"/>
              </a:spcBef>
            </a:pP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Аппарат</a:t>
            </a:r>
            <a:r>
              <a:rPr dirty="0" sz="1250" spc="-1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90">
                <a:solidFill>
                  <a:srgbClr val="48485A"/>
                </a:solidFill>
                <a:latin typeface="Arial Black"/>
                <a:cs typeface="Arial Black"/>
              </a:rPr>
              <a:t>флюорографический</a:t>
            </a:r>
            <a:r>
              <a:rPr dirty="0" sz="1250" spc="-1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цифровой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5">
                <a:solidFill>
                  <a:srgbClr val="48485A"/>
                </a:solidFill>
                <a:latin typeface="Arial Black"/>
                <a:cs typeface="Arial Black"/>
              </a:rPr>
              <a:t>ФЦ</a:t>
            </a:r>
            <a:r>
              <a:rPr dirty="0" sz="125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-</a:t>
            </a:r>
            <a:r>
              <a:rPr dirty="0" sz="125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"МАКСИМА"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5">
                <a:solidFill>
                  <a:srgbClr val="48485A"/>
                </a:solidFill>
                <a:latin typeface="Microsoft Sans Serif"/>
                <a:cs typeface="Microsoft Sans Serif"/>
              </a:rPr>
              <a:t>ТУ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9442-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023-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11150760-2007,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40">
                <a:solidFill>
                  <a:srgbClr val="48485A"/>
                </a:solidFill>
                <a:latin typeface="Microsoft Sans Serif"/>
                <a:cs typeface="Microsoft Sans Serif"/>
              </a:rPr>
              <a:t>АО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"НИПК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"Электрон",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Россия;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250" spc="-105">
                <a:solidFill>
                  <a:srgbClr val="48485A"/>
                </a:solidFill>
                <a:latin typeface="Arial Black"/>
                <a:cs typeface="Arial Black"/>
              </a:rPr>
              <a:t>Флюорограф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цифровой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"ФЦ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95">
                <a:solidFill>
                  <a:srgbClr val="48485A"/>
                </a:solidFill>
                <a:latin typeface="Arial Black"/>
                <a:cs typeface="Arial Black"/>
              </a:rPr>
              <a:t>"ПРОТОН"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Microsoft Sans Serif"/>
                <a:cs typeface="Microsoft Sans Serif"/>
              </a:rPr>
              <a:t>ТУ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26.60.11-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003-81267127-2012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принадлежностями,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ООО</a:t>
            </a:r>
            <a:r>
              <a:rPr dirty="0" sz="12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"ПМП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"ПРОТОН",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Россия.</a:t>
            </a:r>
            <a:endParaRPr sz="1250">
              <a:latin typeface="Microsoft Sans Serif"/>
              <a:cs typeface="Microsoft Sans Serif"/>
            </a:endParaRPr>
          </a:p>
          <a:p>
            <a:pPr marL="12700" marR="5080">
              <a:lnSpc>
                <a:spcPct val="133100"/>
              </a:lnSpc>
              <a:spcBef>
                <a:spcPts val="1110"/>
              </a:spcBef>
            </a:pP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Однако,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связи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истечением</a:t>
            </a:r>
            <a:r>
              <a:rPr dirty="0" sz="125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срока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</a:t>
            </a:r>
            <a:r>
              <a:rPr dirty="0" sz="125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заключения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Минпромторг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России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0">
                <a:solidFill>
                  <a:srgbClr val="48485A"/>
                </a:solidFill>
                <a:latin typeface="Arial Black"/>
                <a:cs typeface="Arial Black"/>
              </a:rPr>
              <a:t>Флюорограф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 цифровой</a:t>
            </a:r>
            <a:r>
              <a:rPr dirty="0" sz="1250" spc="-9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"ФЦ</a:t>
            </a:r>
            <a:r>
              <a:rPr dirty="0" sz="1250" spc="-9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0">
                <a:solidFill>
                  <a:srgbClr val="48485A"/>
                </a:solidFill>
                <a:latin typeface="Arial Black"/>
                <a:cs typeface="Arial Black"/>
              </a:rPr>
              <a:t>"ПРОТОН"</a:t>
            </a:r>
            <a:r>
              <a:rPr dirty="0" sz="1250" spc="-10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30">
                <a:solidFill>
                  <a:srgbClr val="48485A"/>
                </a:solidFill>
                <a:latin typeface="Microsoft Sans Serif"/>
                <a:cs typeface="Microsoft Sans Serif"/>
              </a:rPr>
              <a:t>ТУ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26.60.11-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003-81267127-2012</a:t>
            </a:r>
            <a:r>
              <a:rPr dirty="0" sz="1250" spc="-50">
                <a:solidFill>
                  <a:srgbClr val="48485A"/>
                </a:solidFill>
                <a:latin typeface="Microsoft Sans Serif"/>
                <a:cs typeface="Microsoft Sans Serif"/>
              </a:rPr>
              <a:t> с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принадлежностями,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ООО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"ПМП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"ПРОТОН",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Россия,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данный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аппарат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уже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не 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находится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Едином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реестре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российской</a:t>
            </a:r>
            <a:r>
              <a:rPr dirty="0" sz="125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5">
                <a:solidFill>
                  <a:srgbClr val="48485A"/>
                </a:solidFill>
                <a:latin typeface="Arial Black"/>
                <a:cs typeface="Arial Black"/>
              </a:rPr>
              <a:t>радиоэлектронной</a:t>
            </a:r>
            <a:r>
              <a:rPr dirty="0" sz="125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продукции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или</a:t>
            </a:r>
            <a:r>
              <a:rPr dirty="0" sz="1250" spc="-9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Евразийском</a:t>
            </a:r>
            <a:r>
              <a:rPr dirty="0" sz="1250" spc="-1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реестре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70">
                <a:solidFill>
                  <a:srgbClr val="48485A"/>
                </a:solidFill>
                <a:latin typeface="Arial Black"/>
                <a:cs typeface="Arial Black"/>
              </a:rPr>
              <a:t>промышленных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товаров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70">
                <a:solidFill>
                  <a:srgbClr val="48485A"/>
                </a:solidFill>
                <a:latin typeface="Arial Black"/>
                <a:cs typeface="Arial Black"/>
              </a:rPr>
              <a:t>государств</a:t>
            </a:r>
            <a:r>
              <a:rPr dirty="0" sz="1250" spc="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-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членов 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Евразийского</a:t>
            </a:r>
            <a:r>
              <a:rPr dirty="0" sz="1250" spc="-9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экономического</a:t>
            </a:r>
            <a:r>
              <a:rPr dirty="0" sz="1250" spc="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союза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  <a:p>
            <a:pPr marL="12700" marR="33655">
              <a:lnSpc>
                <a:spcPct val="133500"/>
              </a:lnSpc>
              <a:spcBef>
                <a:spcPts val="115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мнению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5">
                <a:solidFill>
                  <a:srgbClr val="48485A"/>
                </a:solidFill>
                <a:latin typeface="Microsoft Sans Serif"/>
                <a:cs typeface="Microsoft Sans Serif"/>
              </a:rPr>
              <a:t>ФАС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России,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изложенному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письме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20 августа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2021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N ПИ/69938/21,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отстранения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участника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основании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положений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250" spc="229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44-</a:t>
            </a:r>
            <a:r>
              <a:rPr dirty="0" sz="1250" spc="-80">
                <a:solidFill>
                  <a:srgbClr val="48485A"/>
                </a:solidFill>
                <a:latin typeface="Microsoft Sans Serif"/>
                <a:cs typeface="Microsoft Sans Serif"/>
              </a:rPr>
              <a:t>ФЗ</a:t>
            </a:r>
            <a:r>
              <a:rPr dirty="0" sz="12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недостоверность</a:t>
            </a:r>
            <a:r>
              <a:rPr dirty="0" sz="1250" spc="2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соответствующей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информации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должна</a:t>
            </a:r>
            <a:r>
              <a:rPr dirty="0" sz="125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быть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подтверждена</a:t>
            </a:r>
            <a:r>
              <a:rPr dirty="0" sz="125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надлежащим</a:t>
            </a:r>
            <a:r>
              <a:rPr dirty="0" sz="12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образом.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976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3300"/>
              <a:t>Решение</a:t>
            </a:r>
            <a:r>
              <a:rPr dirty="0" sz="3300" spc="150"/>
              <a:t> </a:t>
            </a:r>
            <a:r>
              <a:rPr dirty="0" sz="3300"/>
              <a:t>УФАС</a:t>
            </a:r>
            <a:r>
              <a:rPr dirty="0" sz="3300" spc="135"/>
              <a:t> </a:t>
            </a:r>
            <a:r>
              <a:rPr dirty="0" sz="3300"/>
              <a:t>по</a:t>
            </a:r>
            <a:r>
              <a:rPr dirty="0" sz="3300" spc="130"/>
              <a:t> </a:t>
            </a:r>
            <a:r>
              <a:rPr dirty="0" sz="3300"/>
              <a:t>Иркутской</a:t>
            </a:r>
            <a:r>
              <a:rPr dirty="0" sz="3300" spc="130"/>
              <a:t> </a:t>
            </a:r>
            <a:r>
              <a:rPr dirty="0" sz="3300"/>
              <a:t>области</a:t>
            </a:r>
            <a:r>
              <a:rPr dirty="0" sz="3300" spc="155"/>
              <a:t> </a:t>
            </a:r>
            <a:r>
              <a:rPr dirty="0" sz="3300"/>
              <a:t>от</a:t>
            </a:r>
            <a:r>
              <a:rPr dirty="0" sz="3300" spc="110"/>
              <a:t> </a:t>
            </a:r>
            <a:r>
              <a:rPr dirty="0" sz="3300" spc="90"/>
              <a:t>4</a:t>
            </a:r>
            <a:r>
              <a:rPr dirty="0" sz="3300" spc="120"/>
              <a:t> </a:t>
            </a:r>
            <a:r>
              <a:rPr dirty="0" sz="3300"/>
              <a:t>февраля</a:t>
            </a:r>
            <a:r>
              <a:rPr dirty="0" sz="3300" spc="150"/>
              <a:t> </a:t>
            </a:r>
            <a:r>
              <a:rPr dirty="0" sz="3300" spc="229"/>
              <a:t>2025</a:t>
            </a:r>
            <a:endParaRPr sz="3300"/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3300"/>
              <a:t>г.извещение</a:t>
            </a:r>
            <a:r>
              <a:rPr dirty="0" sz="3300" spc="300"/>
              <a:t> </a:t>
            </a:r>
            <a:r>
              <a:rPr dirty="0" sz="3300" spc="720"/>
              <a:t>N</a:t>
            </a:r>
            <a:r>
              <a:rPr dirty="0" sz="3300" spc="285"/>
              <a:t> </a:t>
            </a:r>
            <a:r>
              <a:rPr dirty="0" sz="3300" spc="240"/>
              <a:t>0134200000124008253</a:t>
            </a:r>
            <a:endParaRPr sz="3300"/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Аргументы</a:t>
            </a:r>
            <a:r>
              <a:rPr dirty="0" spc="50"/>
              <a:t> </a:t>
            </a:r>
            <a:r>
              <a:rPr dirty="0"/>
              <a:t>заявителя</a:t>
            </a:r>
            <a:r>
              <a:rPr dirty="0" spc="90"/>
              <a:t> </a:t>
            </a:r>
            <a:r>
              <a:rPr dirty="0"/>
              <a:t>о</a:t>
            </a:r>
            <a:r>
              <a:rPr dirty="0" spc="80"/>
              <a:t> </a:t>
            </a:r>
            <a:r>
              <a:rPr dirty="0" spc="-10"/>
              <a:t>несоответствии</a:t>
            </a:r>
          </a:p>
          <a:p>
            <a:pPr marL="12700" marR="5080">
              <a:lnSpc>
                <a:spcPct val="140200"/>
              </a:lnSpc>
              <a:spcBef>
                <a:spcPts val="1250"/>
              </a:spcBef>
            </a:pP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мнению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Заявителя,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оборудовании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"Аппарата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флюорографический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цифровой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"Флюоро-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ПроГраф-РП",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Регистрационное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удостоверение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ФСР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2011/11991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07.04.2023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г.,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данная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 функция</a:t>
            </a:r>
            <a:r>
              <a:rPr dirty="0" sz="1250" spc="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(характеристика)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отсутствует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25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регистрационных</a:t>
            </a:r>
            <a:r>
              <a:rPr dirty="0" sz="125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документах</a:t>
            </a:r>
            <a:r>
              <a:rPr dirty="0" sz="125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и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эксплуатационной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документации, 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размещенной</a:t>
            </a:r>
            <a:r>
              <a:rPr dirty="0" sz="125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на</a:t>
            </a:r>
            <a:r>
              <a:rPr dirty="0" sz="125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официальном</a:t>
            </a:r>
            <a:r>
              <a:rPr dirty="0" sz="125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сайте</a:t>
            </a:r>
            <a:r>
              <a:rPr dirty="0" sz="125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Росздравнадзора,</a:t>
            </a:r>
            <a:r>
              <a:rPr dirty="0" sz="1250" spc="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так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данный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аппарат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качестве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рентген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защиты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зарегистрированной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комплектации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содержит:</a:t>
            </a:r>
            <a:r>
              <a:rPr dirty="0" sz="12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Ширму</a:t>
            </a:r>
            <a:r>
              <a:rPr dirty="0" sz="1250" spc="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рентгенозащитную,</a:t>
            </a:r>
            <a:r>
              <a:rPr dirty="0" sz="1250" spc="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производства</a:t>
            </a:r>
            <a:r>
              <a:rPr dirty="0" sz="1250" spc="114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ООО</a:t>
            </a:r>
            <a:endParaRPr sz="1250">
              <a:latin typeface="Arial Black"/>
              <a:cs typeface="Arial Black"/>
            </a:endParaRPr>
          </a:p>
          <a:p>
            <a:pPr marL="12700" marR="156845">
              <a:lnSpc>
                <a:spcPct val="140200"/>
              </a:lnSpc>
            </a:pP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"СПЕЦМЕДПРИБОР",</a:t>
            </a:r>
            <a:r>
              <a:rPr dirty="0" sz="1250" spc="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по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отдельному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регистрационному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удостоверению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N</a:t>
            </a:r>
            <a:r>
              <a:rPr dirty="0" sz="1250" spc="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5">
                <a:solidFill>
                  <a:srgbClr val="48485A"/>
                </a:solidFill>
                <a:latin typeface="Arial Black"/>
                <a:cs typeface="Arial Black"/>
              </a:rPr>
              <a:t>ФСР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2010/08184</a:t>
            </a:r>
            <a:r>
              <a:rPr dirty="0" sz="1250" spc="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(п.10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лист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Приложения</a:t>
            </a:r>
            <a:r>
              <a:rPr dirty="0" sz="12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регистрационное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удостоверение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40">
                <a:solidFill>
                  <a:srgbClr val="48485A"/>
                </a:solidFill>
                <a:latin typeface="Microsoft Sans Serif"/>
                <a:cs typeface="Microsoft Sans Serif"/>
              </a:rPr>
              <a:t>ФСР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2011/11991</a:t>
            </a:r>
            <a:r>
              <a:rPr dirty="0" sz="12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07.04.2023),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а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значит 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сведения</a:t>
            </a:r>
            <a:r>
              <a:rPr dirty="0" sz="1250" spc="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о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наличии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указанного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параметра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заявке</a:t>
            </a:r>
            <a:r>
              <a:rPr dirty="0" sz="1250" spc="-9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участника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N</a:t>
            </a:r>
            <a:r>
              <a:rPr dirty="0" sz="1250" spc="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118066669,</a:t>
            </a:r>
            <a:endParaRPr sz="12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являются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недостоверными.</a:t>
            </a:r>
            <a:endParaRPr sz="12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12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Комиссией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установлено,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что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95">
                <a:solidFill>
                  <a:srgbClr val="48485A"/>
                </a:solidFill>
                <a:latin typeface="Arial Black"/>
                <a:cs typeface="Arial Black"/>
              </a:rPr>
              <a:t>согласно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РУ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Аппарата</a:t>
            </a:r>
            <a:endParaRPr sz="12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флюорографический</a:t>
            </a:r>
            <a:r>
              <a:rPr dirty="0" sz="125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цифровой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"Флюоро-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ПроГраф-</a:t>
            </a:r>
            <a:r>
              <a:rPr dirty="0" sz="1250" spc="-65">
                <a:solidFill>
                  <a:srgbClr val="48485A"/>
                </a:solidFill>
                <a:latin typeface="Arial Black"/>
                <a:cs typeface="Arial Black"/>
              </a:rPr>
              <a:t>РП"</a:t>
            </a:r>
            <a:r>
              <a:rPr dirty="0" sz="125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N</a:t>
            </a:r>
            <a:r>
              <a:rPr dirty="0" sz="1250" spc="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5">
                <a:solidFill>
                  <a:srgbClr val="48485A"/>
                </a:solidFill>
                <a:latin typeface="Arial Black"/>
                <a:cs typeface="Arial Black"/>
              </a:rPr>
              <a:t>ФСР</a:t>
            </a:r>
            <a:r>
              <a:rPr dirty="0" sz="125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2011/11991</a:t>
            </a:r>
            <a:endParaRPr sz="12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от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5">
                <a:solidFill>
                  <a:srgbClr val="48485A"/>
                </a:solidFill>
                <a:latin typeface="Arial Black"/>
                <a:cs typeface="Arial Black"/>
              </a:rPr>
              <a:t>07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апреля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5">
                <a:solidFill>
                  <a:srgbClr val="48485A"/>
                </a:solidFill>
                <a:latin typeface="Arial Black"/>
                <a:cs typeface="Arial Black"/>
              </a:rPr>
              <a:t>2024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95">
                <a:solidFill>
                  <a:srgbClr val="48485A"/>
                </a:solidFill>
                <a:latin typeface="Arial Black"/>
                <a:cs typeface="Arial Black"/>
              </a:rPr>
              <a:t>г.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рентгенозащита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 выполняется</a:t>
            </a:r>
            <a:r>
              <a:rPr dirty="0" sz="125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0">
                <a:solidFill>
                  <a:srgbClr val="48485A"/>
                </a:solidFill>
                <a:latin typeface="Arial Black"/>
                <a:cs typeface="Arial Black"/>
              </a:rPr>
              <a:t>виде</a:t>
            </a:r>
            <a:endParaRPr sz="1250">
              <a:latin typeface="Arial Black"/>
              <a:cs typeface="Arial Black"/>
            </a:endParaRPr>
          </a:p>
          <a:p>
            <a:pPr marL="12700" marR="17780">
              <a:lnSpc>
                <a:spcPct val="140200"/>
              </a:lnSpc>
            </a:pP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рентгенозащитного</a:t>
            </a:r>
            <a:r>
              <a:rPr dirty="0" sz="125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ограждения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 (п.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14">
                <a:solidFill>
                  <a:srgbClr val="48485A"/>
                </a:solidFill>
                <a:latin typeface="Arial Black"/>
                <a:cs typeface="Arial Black"/>
              </a:rPr>
              <a:t>5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листа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N1,</a:t>
            </a:r>
            <a:r>
              <a:rPr dirty="0" sz="125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листа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N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90">
                <a:solidFill>
                  <a:srgbClr val="48485A"/>
                </a:solidFill>
                <a:latin typeface="Arial Black"/>
                <a:cs typeface="Arial Black"/>
              </a:rPr>
              <a:t>2) </a:t>
            </a:r>
            <a:r>
              <a:rPr dirty="0" sz="1250" spc="50">
                <a:solidFill>
                  <a:srgbClr val="48485A"/>
                </a:solidFill>
                <a:latin typeface="Arial Black"/>
                <a:cs typeface="Arial Black"/>
              </a:rPr>
              <a:t>и/или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ширмы 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(п.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5">
                <a:solidFill>
                  <a:srgbClr val="48485A"/>
                </a:solidFill>
                <a:latin typeface="Arial Black"/>
                <a:cs typeface="Arial Black"/>
              </a:rPr>
              <a:t>10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листа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N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1,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листа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N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2).</a:t>
            </a:r>
            <a:endParaRPr sz="125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22591" y="2155190"/>
            <a:ext cx="1620520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403BCF"/>
                </a:solidFill>
                <a:latin typeface="Cambria"/>
                <a:cs typeface="Cambria"/>
              </a:rPr>
              <a:t>Вывод</a:t>
            </a:r>
            <a:r>
              <a:rPr dirty="0" sz="1650" spc="3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650" spc="-10">
                <a:solidFill>
                  <a:srgbClr val="403BCF"/>
                </a:solidFill>
                <a:latin typeface="Cambria"/>
                <a:cs typeface="Cambria"/>
              </a:rPr>
              <a:t>комиссии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522591" y="2566288"/>
            <a:ext cx="6256655" cy="1360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200"/>
              </a:lnSpc>
              <a:spcBef>
                <a:spcPts val="95"/>
              </a:spcBef>
            </a:pP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Отсутствие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250" spc="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РУ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2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Microsoft Sans Serif"/>
                <a:cs typeface="Microsoft Sans Serif"/>
              </a:rPr>
              <a:t>ФСР</a:t>
            </a:r>
            <a:r>
              <a:rPr dirty="0" sz="12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2011/11991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07.04.2024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указания</a:t>
            </a:r>
            <a:r>
              <a:rPr dirty="0" sz="1250" spc="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на</a:t>
            </a:r>
            <a:r>
              <a:rPr dirty="0" sz="1250" spc="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наличие </a:t>
            </a:r>
            <a:r>
              <a:rPr dirty="0" sz="1250" spc="-20">
                <a:solidFill>
                  <a:srgbClr val="48485A"/>
                </a:solidFill>
                <a:latin typeface="Arial Black"/>
                <a:cs typeface="Arial Black"/>
              </a:rPr>
              <a:t>"кабины"</a:t>
            </a:r>
            <a:r>
              <a:rPr dirty="0" sz="125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качестве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принадлежности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к</a:t>
            </a:r>
            <a:r>
              <a:rPr dirty="0" sz="1250" spc="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медицинскому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изделию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не 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свидетельствует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о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недостоверности</a:t>
            </a:r>
            <a:r>
              <a:rPr dirty="0" sz="1250" spc="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предоставленной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Победителем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информации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несоответствии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заявки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требованиям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извещения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об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осуществлении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закупки.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0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3050"/>
              <a:t>Решение</a:t>
            </a:r>
            <a:r>
              <a:rPr dirty="0" sz="3050" spc="254"/>
              <a:t> </a:t>
            </a:r>
            <a:r>
              <a:rPr dirty="0" sz="3050"/>
              <a:t>УФАС</a:t>
            </a:r>
            <a:r>
              <a:rPr dirty="0" sz="3050" spc="275"/>
              <a:t> </a:t>
            </a:r>
            <a:r>
              <a:rPr dirty="0" sz="3050"/>
              <a:t>по</a:t>
            </a:r>
            <a:r>
              <a:rPr dirty="0" sz="3050" spc="215"/>
              <a:t> </a:t>
            </a:r>
            <a:r>
              <a:rPr dirty="0" sz="3050"/>
              <a:t>Иркутской</a:t>
            </a:r>
            <a:r>
              <a:rPr dirty="0" sz="3050" spc="285"/>
              <a:t> </a:t>
            </a:r>
            <a:r>
              <a:rPr dirty="0" sz="3050"/>
              <a:t>области</a:t>
            </a:r>
            <a:r>
              <a:rPr dirty="0" sz="3050" spc="250"/>
              <a:t> </a:t>
            </a:r>
            <a:r>
              <a:rPr dirty="0" sz="3050"/>
              <a:t>от</a:t>
            </a:r>
            <a:r>
              <a:rPr dirty="0" sz="3050" spc="290"/>
              <a:t> </a:t>
            </a:r>
            <a:r>
              <a:rPr dirty="0" sz="3050" spc="100"/>
              <a:t>4</a:t>
            </a:r>
            <a:r>
              <a:rPr dirty="0" sz="3050" spc="250"/>
              <a:t> </a:t>
            </a:r>
            <a:r>
              <a:rPr dirty="0" sz="3050"/>
              <a:t>февраля</a:t>
            </a:r>
            <a:r>
              <a:rPr dirty="0" sz="3050" spc="215"/>
              <a:t> </a:t>
            </a:r>
            <a:r>
              <a:rPr dirty="0" sz="3050" spc="254"/>
              <a:t>2025</a:t>
            </a:r>
            <a:r>
              <a:rPr dirty="0" sz="3050" spc="220"/>
              <a:t> </a:t>
            </a:r>
            <a:r>
              <a:rPr dirty="0" sz="3050" spc="-10"/>
              <a:t>г.извещение</a:t>
            </a:r>
            <a:endParaRPr sz="3050"/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3050" spc="680"/>
              <a:t>N</a:t>
            </a:r>
            <a:r>
              <a:rPr dirty="0" sz="3050" spc="220"/>
              <a:t> </a:t>
            </a:r>
            <a:r>
              <a:rPr dirty="0" sz="3050" spc="254"/>
              <a:t>0134200000124008253</a:t>
            </a:r>
            <a:endParaRPr sz="3050"/>
          </a:p>
        </p:txBody>
      </p:sp>
      <p:sp>
        <p:nvSpPr>
          <p:cNvPr id="3" name="object 3" descr=""/>
          <p:cNvSpPr/>
          <p:nvPr/>
        </p:nvSpPr>
        <p:spPr>
          <a:xfrm>
            <a:off x="790575" y="2438400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337819" y="0"/>
                </a:moveTo>
                <a:lnTo>
                  <a:pt x="24130" y="0"/>
                </a:lnTo>
                <a:lnTo>
                  <a:pt x="14739" y="1895"/>
                </a:lnTo>
                <a:lnTo>
                  <a:pt x="7069" y="7064"/>
                </a:lnTo>
                <a:lnTo>
                  <a:pt x="1896" y="14733"/>
                </a:lnTo>
                <a:lnTo>
                  <a:pt x="0" y="24129"/>
                </a:lnTo>
                <a:lnTo>
                  <a:pt x="0" y="337820"/>
                </a:lnTo>
                <a:lnTo>
                  <a:pt x="1896" y="347216"/>
                </a:lnTo>
                <a:lnTo>
                  <a:pt x="7069" y="354885"/>
                </a:lnTo>
                <a:lnTo>
                  <a:pt x="14739" y="360054"/>
                </a:lnTo>
                <a:lnTo>
                  <a:pt x="24130" y="361950"/>
                </a:lnTo>
                <a:lnTo>
                  <a:pt x="337819" y="361950"/>
                </a:lnTo>
                <a:lnTo>
                  <a:pt x="347210" y="360054"/>
                </a:lnTo>
                <a:lnTo>
                  <a:pt x="354880" y="354885"/>
                </a:lnTo>
                <a:lnTo>
                  <a:pt x="360053" y="347216"/>
                </a:lnTo>
                <a:lnTo>
                  <a:pt x="361950" y="337820"/>
                </a:lnTo>
                <a:lnTo>
                  <a:pt x="361950" y="24129"/>
                </a:lnTo>
                <a:lnTo>
                  <a:pt x="360053" y="14733"/>
                </a:lnTo>
                <a:lnTo>
                  <a:pt x="354880" y="7064"/>
                </a:lnTo>
                <a:lnTo>
                  <a:pt x="347210" y="1895"/>
                </a:lnTo>
                <a:lnTo>
                  <a:pt x="337819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7391400" y="2438400"/>
            <a:ext cx="361950" cy="361950"/>
            <a:chOff x="7391400" y="2438400"/>
            <a:chExt cx="361950" cy="361950"/>
          </a:xfrm>
        </p:grpSpPr>
        <p:sp>
          <p:nvSpPr>
            <p:cNvPr id="5" name="object 5" descr=""/>
            <p:cNvSpPr/>
            <p:nvPr/>
          </p:nvSpPr>
          <p:spPr>
            <a:xfrm>
              <a:off x="7391400" y="2438400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337820" y="0"/>
                  </a:moveTo>
                  <a:lnTo>
                    <a:pt x="24129" y="0"/>
                  </a:lnTo>
                  <a:lnTo>
                    <a:pt x="14733" y="1895"/>
                  </a:lnTo>
                  <a:lnTo>
                    <a:pt x="7064" y="7064"/>
                  </a:lnTo>
                  <a:lnTo>
                    <a:pt x="1895" y="14733"/>
                  </a:lnTo>
                  <a:lnTo>
                    <a:pt x="0" y="24129"/>
                  </a:lnTo>
                  <a:lnTo>
                    <a:pt x="0" y="337820"/>
                  </a:lnTo>
                  <a:lnTo>
                    <a:pt x="1895" y="347216"/>
                  </a:lnTo>
                  <a:lnTo>
                    <a:pt x="7064" y="354885"/>
                  </a:lnTo>
                  <a:lnTo>
                    <a:pt x="14733" y="360054"/>
                  </a:lnTo>
                  <a:lnTo>
                    <a:pt x="24129" y="361950"/>
                  </a:lnTo>
                  <a:lnTo>
                    <a:pt x="337820" y="361950"/>
                  </a:lnTo>
                  <a:lnTo>
                    <a:pt x="347216" y="360054"/>
                  </a:lnTo>
                  <a:lnTo>
                    <a:pt x="354885" y="354885"/>
                  </a:lnTo>
                  <a:lnTo>
                    <a:pt x="360054" y="347216"/>
                  </a:lnTo>
                  <a:lnTo>
                    <a:pt x="361950" y="337820"/>
                  </a:lnTo>
                  <a:lnTo>
                    <a:pt x="361950" y="24129"/>
                  </a:lnTo>
                  <a:lnTo>
                    <a:pt x="360054" y="14733"/>
                  </a:lnTo>
                  <a:lnTo>
                    <a:pt x="354885" y="7064"/>
                  </a:lnTo>
                  <a:lnTo>
                    <a:pt x="347216" y="1895"/>
                  </a:lnTo>
                  <a:lnTo>
                    <a:pt x="337820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8075" y="2466975"/>
              <a:ext cx="238125" cy="304800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790575" y="5153025"/>
            <a:ext cx="361950" cy="361950"/>
            <a:chOff x="790575" y="5153025"/>
            <a:chExt cx="361950" cy="361950"/>
          </a:xfrm>
        </p:grpSpPr>
        <p:sp>
          <p:nvSpPr>
            <p:cNvPr id="8" name="object 8" descr=""/>
            <p:cNvSpPr/>
            <p:nvPr/>
          </p:nvSpPr>
          <p:spPr>
            <a:xfrm>
              <a:off x="790575" y="5153025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337819" y="0"/>
                  </a:moveTo>
                  <a:lnTo>
                    <a:pt x="24130" y="0"/>
                  </a:lnTo>
                  <a:lnTo>
                    <a:pt x="14739" y="1895"/>
                  </a:lnTo>
                  <a:lnTo>
                    <a:pt x="7069" y="7064"/>
                  </a:lnTo>
                  <a:lnTo>
                    <a:pt x="1896" y="14733"/>
                  </a:lnTo>
                  <a:lnTo>
                    <a:pt x="0" y="24130"/>
                  </a:lnTo>
                  <a:lnTo>
                    <a:pt x="0" y="337819"/>
                  </a:lnTo>
                  <a:lnTo>
                    <a:pt x="1896" y="347216"/>
                  </a:lnTo>
                  <a:lnTo>
                    <a:pt x="7069" y="354885"/>
                  </a:lnTo>
                  <a:lnTo>
                    <a:pt x="14739" y="360054"/>
                  </a:lnTo>
                  <a:lnTo>
                    <a:pt x="24130" y="361950"/>
                  </a:lnTo>
                  <a:lnTo>
                    <a:pt x="337819" y="361950"/>
                  </a:lnTo>
                  <a:lnTo>
                    <a:pt x="347210" y="360054"/>
                  </a:lnTo>
                  <a:lnTo>
                    <a:pt x="354880" y="354885"/>
                  </a:lnTo>
                  <a:lnTo>
                    <a:pt x="360053" y="347216"/>
                  </a:lnTo>
                  <a:lnTo>
                    <a:pt x="361950" y="337819"/>
                  </a:lnTo>
                  <a:lnTo>
                    <a:pt x="361950" y="24130"/>
                  </a:lnTo>
                  <a:lnTo>
                    <a:pt x="360053" y="14733"/>
                  </a:lnTo>
                  <a:lnTo>
                    <a:pt x="354880" y="7064"/>
                  </a:lnTo>
                  <a:lnTo>
                    <a:pt x="347210" y="1895"/>
                  </a:lnTo>
                  <a:lnTo>
                    <a:pt x="337819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5181600"/>
              <a:ext cx="238125" cy="30480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297939" y="2421953"/>
            <a:ext cx="5863590" cy="48444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Определение</a:t>
            </a:r>
            <a:r>
              <a:rPr dirty="0" sz="1550" spc="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принадлежностей</a:t>
            </a:r>
            <a:r>
              <a:rPr dirty="0" sz="1550" spc="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к</a:t>
            </a:r>
            <a:r>
              <a:rPr dirty="0" sz="1550" spc="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медицинскому</a:t>
            </a:r>
            <a:r>
              <a:rPr dirty="0" sz="1550" spc="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изделию</a:t>
            </a:r>
            <a:endParaRPr sz="1550">
              <a:latin typeface="Cambria"/>
              <a:cs typeface="Cambria"/>
            </a:endParaRPr>
          </a:p>
          <a:p>
            <a:pPr marL="12700" marR="5080">
              <a:lnSpc>
                <a:spcPct val="133700"/>
              </a:lnSpc>
              <a:spcBef>
                <a:spcPts val="64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пунктом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3.2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раздела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3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75">
                <a:solidFill>
                  <a:srgbClr val="48485A"/>
                </a:solidFill>
                <a:latin typeface="Microsoft Sans Serif"/>
                <a:cs typeface="Microsoft Sans Serif"/>
              </a:rPr>
              <a:t>ГОСТ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31508-</a:t>
            </a:r>
            <a:r>
              <a:rPr dirty="0" sz="1250" spc="-20">
                <a:solidFill>
                  <a:srgbClr val="48485A"/>
                </a:solidFill>
                <a:latin typeface="Microsoft Sans Serif"/>
                <a:cs typeface="Microsoft Sans Serif"/>
              </a:rPr>
              <a:t>2012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"Межгосударственный</a:t>
            </a:r>
            <a:r>
              <a:rPr dirty="0" sz="1250" spc="1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стандарт.</a:t>
            </a:r>
            <a:r>
              <a:rPr dirty="0" sz="125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медицинские.</a:t>
            </a:r>
            <a:r>
              <a:rPr dirty="0" sz="125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Классификация</a:t>
            </a:r>
            <a:r>
              <a:rPr dirty="0" sz="1250" spc="2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зависимости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потенциального</a:t>
            </a:r>
            <a:r>
              <a:rPr dirty="0" sz="12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риска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применения.</a:t>
            </a:r>
            <a:r>
              <a:rPr dirty="0" sz="1250" spc="-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Общие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требования"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к </a:t>
            </a:r>
            <a:r>
              <a:rPr dirty="0" sz="1250" spc="-65">
                <a:solidFill>
                  <a:srgbClr val="48485A"/>
                </a:solidFill>
                <a:latin typeface="Arial Black"/>
                <a:cs typeface="Arial Black"/>
              </a:rPr>
              <a:t>принадлежностям</a:t>
            </a:r>
            <a:r>
              <a:rPr dirty="0" sz="1250" spc="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к</a:t>
            </a:r>
            <a:r>
              <a:rPr dirty="0" sz="1250" spc="-9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медицинскому</a:t>
            </a:r>
            <a:r>
              <a:rPr dirty="0" sz="1250" spc="-1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изделию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относятся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предметы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,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самостоятельно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являющиеся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медицинскими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изделиями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целевому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назначению</a:t>
            </a:r>
            <a:r>
              <a:rPr dirty="0" sz="12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применяемые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80">
                <a:solidFill>
                  <a:srgbClr val="48485A"/>
                </a:solidFill>
                <a:latin typeface="Arial Black"/>
                <a:cs typeface="Arial Black"/>
              </a:rPr>
              <a:t>совместно</a:t>
            </a:r>
            <a:r>
              <a:rPr dirty="0" sz="1250" spc="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90">
                <a:solidFill>
                  <a:srgbClr val="48485A"/>
                </a:solidFill>
                <a:latin typeface="Arial Black"/>
                <a:cs typeface="Arial Black"/>
              </a:rPr>
              <a:t>с</a:t>
            </a:r>
            <a:r>
              <a:rPr dirty="0" sz="1250" spc="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медицинскими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изделиями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либо</a:t>
            </a:r>
            <a:r>
              <a:rPr dirty="0" sz="125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их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95">
                <a:solidFill>
                  <a:srgbClr val="48485A"/>
                </a:solidFill>
                <a:latin typeface="Arial Black"/>
                <a:cs typeface="Arial Black"/>
              </a:rPr>
              <a:t>составе</a:t>
            </a:r>
            <a:r>
              <a:rPr dirty="0" sz="125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того,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чтобы</a:t>
            </a:r>
            <a:r>
              <a:rPr dirty="0" sz="12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медицинские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могли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быть 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использованы</a:t>
            </a:r>
            <a:r>
              <a:rPr dirty="0" sz="125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 соответствии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90">
                <a:solidFill>
                  <a:srgbClr val="48485A"/>
                </a:solidFill>
                <a:latin typeface="Arial Black"/>
                <a:cs typeface="Arial Black"/>
              </a:rPr>
              <a:t>с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целевым</a:t>
            </a:r>
            <a:r>
              <a:rPr dirty="0" sz="1250" spc="-1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назначением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.</a:t>
            </a: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1550" spc="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наименовании</a:t>
            </a:r>
            <a:r>
              <a:rPr dirty="0" sz="1550" spc="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медицинского</a:t>
            </a:r>
            <a:r>
              <a:rPr dirty="0" sz="1550" spc="5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изделия</a:t>
            </a:r>
            <a:endParaRPr sz="1550">
              <a:latin typeface="Cambria"/>
              <a:cs typeface="Cambria"/>
            </a:endParaRPr>
          </a:p>
          <a:p>
            <a:pPr marL="12700" marR="12700">
              <a:lnSpc>
                <a:spcPct val="133900"/>
              </a:lnSpc>
              <a:spcBef>
                <a:spcPts val="635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Комиссия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отмечает,</a:t>
            </a:r>
            <a:r>
              <a:rPr dirty="0" sz="12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наименование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медицинского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 изделия, 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указанное</a:t>
            </a:r>
            <a:r>
              <a:rPr dirty="0" sz="125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регистрационном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удостоверении,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соответствует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наименованию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изделия,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описанному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соответствующем</a:t>
            </a:r>
            <a:r>
              <a:rPr dirty="0" sz="1250" spc="-9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заявлении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о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государственной 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регистрации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медицинского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изделия,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то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есть,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присвоено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волеизъявлению</a:t>
            </a:r>
            <a:r>
              <a:rPr dirty="0" sz="12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разработчика,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endParaRPr sz="1250">
              <a:latin typeface="Microsoft Sans Serif"/>
              <a:cs typeface="Microsoft Sans Serif"/>
            </a:endParaRPr>
          </a:p>
          <a:p>
            <a:pPr marL="12700" marR="1101090">
              <a:lnSpc>
                <a:spcPts val="2030"/>
              </a:lnSpc>
              <a:spcBef>
                <a:spcPts val="25"/>
              </a:spcBef>
            </a:pP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2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уполномоченного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представителя</a:t>
            </a:r>
            <a:r>
              <a:rPr dirty="0" sz="12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12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(изготовителя)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7391400" y="5153025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337820" y="0"/>
                </a:moveTo>
                <a:lnTo>
                  <a:pt x="24129" y="0"/>
                </a:lnTo>
                <a:lnTo>
                  <a:pt x="14733" y="1895"/>
                </a:lnTo>
                <a:lnTo>
                  <a:pt x="7064" y="7064"/>
                </a:lnTo>
                <a:lnTo>
                  <a:pt x="1895" y="14733"/>
                </a:lnTo>
                <a:lnTo>
                  <a:pt x="0" y="24130"/>
                </a:lnTo>
                <a:lnTo>
                  <a:pt x="0" y="337819"/>
                </a:lnTo>
                <a:lnTo>
                  <a:pt x="1895" y="347216"/>
                </a:lnTo>
                <a:lnTo>
                  <a:pt x="7064" y="354885"/>
                </a:lnTo>
                <a:lnTo>
                  <a:pt x="14733" y="360054"/>
                </a:lnTo>
                <a:lnTo>
                  <a:pt x="24129" y="361950"/>
                </a:lnTo>
                <a:lnTo>
                  <a:pt x="337820" y="361950"/>
                </a:lnTo>
                <a:lnTo>
                  <a:pt x="347216" y="360054"/>
                </a:lnTo>
                <a:lnTo>
                  <a:pt x="354885" y="354885"/>
                </a:lnTo>
                <a:lnTo>
                  <a:pt x="360054" y="347216"/>
                </a:lnTo>
                <a:lnTo>
                  <a:pt x="361950" y="337819"/>
                </a:lnTo>
                <a:lnTo>
                  <a:pt x="361950" y="24130"/>
                </a:lnTo>
                <a:lnTo>
                  <a:pt x="360054" y="14733"/>
                </a:lnTo>
                <a:lnTo>
                  <a:pt x="354885" y="7064"/>
                </a:lnTo>
                <a:lnTo>
                  <a:pt x="347216" y="1895"/>
                </a:lnTo>
                <a:lnTo>
                  <a:pt x="337820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902956" y="2421953"/>
            <a:ext cx="5692140" cy="33185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Правила</a:t>
            </a:r>
            <a:r>
              <a:rPr dirty="0" sz="1550" spc="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государственной</a:t>
            </a:r>
            <a:r>
              <a:rPr dirty="0" sz="1550" spc="-1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регистрации</a:t>
            </a:r>
            <a:endParaRPr sz="1550">
              <a:latin typeface="Cambria"/>
              <a:cs typeface="Cambria"/>
            </a:endParaRPr>
          </a:p>
          <a:p>
            <a:pPr marL="12700" marR="5080">
              <a:lnSpc>
                <a:spcPct val="133700"/>
              </a:lnSpc>
              <a:spcBef>
                <a:spcPts val="640"/>
              </a:spcBef>
            </a:pP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</a:t>
            </a:r>
            <a:r>
              <a:rPr dirty="0" sz="12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пункту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2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Правил,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утвержденными</a:t>
            </a:r>
            <a:r>
              <a:rPr dirty="0" sz="12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Постановлением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75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2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2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30.11.2024</a:t>
            </a:r>
            <a:r>
              <a:rPr dirty="0" sz="12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N1684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"Об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утверждении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Правил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dirty="0" sz="125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125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25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изделий"</a:t>
            </a:r>
            <a:r>
              <a:rPr dirty="0" sz="125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(далее</a:t>
            </a:r>
            <a:r>
              <a:rPr dirty="0" sz="1250" spc="25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25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правила),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регистрации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подлежат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любые</a:t>
            </a:r>
            <a:r>
              <a:rPr dirty="0" sz="12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инструменты,</a:t>
            </a:r>
            <a:r>
              <a:rPr dirty="0" sz="12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аппараты,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приборы,</a:t>
            </a:r>
            <a:r>
              <a:rPr dirty="0" sz="125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оборудование,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материалы</a:t>
            </a:r>
            <a:r>
              <a:rPr dirty="0" sz="12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2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прочие</a:t>
            </a:r>
            <a:r>
              <a:rPr dirty="0" sz="12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изделия,</a:t>
            </a:r>
            <a:r>
              <a:rPr dirty="0" sz="12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применяемые</a:t>
            </a:r>
            <a:r>
              <a:rPr dirty="0" sz="12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5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2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целях</a:t>
            </a:r>
            <a:r>
              <a:rPr dirty="0" sz="12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отдельно</a:t>
            </a:r>
            <a:r>
              <a:rPr dirty="0" sz="1250" spc="-9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или</a:t>
            </a:r>
            <a:r>
              <a:rPr dirty="0" sz="1250" spc="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5">
                <a:solidFill>
                  <a:srgbClr val="48485A"/>
                </a:solidFill>
                <a:latin typeface="Arial Black"/>
                <a:cs typeface="Arial Black"/>
              </a:rPr>
              <a:t>сочетании</a:t>
            </a:r>
            <a:r>
              <a:rPr dirty="0" sz="1250" spc="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между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90">
                <a:solidFill>
                  <a:srgbClr val="48485A"/>
                </a:solidFill>
                <a:latin typeface="Arial Black"/>
                <a:cs typeface="Arial Black"/>
              </a:rPr>
              <a:t>собой,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а</a:t>
            </a:r>
            <a:r>
              <a:rPr dirty="0" sz="1250" spc="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также </a:t>
            </a:r>
            <a:r>
              <a:rPr dirty="0" sz="1250" spc="-70">
                <a:solidFill>
                  <a:srgbClr val="48485A"/>
                </a:solidFill>
                <a:latin typeface="Arial Black"/>
                <a:cs typeface="Arial Black"/>
              </a:rPr>
              <a:t>вместе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90">
                <a:solidFill>
                  <a:srgbClr val="48485A"/>
                </a:solidFill>
                <a:latin typeface="Arial Black"/>
                <a:cs typeface="Arial Black"/>
              </a:rPr>
              <a:t>с</a:t>
            </a:r>
            <a:r>
              <a:rPr dirty="0" sz="125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30">
                <a:solidFill>
                  <a:srgbClr val="48485A"/>
                </a:solidFill>
                <a:latin typeface="Arial Black"/>
                <a:cs typeface="Arial Black"/>
              </a:rPr>
              <a:t>другими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принадлежностями,</a:t>
            </a:r>
            <a:r>
              <a:rPr dirty="0" sz="125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60">
                <a:solidFill>
                  <a:srgbClr val="48485A"/>
                </a:solidFill>
                <a:latin typeface="Arial Black"/>
                <a:cs typeface="Arial Black"/>
              </a:rPr>
              <a:t>необходимыми</a:t>
            </a:r>
            <a:r>
              <a:rPr dirty="0" sz="125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25">
                <a:solidFill>
                  <a:srgbClr val="48485A"/>
                </a:solidFill>
                <a:latin typeface="Arial Black"/>
                <a:cs typeface="Arial Black"/>
              </a:rPr>
              <a:t>для 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применения</a:t>
            </a:r>
            <a:r>
              <a:rPr dirty="0" sz="125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указанных</a:t>
            </a:r>
            <a:r>
              <a:rPr dirty="0" sz="125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55">
                <a:solidFill>
                  <a:srgbClr val="48485A"/>
                </a:solidFill>
                <a:latin typeface="Arial Black"/>
                <a:cs typeface="Arial Black"/>
              </a:rPr>
              <a:t>изделий</a:t>
            </a:r>
            <a:r>
              <a:rPr dirty="0" sz="125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40">
                <a:solidFill>
                  <a:srgbClr val="48485A"/>
                </a:solidFill>
                <a:latin typeface="Arial Black"/>
                <a:cs typeface="Arial Black"/>
              </a:rPr>
              <a:t>по</a:t>
            </a:r>
            <a:r>
              <a:rPr dirty="0" sz="1250" spc="-1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Arial Black"/>
                <a:cs typeface="Arial Black"/>
              </a:rPr>
              <a:t>назначению.</a:t>
            </a:r>
            <a:endParaRPr sz="12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12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dirty="0" sz="1550">
                <a:solidFill>
                  <a:srgbClr val="48485A"/>
                </a:solidFill>
                <a:latin typeface="Cambria"/>
                <a:cs typeface="Cambria"/>
              </a:rPr>
              <a:t>Итоговое</a:t>
            </a:r>
            <a:r>
              <a:rPr dirty="0" sz="1550" spc="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Cambria"/>
                <a:cs typeface="Cambria"/>
              </a:rPr>
              <a:t>решение</a:t>
            </a:r>
            <a:endParaRPr sz="1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Доводы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Заявителя</a:t>
            </a:r>
            <a:r>
              <a:rPr dirty="0" sz="12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признаны</a:t>
            </a:r>
            <a:r>
              <a:rPr dirty="0" sz="12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250" spc="-10">
                <a:solidFill>
                  <a:srgbClr val="48485A"/>
                </a:solidFill>
                <a:latin typeface="Microsoft Sans Serif"/>
                <a:cs typeface="Microsoft Sans Serif"/>
              </a:rPr>
              <a:t>необоснованными.</a:t>
            </a:r>
            <a:endParaRPr sz="12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684" y="704385"/>
            <a:ext cx="12852400" cy="1228090"/>
          </a:xfrm>
          <a:prstGeom prst="rect"/>
        </p:spPr>
        <p:txBody>
          <a:bodyPr wrap="square" lIns="0" tIns="419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3750"/>
              <a:t>Определение</a:t>
            </a:r>
            <a:r>
              <a:rPr dirty="0" sz="3750" spc="175"/>
              <a:t> </a:t>
            </a:r>
            <a:r>
              <a:rPr dirty="0" sz="3750"/>
              <a:t>Верховного</a:t>
            </a:r>
            <a:r>
              <a:rPr dirty="0" sz="3750" spc="210"/>
              <a:t> </a:t>
            </a:r>
            <a:r>
              <a:rPr dirty="0" sz="3750"/>
              <a:t>суда</a:t>
            </a:r>
            <a:r>
              <a:rPr dirty="0" sz="3750" spc="200"/>
              <a:t> </a:t>
            </a:r>
            <a:r>
              <a:rPr dirty="0" sz="3750"/>
              <a:t>РФ</a:t>
            </a:r>
            <a:r>
              <a:rPr dirty="0" sz="3750" spc="170"/>
              <a:t> </a:t>
            </a:r>
            <a:r>
              <a:rPr dirty="0" sz="3750"/>
              <a:t>от</a:t>
            </a:r>
            <a:r>
              <a:rPr dirty="0" sz="3750" spc="155"/>
              <a:t> </a:t>
            </a:r>
            <a:r>
              <a:rPr dirty="0" sz="3750" spc="420"/>
              <a:t>02</a:t>
            </a:r>
            <a:r>
              <a:rPr dirty="0" sz="3750" spc="160"/>
              <a:t> </a:t>
            </a:r>
            <a:r>
              <a:rPr dirty="0" sz="3750"/>
              <a:t>апреля</a:t>
            </a:r>
            <a:r>
              <a:rPr dirty="0" sz="3750" spc="180"/>
              <a:t> </a:t>
            </a:r>
            <a:r>
              <a:rPr dirty="0" sz="3750" spc="260"/>
              <a:t>2025</a:t>
            </a:r>
            <a:r>
              <a:rPr dirty="0" sz="3750" spc="200"/>
              <a:t> </a:t>
            </a:r>
            <a:r>
              <a:rPr dirty="0" sz="3750" spc="-20"/>
              <a:t>года</a:t>
            </a:r>
            <a:endParaRPr sz="3750"/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3750" spc="215">
                <a:latin typeface="Times New Roman"/>
                <a:cs typeface="Times New Roman"/>
              </a:rPr>
              <a:t>№</a:t>
            </a:r>
            <a:r>
              <a:rPr dirty="0" sz="3750" spc="215"/>
              <a:t>307-</a:t>
            </a:r>
            <a:r>
              <a:rPr dirty="0" sz="3750" spc="140"/>
              <a:t>ЭС25-</a:t>
            </a:r>
            <a:r>
              <a:rPr dirty="0" sz="3750"/>
              <a:t>1564</a:t>
            </a:r>
            <a:r>
              <a:rPr dirty="0" sz="3750" spc="260"/>
              <a:t> </a:t>
            </a:r>
            <a:r>
              <a:rPr dirty="0" sz="3750"/>
              <a:t>по</a:t>
            </a:r>
            <a:r>
              <a:rPr dirty="0" sz="3750" spc="285"/>
              <a:t> </a:t>
            </a:r>
            <a:r>
              <a:rPr dirty="0" sz="3750"/>
              <a:t>делу</a:t>
            </a:r>
            <a:r>
              <a:rPr dirty="0" sz="3750" spc="275"/>
              <a:t> </a:t>
            </a:r>
            <a:r>
              <a:rPr dirty="0" sz="3750" spc="165">
                <a:latin typeface="Times New Roman"/>
                <a:cs typeface="Times New Roman"/>
              </a:rPr>
              <a:t>№</a:t>
            </a:r>
            <a:r>
              <a:rPr dirty="0" sz="3750" spc="165"/>
              <a:t>А56-</a:t>
            </a:r>
            <a:r>
              <a:rPr dirty="0" sz="3750" spc="135"/>
              <a:t>13658/2024,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81684" y="1925891"/>
            <a:ext cx="12920980" cy="1198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50">
                <a:solidFill>
                  <a:srgbClr val="403BCF"/>
                </a:solidFill>
                <a:latin typeface="Cambria"/>
                <a:cs typeface="Cambria"/>
              </a:rPr>
              <a:t>Постановление</a:t>
            </a:r>
            <a:r>
              <a:rPr dirty="0" sz="3750" spc="12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3750">
                <a:solidFill>
                  <a:srgbClr val="403BCF"/>
                </a:solidFill>
                <a:latin typeface="Cambria"/>
                <a:cs typeface="Cambria"/>
              </a:rPr>
              <a:t>АС</a:t>
            </a:r>
            <a:r>
              <a:rPr dirty="0" sz="3750" spc="17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3750" spc="55">
                <a:solidFill>
                  <a:srgbClr val="403BCF"/>
                </a:solidFill>
                <a:latin typeface="Cambria"/>
                <a:cs typeface="Cambria"/>
              </a:rPr>
              <a:t>Северо-</a:t>
            </a:r>
            <a:r>
              <a:rPr dirty="0" sz="3750">
                <a:solidFill>
                  <a:srgbClr val="403BCF"/>
                </a:solidFill>
                <a:latin typeface="Cambria"/>
                <a:cs typeface="Cambria"/>
              </a:rPr>
              <a:t>Западного</a:t>
            </a:r>
            <a:r>
              <a:rPr dirty="0" sz="3750" spc="17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3750">
                <a:solidFill>
                  <a:srgbClr val="403BCF"/>
                </a:solidFill>
                <a:latin typeface="Cambria"/>
                <a:cs typeface="Cambria"/>
              </a:rPr>
              <a:t>округа</a:t>
            </a:r>
            <a:r>
              <a:rPr dirty="0" sz="3750" spc="15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3750">
                <a:solidFill>
                  <a:srgbClr val="403BCF"/>
                </a:solidFill>
                <a:latin typeface="Cambria"/>
                <a:cs typeface="Cambria"/>
              </a:rPr>
              <a:t>от</a:t>
            </a:r>
            <a:r>
              <a:rPr dirty="0" sz="3750" spc="13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3750">
                <a:solidFill>
                  <a:srgbClr val="403BCF"/>
                </a:solidFill>
                <a:latin typeface="Cambria"/>
                <a:cs typeface="Cambria"/>
              </a:rPr>
              <a:t>13</a:t>
            </a:r>
            <a:r>
              <a:rPr dirty="0" sz="3750" spc="17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3750" spc="-10">
                <a:solidFill>
                  <a:srgbClr val="403BCF"/>
                </a:solidFill>
                <a:latin typeface="Cambria"/>
                <a:cs typeface="Cambria"/>
              </a:rPr>
              <a:t>декабря</a:t>
            </a:r>
            <a:endParaRPr sz="37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3750" spc="275">
                <a:solidFill>
                  <a:srgbClr val="403BCF"/>
                </a:solidFill>
                <a:latin typeface="Cambria"/>
                <a:cs typeface="Cambria"/>
              </a:rPr>
              <a:t>2024</a:t>
            </a:r>
            <a:r>
              <a:rPr dirty="0" sz="3750" spc="25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3750">
                <a:solidFill>
                  <a:srgbClr val="403BCF"/>
                </a:solidFill>
                <a:latin typeface="Cambria"/>
                <a:cs typeface="Cambria"/>
              </a:rPr>
              <a:t>года</a:t>
            </a:r>
            <a:r>
              <a:rPr dirty="0" sz="3750" spc="18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3750">
                <a:solidFill>
                  <a:srgbClr val="403BCF"/>
                </a:solidFill>
                <a:latin typeface="Cambria"/>
                <a:cs typeface="Cambria"/>
              </a:rPr>
              <a:t>по</a:t>
            </a:r>
            <a:r>
              <a:rPr dirty="0" sz="3750" spc="24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3750">
                <a:solidFill>
                  <a:srgbClr val="403BCF"/>
                </a:solidFill>
                <a:latin typeface="Cambria"/>
                <a:cs typeface="Cambria"/>
              </a:rPr>
              <a:t>делу</a:t>
            </a:r>
            <a:r>
              <a:rPr dirty="0" sz="3750" spc="229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3750" spc="165">
                <a:solidFill>
                  <a:srgbClr val="403BCF"/>
                </a:solidFill>
                <a:latin typeface="Times New Roman"/>
                <a:cs typeface="Times New Roman"/>
              </a:rPr>
              <a:t>№</a:t>
            </a:r>
            <a:r>
              <a:rPr dirty="0" sz="3750" spc="165">
                <a:solidFill>
                  <a:srgbClr val="403BCF"/>
                </a:solidFill>
                <a:latin typeface="Cambria"/>
                <a:cs typeface="Cambria"/>
              </a:rPr>
              <a:t>А56-</a:t>
            </a:r>
            <a:r>
              <a:rPr dirty="0" sz="3750" spc="125">
                <a:solidFill>
                  <a:srgbClr val="403BCF"/>
                </a:solidFill>
                <a:latin typeface="Cambria"/>
                <a:cs typeface="Cambria"/>
              </a:rPr>
              <a:t>13658/2024</a:t>
            </a:r>
            <a:endParaRPr sz="3750">
              <a:latin typeface="Cambria"/>
              <a:cs typeface="Cambri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0575" y="3571875"/>
            <a:ext cx="6429375" cy="3886200"/>
          </a:xfrm>
          <a:custGeom>
            <a:avLst/>
            <a:gdLst/>
            <a:ahLst/>
            <a:cxnLst/>
            <a:rect l="l" t="t" r="r" b="b"/>
            <a:pathLst>
              <a:path w="6429375" h="3886200">
                <a:moveTo>
                  <a:pt x="6400419" y="0"/>
                </a:moveTo>
                <a:lnTo>
                  <a:pt x="28917" y="0"/>
                </a:lnTo>
                <a:lnTo>
                  <a:pt x="17659" y="2274"/>
                </a:lnTo>
                <a:lnTo>
                  <a:pt x="8467" y="8477"/>
                </a:lnTo>
                <a:lnTo>
                  <a:pt x="2271" y="17680"/>
                </a:lnTo>
                <a:lnTo>
                  <a:pt x="0" y="28955"/>
                </a:lnTo>
                <a:lnTo>
                  <a:pt x="0" y="3857282"/>
                </a:lnTo>
                <a:lnTo>
                  <a:pt x="2271" y="3868540"/>
                </a:lnTo>
                <a:lnTo>
                  <a:pt x="8467" y="3877732"/>
                </a:lnTo>
                <a:lnTo>
                  <a:pt x="17659" y="3883928"/>
                </a:lnTo>
                <a:lnTo>
                  <a:pt x="28917" y="3886200"/>
                </a:lnTo>
                <a:lnTo>
                  <a:pt x="6400419" y="3886200"/>
                </a:lnTo>
                <a:lnTo>
                  <a:pt x="6411694" y="3883928"/>
                </a:lnTo>
                <a:lnTo>
                  <a:pt x="6420897" y="3877732"/>
                </a:lnTo>
                <a:lnTo>
                  <a:pt x="6427100" y="3868540"/>
                </a:lnTo>
                <a:lnTo>
                  <a:pt x="6429375" y="3857282"/>
                </a:lnTo>
                <a:lnTo>
                  <a:pt x="6429375" y="28955"/>
                </a:lnTo>
                <a:lnTo>
                  <a:pt x="6427100" y="17680"/>
                </a:lnTo>
                <a:lnTo>
                  <a:pt x="6420897" y="8477"/>
                </a:lnTo>
                <a:lnTo>
                  <a:pt x="6411694" y="2274"/>
                </a:lnTo>
                <a:lnTo>
                  <a:pt x="6400419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974407" y="3744277"/>
            <a:ext cx="6049645" cy="346582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1850" spc="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допустимых</a:t>
            </a:r>
            <a:r>
              <a:rPr dirty="0" sz="1850" spc="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отклонениях</a:t>
            </a:r>
            <a:r>
              <a:rPr dirty="0" sz="1850" spc="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характеристик</a:t>
            </a:r>
            <a:endParaRPr sz="1850">
              <a:latin typeface="Cambria"/>
              <a:cs typeface="Cambria"/>
            </a:endParaRPr>
          </a:p>
          <a:p>
            <a:pPr marL="12700" marR="327660">
              <a:lnSpc>
                <a:spcPct val="133600"/>
              </a:lnSpc>
              <a:spcBef>
                <a:spcPts val="810"/>
              </a:spcBef>
            </a:pP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Верховный</a:t>
            </a:r>
            <a:r>
              <a:rPr dirty="0" sz="1500" spc="-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суд</a:t>
            </a:r>
            <a:r>
              <a:rPr dirty="0" sz="15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5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согласился</a:t>
            </a:r>
            <a:r>
              <a:rPr dirty="0" sz="15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4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500" spc="-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нижестоящими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 судами в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0">
                <a:solidFill>
                  <a:srgbClr val="48485A"/>
                </a:solidFill>
                <a:latin typeface="Microsoft Sans Serif"/>
                <a:cs typeface="Microsoft Sans Serif"/>
              </a:rPr>
              <a:t>том,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у</a:t>
            </a:r>
            <a:r>
              <a:rPr dirty="0" sz="15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Заказчика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нет 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основания</a:t>
            </a:r>
            <a:r>
              <a:rPr dirty="0" sz="15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отклонения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заявки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участника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 аукциона</a:t>
            </a: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поставку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endParaRPr sz="1500">
              <a:latin typeface="Microsoft Sans Serif"/>
              <a:cs typeface="Microsoft Sans Serif"/>
            </a:endParaRPr>
          </a:p>
          <a:p>
            <a:pPr marL="12700" marR="5080">
              <a:lnSpc>
                <a:spcPct val="133500"/>
              </a:lnSpc>
            </a:pP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(оборудования),</a:t>
            </a:r>
            <a:r>
              <a:rPr dirty="0" sz="15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20">
                <a:solidFill>
                  <a:srgbClr val="48485A"/>
                </a:solidFill>
                <a:latin typeface="Arial Black"/>
                <a:cs typeface="Arial Black"/>
              </a:rPr>
              <a:t>если</a:t>
            </a:r>
            <a:r>
              <a:rPr dirty="0" sz="150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110">
                <a:solidFill>
                  <a:srgbClr val="48485A"/>
                </a:solidFill>
                <a:latin typeface="Arial Black"/>
                <a:cs typeface="Arial Black"/>
              </a:rPr>
              <a:t>указанные</a:t>
            </a:r>
            <a:r>
              <a:rPr dirty="0" sz="15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5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100">
                <a:solidFill>
                  <a:srgbClr val="48485A"/>
                </a:solidFill>
                <a:latin typeface="Arial Black"/>
                <a:cs typeface="Arial Black"/>
              </a:rPr>
              <a:t>заявке</a:t>
            </a:r>
            <a:r>
              <a:rPr dirty="0" sz="150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Arial Black"/>
                <a:cs typeface="Arial Black"/>
              </a:rPr>
              <a:t>характеристики </a:t>
            </a:r>
            <a:r>
              <a:rPr dirty="0" sz="1500" spc="-65">
                <a:solidFill>
                  <a:srgbClr val="48485A"/>
                </a:solidFill>
                <a:latin typeface="Arial Black"/>
                <a:cs typeface="Arial Black"/>
              </a:rPr>
              <a:t>оборудования</a:t>
            </a:r>
            <a:r>
              <a:rPr dirty="0" sz="150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114">
                <a:solidFill>
                  <a:srgbClr val="48485A"/>
                </a:solidFill>
                <a:latin typeface="Arial Black"/>
                <a:cs typeface="Arial Black"/>
              </a:rPr>
              <a:t>не</a:t>
            </a:r>
            <a:r>
              <a:rPr dirty="0" sz="15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80">
                <a:solidFill>
                  <a:srgbClr val="48485A"/>
                </a:solidFill>
                <a:latin typeface="Arial Black"/>
                <a:cs typeface="Arial Black"/>
              </a:rPr>
              <a:t>совпадают</a:t>
            </a:r>
            <a:r>
              <a:rPr dirty="0" sz="1500" spc="-9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229">
                <a:solidFill>
                  <a:srgbClr val="48485A"/>
                </a:solidFill>
                <a:latin typeface="Arial Black"/>
                <a:cs typeface="Arial Black"/>
              </a:rPr>
              <a:t>с</a:t>
            </a:r>
            <a:r>
              <a:rPr dirty="0" sz="15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55">
                <a:solidFill>
                  <a:srgbClr val="48485A"/>
                </a:solidFill>
                <a:latin typeface="Arial Black"/>
                <a:cs typeface="Arial Black"/>
              </a:rPr>
              <a:t>минимальными</a:t>
            </a:r>
            <a:r>
              <a:rPr dirty="0" sz="15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45">
                <a:solidFill>
                  <a:srgbClr val="48485A"/>
                </a:solidFill>
                <a:latin typeface="Arial Black"/>
                <a:cs typeface="Arial Black"/>
              </a:rPr>
              <a:t>значениями </a:t>
            </a:r>
            <a:r>
              <a:rPr dirty="0" sz="1500" spc="-65">
                <a:solidFill>
                  <a:srgbClr val="48485A"/>
                </a:solidFill>
                <a:latin typeface="Arial Black"/>
                <a:cs typeface="Arial Black"/>
              </a:rPr>
              <a:t>характеристик</a:t>
            </a:r>
            <a:r>
              <a:rPr dirty="0" sz="1500" spc="-110">
                <a:solidFill>
                  <a:srgbClr val="48485A"/>
                </a:solidFill>
                <a:latin typeface="Arial Black"/>
                <a:cs typeface="Arial Black"/>
              </a:rPr>
              <a:t> указанных</a:t>
            </a:r>
            <a:r>
              <a:rPr dirty="0" sz="150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50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114">
                <a:solidFill>
                  <a:srgbClr val="48485A"/>
                </a:solidFill>
                <a:latin typeface="Arial Black"/>
                <a:cs typeface="Arial Black"/>
              </a:rPr>
              <a:t>Техническом</a:t>
            </a:r>
            <a:r>
              <a:rPr dirty="0" sz="150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75">
                <a:solidFill>
                  <a:srgbClr val="48485A"/>
                </a:solidFill>
                <a:latin typeface="Arial Black"/>
                <a:cs typeface="Arial Black"/>
              </a:rPr>
              <a:t>задании,</a:t>
            </a:r>
            <a:r>
              <a:rPr dirty="0" sz="15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25">
                <a:solidFill>
                  <a:srgbClr val="48485A"/>
                </a:solidFill>
                <a:latin typeface="Arial Black"/>
                <a:cs typeface="Arial Black"/>
              </a:rPr>
              <a:t>но </a:t>
            </a:r>
            <a:r>
              <a:rPr dirty="0" sz="1500" spc="-85">
                <a:solidFill>
                  <a:srgbClr val="48485A"/>
                </a:solidFill>
                <a:latin typeface="Arial Black"/>
                <a:cs typeface="Arial Black"/>
              </a:rPr>
              <a:t>находятся</a:t>
            </a:r>
            <a:r>
              <a:rPr dirty="0" sz="150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50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95">
                <a:solidFill>
                  <a:srgbClr val="48485A"/>
                </a:solidFill>
                <a:latin typeface="Arial Black"/>
                <a:cs typeface="Arial Black"/>
              </a:rPr>
              <a:t>пределах</a:t>
            </a:r>
            <a:r>
              <a:rPr dirty="0" sz="150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65">
                <a:solidFill>
                  <a:srgbClr val="48485A"/>
                </a:solidFill>
                <a:latin typeface="Arial Black"/>
                <a:cs typeface="Arial Black"/>
              </a:rPr>
              <a:t>допустимых</a:t>
            </a:r>
            <a:r>
              <a:rPr dirty="0" sz="1500" spc="-1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Arial Black"/>
                <a:cs typeface="Arial Black"/>
              </a:rPr>
              <a:t>отклонений </a:t>
            </a:r>
            <a:r>
              <a:rPr dirty="0" sz="1500" spc="-95">
                <a:solidFill>
                  <a:srgbClr val="48485A"/>
                </a:solidFill>
                <a:latin typeface="Arial Black"/>
                <a:cs typeface="Arial Black"/>
              </a:rPr>
              <a:t>установленных</a:t>
            </a:r>
            <a:r>
              <a:rPr dirty="0" sz="1500">
                <a:solidFill>
                  <a:srgbClr val="48485A"/>
                </a:solidFill>
                <a:latin typeface="Arial Black"/>
                <a:cs typeface="Arial Black"/>
              </a:rPr>
              <a:t> в</a:t>
            </a:r>
            <a:r>
              <a:rPr dirty="0" sz="150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50">
                <a:solidFill>
                  <a:srgbClr val="48485A"/>
                </a:solidFill>
                <a:latin typeface="Arial Black"/>
                <a:cs typeface="Arial Black"/>
              </a:rPr>
              <a:t>инструкции</a:t>
            </a:r>
            <a:r>
              <a:rPr dirty="0" sz="150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55">
                <a:solidFill>
                  <a:srgbClr val="48485A"/>
                </a:solidFill>
                <a:latin typeface="Arial Black"/>
                <a:cs typeface="Arial Black"/>
              </a:rPr>
              <a:t>производителя</a:t>
            </a:r>
            <a:r>
              <a:rPr dirty="0" sz="150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(входит</a:t>
            </a:r>
            <a:r>
              <a:rPr dirty="0" sz="15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состав</a:t>
            </a:r>
            <a:r>
              <a:rPr dirty="0" sz="15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регистрационного</a:t>
            </a: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досье</a:t>
            </a:r>
            <a:r>
              <a:rPr dirty="0" sz="15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изделия),</a:t>
            </a:r>
            <a:r>
              <a:rPr dirty="0" sz="150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которые</a:t>
            </a:r>
            <a:r>
              <a:rPr dirty="0" sz="15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75">
                <a:solidFill>
                  <a:srgbClr val="48485A"/>
                </a:solidFill>
                <a:latin typeface="Microsoft Sans Serif"/>
                <a:cs typeface="Microsoft Sans Serif"/>
              </a:rPr>
              <a:t>им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подтверждены.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410450" y="3571875"/>
            <a:ext cx="6429375" cy="3886200"/>
          </a:xfrm>
          <a:custGeom>
            <a:avLst/>
            <a:gdLst/>
            <a:ahLst/>
            <a:cxnLst/>
            <a:rect l="l" t="t" r="r" b="b"/>
            <a:pathLst>
              <a:path w="6429375" h="3886200">
                <a:moveTo>
                  <a:pt x="6400419" y="0"/>
                </a:moveTo>
                <a:lnTo>
                  <a:pt x="28955" y="0"/>
                </a:lnTo>
                <a:lnTo>
                  <a:pt x="17680" y="2274"/>
                </a:lnTo>
                <a:lnTo>
                  <a:pt x="8477" y="8477"/>
                </a:lnTo>
                <a:lnTo>
                  <a:pt x="2274" y="17680"/>
                </a:lnTo>
                <a:lnTo>
                  <a:pt x="0" y="28955"/>
                </a:lnTo>
                <a:lnTo>
                  <a:pt x="0" y="3857282"/>
                </a:lnTo>
                <a:lnTo>
                  <a:pt x="2274" y="3868540"/>
                </a:lnTo>
                <a:lnTo>
                  <a:pt x="8477" y="3877732"/>
                </a:lnTo>
                <a:lnTo>
                  <a:pt x="17680" y="3883928"/>
                </a:lnTo>
                <a:lnTo>
                  <a:pt x="28955" y="3886200"/>
                </a:lnTo>
                <a:lnTo>
                  <a:pt x="6400419" y="3886200"/>
                </a:lnTo>
                <a:lnTo>
                  <a:pt x="6411694" y="3883928"/>
                </a:lnTo>
                <a:lnTo>
                  <a:pt x="6420897" y="3877732"/>
                </a:lnTo>
                <a:lnTo>
                  <a:pt x="6427100" y="3868540"/>
                </a:lnTo>
                <a:lnTo>
                  <a:pt x="6429375" y="3857282"/>
                </a:lnTo>
                <a:lnTo>
                  <a:pt x="6429375" y="28955"/>
                </a:lnTo>
                <a:lnTo>
                  <a:pt x="6427100" y="17680"/>
                </a:lnTo>
                <a:lnTo>
                  <a:pt x="6420897" y="8477"/>
                </a:lnTo>
                <a:lnTo>
                  <a:pt x="6411694" y="2274"/>
                </a:lnTo>
                <a:lnTo>
                  <a:pt x="6400419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596505" y="3744277"/>
            <a:ext cx="6051550" cy="16351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1850" spc="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недостоверности</a:t>
            </a:r>
            <a:r>
              <a:rPr dirty="0" sz="1850" spc="5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информации</a:t>
            </a:r>
            <a:endParaRPr sz="1850">
              <a:latin typeface="Cambria"/>
              <a:cs typeface="Cambria"/>
            </a:endParaRPr>
          </a:p>
          <a:p>
            <a:pPr marL="12700" marR="5080">
              <a:lnSpc>
                <a:spcPct val="133500"/>
              </a:lnSpc>
              <a:spcBef>
                <a:spcPts val="815"/>
              </a:spcBef>
            </a:pPr>
            <a:r>
              <a:rPr dirty="0" sz="1500" spc="-85">
                <a:solidFill>
                  <a:srgbClr val="48485A"/>
                </a:solidFill>
                <a:latin typeface="Arial Black"/>
                <a:cs typeface="Arial Black"/>
              </a:rPr>
              <a:t>Неполучение</a:t>
            </a:r>
            <a:r>
              <a:rPr dirty="0" sz="15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Заказчиком</a:t>
            </a:r>
            <a:r>
              <a:rPr dirty="0" sz="15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30">
                <a:solidFill>
                  <a:srgbClr val="48485A"/>
                </a:solidFill>
                <a:latin typeface="Arial Black"/>
                <a:cs typeface="Arial Black"/>
              </a:rPr>
              <a:t>ответа</a:t>
            </a:r>
            <a:r>
              <a:rPr dirty="0" sz="150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25">
                <a:solidFill>
                  <a:srgbClr val="48485A"/>
                </a:solidFill>
                <a:latin typeface="Arial Black"/>
                <a:cs typeface="Arial Black"/>
              </a:rPr>
              <a:t>от</a:t>
            </a:r>
            <a:r>
              <a:rPr dirty="0" sz="150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Arial Black"/>
                <a:cs typeface="Arial Black"/>
              </a:rPr>
              <a:t>производителя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медицинского</a:t>
            </a:r>
            <a:r>
              <a:rPr dirty="0" sz="15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5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14">
                <a:solidFill>
                  <a:srgbClr val="48485A"/>
                </a:solidFill>
                <a:latin typeface="Arial Black"/>
                <a:cs typeface="Arial Black"/>
              </a:rPr>
              <a:t>не</a:t>
            </a:r>
            <a:r>
              <a:rPr dirty="0" sz="1500" spc="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60">
                <a:solidFill>
                  <a:srgbClr val="48485A"/>
                </a:solidFill>
                <a:latin typeface="Arial Black"/>
                <a:cs typeface="Arial Black"/>
              </a:rPr>
              <a:t>свидетельствует</a:t>
            </a:r>
            <a:r>
              <a:rPr dirty="0" sz="1500" spc="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500" spc="75">
                <a:solidFill>
                  <a:srgbClr val="48485A"/>
                </a:solidFill>
                <a:latin typeface="Microsoft Sans Serif"/>
                <a:cs typeface="Microsoft Sans Serif"/>
              </a:rPr>
              <a:t> наличии</a:t>
            </a:r>
            <a:r>
              <a:rPr dirty="0" sz="15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заявке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участника</a:t>
            </a:r>
            <a:r>
              <a:rPr dirty="0" sz="15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5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75">
                <a:solidFill>
                  <a:srgbClr val="48485A"/>
                </a:solidFill>
                <a:latin typeface="Arial Black"/>
                <a:cs typeface="Arial Black"/>
              </a:rPr>
              <a:t>недостоверной</a:t>
            </a:r>
            <a:r>
              <a:rPr dirty="0" sz="15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-70">
                <a:solidFill>
                  <a:srgbClr val="48485A"/>
                </a:solidFill>
                <a:latin typeface="Arial Black"/>
                <a:cs typeface="Arial Black"/>
              </a:rPr>
              <a:t>информации</a:t>
            </a:r>
            <a:r>
              <a:rPr dirty="0" sz="1500" spc="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5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40">
                <a:solidFill>
                  <a:srgbClr val="48485A"/>
                </a:solidFill>
                <a:latin typeface="Microsoft Sans Serif"/>
                <a:cs typeface="Microsoft Sans Serif"/>
              </a:rPr>
              <a:t>значениях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характеристик</a:t>
            </a:r>
            <a:r>
              <a:rPr dirty="0" sz="1500" spc="3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изделий.</a:t>
            </a:r>
            <a:endParaRPr sz="1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657" y="410527"/>
            <a:ext cx="9660255" cy="4718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00"/>
              <a:t>Разъяснения</a:t>
            </a:r>
            <a:r>
              <a:rPr dirty="0" sz="2900" spc="150"/>
              <a:t> </a:t>
            </a:r>
            <a:r>
              <a:rPr dirty="0" sz="2900"/>
              <a:t>Минздрава</a:t>
            </a:r>
            <a:r>
              <a:rPr dirty="0" sz="2900" spc="140"/>
              <a:t> </a:t>
            </a:r>
            <a:r>
              <a:rPr dirty="0" sz="2900"/>
              <a:t>РФ</a:t>
            </a:r>
            <a:r>
              <a:rPr dirty="0" sz="2900" spc="170"/>
              <a:t> </a:t>
            </a:r>
            <a:r>
              <a:rPr dirty="0" sz="2900"/>
              <a:t>по</a:t>
            </a:r>
            <a:r>
              <a:rPr dirty="0" sz="2900" spc="135"/>
              <a:t> </a:t>
            </a:r>
            <a:r>
              <a:rPr dirty="0" sz="2900"/>
              <a:t>применению</a:t>
            </a:r>
            <a:r>
              <a:rPr dirty="0" sz="2900" spc="100"/>
              <a:t> </a:t>
            </a:r>
            <a:r>
              <a:rPr dirty="0" sz="2900"/>
              <a:t>ПП</a:t>
            </a:r>
            <a:r>
              <a:rPr dirty="0" sz="2900" spc="130"/>
              <a:t> </a:t>
            </a:r>
            <a:r>
              <a:rPr dirty="0" sz="2900"/>
              <a:t>РФ</a:t>
            </a:r>
            <a:r>
              <a:rPr dirty="0" sz="2900" spc="170"/>
              <a:t> </a:t>
            </a:r>
            <a:r>
              <a:rPr dirty="0" sz="2900" spc="-20"/>
              <a:t>1875</a:t>
            </a:r>
            <a:endParaRPr sz="2900"/>
          </a:p>
        </p:txBody>
      </p:sp>
      <p:sp>
        <p:nvSpPr>
          <p:cNvPr id="3" name="object 3" descr=""/>
          <p:cNvSpPr txBox="1"/>
          <p:nvPr/>
        </p:nvSpPr>
        <p:spPr>
          <a:xfrm>
            <a:off x="565784" y="1146873"/>
            <a:ext cx="4370070" cy="2562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3800" spc="-450">
                <a:solidFill>
                  <a:srgbClr val="48485A"/>
                </a:solidFill>
                <a:latin typeface="Cambria"/>
                <a:cs typeface="Cambria"/>
              </a:rPr>
              <a:t>1</a:t>
            </a:r>
            <a:endParaRPr sz="3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63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Применение</a:t>
            </a:r>
            <a:r>
              <a:rPr dirty="0" sz="1400" spc="31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защитных</a:t>
            </a:r>
            <a:r>
              <a:rPr dirty="0" sz="1400" spc="30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Cambria"/>
                <a:cs typeface="Cambria"/>
              </a:rPr>
              <a:t>мер</a:t>
            </a:r>
            <a:endParaRPr sz="1400">
              <a:latin typeface="Cambria"/>
              <a:cs typeface="Cambria"/>
            </a:endParaRPr>
          </a:p>
          <a:p>
            <a:pPr marL="206375" marR="133350" indent="-74295">
              <a:lnSpc>
                <a:spcPct val="145000"/>
              </a:lnSpc>
              <a:spcBef>
                <a:spcPts val="615"/>
              </a:spcBef>
            </a:pP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Соответствующая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«защитная»</a:t>
            </a:r>
            <a:r>
              <a:rPr dirty="0" sz="1100" spc="1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мера</a:t>
            </a:r>
            <a:r>
              <a:rPr dirty="0" sz="11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распространяется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всю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указанную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позиции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перечней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35">
                <a:solidFill>
                  <a:srgbClr val="48485A"/>
                </a:solidFill>
                <a:latin typeface="Microsoft Sans Serif"/>
                <a:cs typeface="Microsoft Sans Serif"/>
              </a:rPr>
              <a:t>–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3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группу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товаров,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работ,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услуг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ОКПД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2,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то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есть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все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товары,</a:t>
            </a:r>
            <a:endParaRPr sz="1100">
              <a:latin typeface="Microsoft Sans Serif"/>
              <a:cs typeface="Microsoft Sans Serif"/>
            </a:endParaRPr>
          </a:p>
          <a:p>
            <a:pPr algn="ctr" marR="635">
              <a:lnSpc>
                <a:spcPct val="100000"/>
              </a:lnSpc>
              <a:spcBef>
                <a:spcPts val="560"/>
              </a:spcBef>
            </a:pP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работы,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услуги,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включенные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указанную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endParaRPr sz="1100">
              <a:latin typeface="Microsoft Sans Serif"/>
              <a:cs typeface="Microsoft Sans Serif"/>
            </a:endParaRPr>
          </a:p>
          <a:p>
            <a:pPr algn="ctr" marL="12700" marR="5080">
              <a:lnSpc>
                <a:spcPts val="1950"/>
              </a:lnSpc>
              <a:spcBef>
                <a:spcPts val="35"/>
              </a:spcBef>
            </a:pP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соответствующей</a:t>
            </a:r>
            <a:r>
              <a:rPr dirty="0" sz="11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позиции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перечней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35">
                <a:solidFill>
                  <a:srgbClr val="48485A"/>
                </a:solidFill>
                <a:latin typeface="Microsoft Sans Serif"/>
                <a:cs typeface="Microsoft Sans Serif"/>
              </a:rPr>
              <a:t>–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3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группировку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ОКПД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2.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05476" y="1146873"/>
            <a:ext cx="4225925" cy="28003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125"/>
              </a:spcBef>
            </a:pPr>
            <a:r>
              <a:rPr dirty="0" sz="3800" spc="200">
                <a:solidFill>
                  <a:srgbClr val="48485A"/>
                </a:solidFill>
                <a:latin typeface="Cambria"/>
                <a:cs typeface="Cambria"/>
              </a:rPr>
              <a:t>2</a:t>
            </a:r>
            <a:endParaRPr sz="3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635"/>
              </a:spcBef>
            </a:pP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Исключения</a:t>
            </a:r>
            <a:endParaRPr sz="1400">
              <a:latin typeface="Cambria"/>
              <a:cs typeface="Cambria"/>
            </a:endParaRPr>
          </a:p>
          <a:p>
            <a:pPr algn="ctr" marL="12700" marR="5080" indent="-635">
              <a:lnSpc>
                <a:spcPct val="144500"/>
              </a:lnSpc>
              <a:spcBef>
                <a:spcPts val="625"/>
              </a:spcBef>
            </a:pP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Минздрав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указал,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особенности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определения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НМЦК,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предусмотренные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Постановлением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1875,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не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применяются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отношении: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препаратов,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закупаемых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в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Приказом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Минздрава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России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19.12.2019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1064н;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медицинских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изделий,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подпадающих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под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регулирование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Приказа</a:t>
            </a:r>
            <a:r>
              <a:rPr dirty="0" sz="11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Минздрава</a:t>
            </a:r>
            <a:endParaRPr sz="1100">
              <a:latin typeface="Microsoft Sans Serif"/>
              <a:cs typeface="Microsoft Sans Serif"/>
            </a:endParaRPr>
          </a:p>
          <a:p>
            <a:pPr algn="ctr" marL="10160">
              <a:lnSpc>
                <a:spcPct val="100000"/>
              </a:lnSpc>
              <a:spcBef>
                <a:spcPts val="555"/>
              </a:spcBef>
            </a:pP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1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15.05.2020</a:t>
            </a:r>
            <a:r>
              <a:rPr dirty="0" sz="11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1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450н.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905745" y="1146873"/>
            <a:ext cx="3962400" cy="23139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9525">
              <a:lnSpc>
                <a:spcPct val="100000"/>
              </a:lnSpc>
              <a:spcBef>
                <a:spcPts val="125"/>
              </a:spcBef>
            </a:pPr>
            <a:r>
              <a:rPr dirty="0" sz="3800" spc="200">
                <a:solidFill>
                  <a:srgbClr val="48485A"/>
                </a:solidFill>
                <a:latin typeface="Cambria"/>
                <a:cs typeface="Cambria"/>
              </a:rPr>
              <a:t>3</a:t>
            </a:r>
            <a:endParaRPr sz="3800">
              <a:latin typeface="Cambria"/>
              <a:cs typeface="Cambria"/>
            </a:endParaRPr>
          </a:p>
          <a:p>
            <a:pPr algn="ctr" marL="8255">
              <a:lnSpc>
                <a:spcPct val="100000"/>
              </a:lnSpc>
              <a:spcBef>
                <a:spcPts val="163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1400" spc="254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стратегически</a:t>
            </a:r>
            <a:r>
              <a:rPr dirty="0" sz="1400" spc="254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значимых</a:t>
            </a:r>
            <a:r>
              <a:rPr dirty="0" sz="1400" spc="30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препаратах</a:t>
            </a:r>
            <a:endParaRPr sz="1400">
              <a:latin typeface="Cambria"/>
              <a:cs typeface="Cambria"/>
            </a:endParaRPr>
          </a:p>
          <a:p>
            <a:pPr algn="ctr" marL="132080" marR="114935" indent="1905">
              <a:lnSpc>
                <a:spcPct val="142300"/>
              </a:lnSpc>
              <a:spcBef>
                <a:spcPts val="650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1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лекарственный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включён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перечень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стратегически</a:t>
            </a:r>
            <a:r>
              <a:rPr dirty="0" sz="11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значимых,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этом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все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стадии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endParaRPr sz="1100">
              <a:latin typeface="Microsoft Sans Serif"/>
              <a:cs typeface="Microsoft Sans Serif"/>
            </a:endParaRPr>
          </a:p>
          <a:p>
            <a:pPr algn="ctr" marL="12700" marR="5080">
              <a:lnSpc>
                <a:spcPct val="142200"/>
              </a:lnSpc>
              <a:spcBef>
                <a:spcPts val="75"/>
              </a:spcBef>
            </a:pP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осуществляются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территории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48485A"/>
                </a:solidFill>
                <a:latin typeface="Microsoft Sans Serif"/>
                <a:cs typeface="Microsoft Sans Serif"/>
              </a:rPr>
              <a:t>ЕАЭС,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заявка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приравнивается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иностранной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подлежит</a:t>
            </a:r>
            <a:endParaRPr sz="1100">
              <a:latin typeface="Microsoft Sans Serif"/>
              <a:cs typeface="Microsoft Sans Serif"/>
            </a:endParaRPr>
          </a:p>
          <a:p>
            <a:pPr algn="ctr" marL="6350">
              <a:lnSpc>
                <a:spcPct val="100000"/>
              </a:lnSpc>
              <a:spcBef>
                <a:spcPts val="560"/>
              </a:spcBef>
            </a:pP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отклонению.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4095750"/>
            <a:ext cx="4200525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3900"/>
              <a:t>Решение</a:t>
            </a:r>
            <a:r>
              <a:rPr dirty="0" sz="3900" spc="135"/>
              <a:t> </a:t>
            </a:r>
            <a:r>
              <a:rPr dirty="0" sz="3900"/>
              <a:t>Краснодарского</a:t>
            </a:r>
            <a:r>
              <a:rPr dirty="0" sz="3900" spc="145"/>
              <a:t> </a:t>
            </a:r>
            <a:r>
              <a:rPr dirty="0" sz="3900"/>
              <a:t>УФАС</a:t>
            </a:r>
            <a:r>
              <a:rPr dirty="0" sz="3900" spc="105"/>
              <a:t> </a:t>
            </a:r>
            <a:r>
              <a:rPr dirty="0" sz="3900"/>
              <a:t>от</a:t>
            </a:r>
            <a:r>
              <a:rPr dirty="0" sz="3900" spc="125"/>
              <a:t> </a:t>
            </a:r>
            <a:r>
              <a:rPr dirty="0" sz="3900" spc="245"/>
              <a:t>01.04.2025</a:t>
            </a:r>
            <a:r>
              <a:rPr dirty="0" sz="3900" spc="125"/>
              <a:t> </a:t>
            </a:r>
            <a:r>
              <a:rPr dirty="0" sz="3900"/>
              <a:t>по</a:t>
            </a:r>
            <a:r>
              <a:rPr dirty="0" sz="3900" spc="100"/>
              <a:t> </a:t>
            </a:r>
            <a:r>
              <a:rPr dirty="0" sz="3900" spc="-20"/>
              <a:t>делу</a:t>
            </a:r>
            <a:endParaRPr sz="3900"/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dirty="0" sz="3900">
                <a:latin typeface="Times New Roman"/>
                <a:cs typeface="Times New Roman"/>
              </a:rPr>
              <a:t>№</a:t>
            </a:r>
            <a:r>
              <a:rPr dirty="0" sz="3900" spc="160">
                <a:latin typeface="Times New Roman"/>
                <a:cs typeface="Times New Roman"/>
              </a:rPr>
              <a:t> </a:t>
            </a:r>
            <a:r>
              <a:rPr dirty="0" sz="3900" spc="275"/>
              <a:t>023/06/33-</a:t>
            </a:r>
            <a:r>
              <a:rPr dirty="0" sz="3900" spc="-10"/>
              <a:t>1411/2025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65809" y="2343848"/>
            <a:ext cx="6225540" cy="3242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solidFill>
                  <a:srgbClr val="403BCF"/>
                </a:solidFill>
                <a:latin typeface="Cambria"/>
                <a:cs typeface="Cambria"/>
              </a:rPr>
              <a:t>Суть</a:t>
            </a:r>
            <a:r>
              <a:rPr dirty="0" sz="1950" spc="7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950" spc="-10">
                <a:solidFill>
                  <a:srgbClr val="403BCF"/>
                </a:solidFill>
                <a:latin typeface="Cambria"/>
                <a:cs typeface="Cambria"/>
              </a:rPr>
              <a:t>жалобы</a:t>
            </a:r>
            <a:endParaRPr sz="1950">
              <a:latin typeface="Cambria"/>
              <a:cs typeface="Cambria"/>
            </a:endParaRPr>
          </a:p>
          <a:p>
            <a:pPr marL="12700" marR="5080">
              <a:lnSpc>
                <a:spcPct val="134600"/>
              </a:lnSpc>
              <a:spcBef>
                <a:spcPts val="1460"/>
              </a:spcBef>
            </a:pP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антимонопольный</a:t>
            </a:r>
            <a:r>
              <a:rPr dirty="0" sz="15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орган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была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подана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жалоба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30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заказчиком</a:t>
            </a:r>
            <a:r>
              <a:rPr dirty="0" sz="15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требований</a:t>
            </a:r>
            <a:r>
              <a:rPr dirty="0" sz="15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объекту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 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(шприц</a:t>
            </a:r>
            <a:r>
              <a:rPr dirty="0" sz="15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общего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назначения).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5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проведении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установил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ограничение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</a:t>
            </a:r>
            <a:r>
              <a:rPr dirty="0" sz="15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ПП</a:t>
            </a:r>
            <a:r>
              <a:rPr dirty="0" sz="15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1875.</a:t>
            </a:r>
            <a:endParaRPr sz="1550">
              <a:latin typeface="Microsoft Sans Serif"/>
              <a:cs typeface="Microsoft Sans Serif"/>
            </a:endParaRPr>
          </a:p>
          <a:p>
            <a:pPr algn="just" marL="12700" marR="29845">
              <a:lnSpc>
                <a:spcPct val="135200"/>
              </a:lnSpc>
              <a:spcBef>
                <a:spcPts val="1485"/>
              </a:spcBef>
            </a:pP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5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80">
                <a:solidFill>
                  <a:srgbClr val="48485A"/>
                </a:solidFill>
                <a:latin typeface="Microsoft Sans Serif"/>
                <a:cs typeface="Microsoft Sans Serif"/>
              </a:rPr>
              <a:t>мнению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заявителя</a:t>
            </a:r>
            <a:r>
              <a:rPr dirty="0" sz="15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жалобы,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указал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характеристики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товара,</a:t>
            </a:r>
            <a:r>
              <a:rPr dirty="0" sz="155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которые</a:t>
            </a:r>
            <a:r>
              <a:rPr dirty="0" sz="15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совокупности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соответствовали</a:t>
            </a:r>
            <a:r>
              <a:rPr dirty="0" sz="1550" spc="1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только</a:t>
            </a:r>
            <a:r>
              <a:rPr dirty="0" sz="15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товару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иностранного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(Китай)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1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отсутствии</a:t>
            </a:r>
            <a:endParaRPr sz="1550">
              <a:latin typeface="Microsoft Sans Serif"/>
              <a:cs typeface="Microsoft Sans Serif"/>
            </a:endParaRPr>
          </a:p>
          <a:p>
            <a:pPr algn="just" marL="12700">
              <a:lnSpc>
                <a:spcPct val="100000"/>
              </a:lnSpc>
              <a:spcBef>
                <a:spcPts val="620"/>
              </a:spcBef>
            </a:pP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надлежащего</a:t>
            </a:r>
            <a:r>
              <a:rPr dirty="0" sz="1550" spc="2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обоснования.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59040" y="2343848"/>
            <a:ext cx="5915660" cy="5072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solidFill>
                  <a:srgbClr val="403BCF"/>
                </a:solidFill>
                <a:latin typeface="Cambria"/>
                <a:cs typeface="Cambria"/>
              </a:rPr>
              <a:t>Позиция</a:t>
            </a:r>
            <a:r>
              <a:rPr dirty="0" sz="1950" spc="7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950">
                <a:solidFill>
                  <a:srgbClr val="403BCF"/>
                </a:solidFill>
                <a:latin typeface="Cambria"/>
                <a:cs typeface="Cambria"/>
              </a:rPr>
              <a:t>заказчика</a:t>
            </a:r>
            <a:r>
              <a:rPr dirty="0" sz="1950" spc="8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950">
                <a:solidFill>
                  <a:srgbClr val="403BCF"/>
                </a:solidFill>
                <a:latin typeface="Cambria"/>
                <a:cs typeface="Cambria"/>
              </a:rPr>
              <a:t>и</a:t>
            </a:r>
            <a:r>
              <a:rPr dirty="0" sz="1950" spc="8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950">
                <a:solidFill>
                  <a:srgbClr val="403BCF"/>
                </a:solidFill>
                <a:latin typeface="Cambria"/>
                <a:cs typeface="Cambria"/>
              </a:rPr>
              <a:t>выводы</a:t>
            </a:r>
            <a:r>
              <a:rPr dirty="0" sz="1950" spc="6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950" spc="-20">
                <a:solidFill>
                  <a:srgbClr val="403BCF"/>
                </a:solidFill>
                <a:latin typeface="Cambria"/>
                <a:cs typeface="Cambria"/>
              </a:rPr>
              <a:t>УФАС</a:t>
            </a:r>
            <a:endParaRPr sz="1950">
              <a:latin typeface="Cambria"/>
              <a:cs typeface="Cambria"/>
            </a:endParaRPr>
          </a:p>
          <a:p>
            <a:pPr marL="12700" marR="82550">
              <a:lnSpc>
                <a:spcPct val="133200"/>
              </a:lnSpc>
              <a:spcBef>
                <a:spcPts val="1485"/>
              </a:spcBef>
            </a:pP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</a:t>
            </a:r>
            <a:r>
              <a:rPr dirty="0" sz="15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пояснил,</a:t>
            </a:r>
            <a:r>
              <a:rPr dirty="0" sz="1550" spc="2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5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требуемым</a:t>
            </a:r>
            <a:r>
              <a:rPr dirty="0" sz="15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характеристикам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соответствовали</a:t>
            </a:r>
            <a:r>
              <a:rPr dirty="0" sz="15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шприцы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двух</a:t>
            </a:r>
            <a:r>
              <a:rPr dirty="0" sz="15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российских</a:t>
            </a:r>
            <a:r>
              <a:rPr dirty="0" sz="15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производителей.</a:t>
            </a:r>
            <a:endParaRPr sz="1550">
              <a:latin typeface="Microsoft Sans Serif"/>
              <a:cs typeface="Microsoft Sans Serif"/>
            </a:endParaRPr>
          </a:p>
          <a:p>
            <a:pPr marL="12700" marR="256540">
              <a:lnSpc>
                <a:spcPct val="135200"/>
              </a:lnSpc>
              <a:spcBef>
                <a:spcPts val="1475"/>
              </a:spcBef>
            </a:pP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Однако</a:t>
            </a:r>
            <a:r>
              <a:rPr dirty="0" sz="15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10">
                <a:solidFill>
                  <a:srgbClr val="48485A"/>
                </a:solidFill>
                <a:latin typeface="Microsoft Sans Serif"/>
                <a:cs typeface="Microsoft Sans Serif"/>
              </a:rPr>
              <a:t>УФАС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установило,</a:t>
            </a:r>
            <a:r>
              <a:rPr dirty="0" sz="15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5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45">
                <a:solidFill>
                  <a:srgbClr val="48485A"/>
                </a:solidFill>
                <a:latin typeface="Arial Black"/>
                <a:cs typeface="Arial Black"/>
              </a:rPr>
              <a:t>продукция</a:t>
            </a:r>
            <a:r>
              <a:rPr dirty="0" sz="15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Arial Black"/>
                <a:cs typeface="Arial Black"/>
              </a:rPr>
              <a:t>указанных </a:t>
            </a:r>
            <a:r>
              <a:rPr dirty="0" sz="1550" spc="-95">
                <a:solidFill>
                  <a:srgbClr val="48485A"/>
                </a:solidFill>
                <a:latin typeface="Arial Black"/>
                <a:cs typeface="Arial Black"/>
              </a:rPr>
              <a:t>заказчиком</a:t>
            </a:r>
            <a:r>
              <a:rPr dirty="0" sz="155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60">
                <a:solidFill>
                  <a:srgbClr val="48485A"/>
                </a:solidFill>
                <a:latin typeface="Arial Black"/>
                <a:cs typeface="Arial Black"/>
              </a:rPr>
              <a:t>производителей</a:t>
            </a:r>
            <a:r>
              <a:rPr dirty="0" sz="15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80">
                <a:solidFill>
                  <a:srgbClr val="48485A"/>
                </a:solidFill>
                <a:latin typeface="Arial Black"/>
                <a:cs typeface="Arial Black"/>
              </a:rPr>
              <a:t>отсутствовала</a:t>
            </a:r>
            <a:r>
              <a:rPr dirty="0" sz="155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55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60">
                <a:solidFill>
                  <a:srgbClr val="48485A"/>
                </a:solidFill>
                <a:latin typeface="Arial Black"/>
                <a:cs typeface="Arial Black"/>
              </a:rPr>
              <a:t>реестре </a:t>
            </a:r>
            <a:r>
              <a:rPr dirty="0" sz="1550" spc="-10">
                <a:solidFill>
                  <a:srgbClr val="48485A"/>
                </a:solidFill>
                <a:latin typeface="Arial Black"/>
                <a:cs typeface="Arial Black"/>
              </a:rPr>
              <a:t>Минпромторга.</a:t>
            </a:r>
            <a:endParaRPr sz="15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095"/>
              </a:spcBef>
            </a:pP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55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этом,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в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реестре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Минпромторга</a:t>
            </a:r>
            <a:r>
              <a:rPr dirty="0" sz="1550" spc="-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присутствовали</a:t>
            </a:r>
            <a:r>
              <a:rPr dirty="0" sz="155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товары</a:t>
            </a:r>
            <a:endParaRPr sz="15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550" spc="85">
                <a:solidFill>
                  <a:srgbClr val="48485A"/>
                </a:solidFill>
                <a:latin typeface="Microsoft Sans Serif"/>
                <a:cs typeface="Microsoft Sans Serif"/>
              </a:rPr>
              <a:t>иных</a:t>
            </a:r>
            <a:r>
              <a:rPr dirty="0" sz="15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российских</a:t>
            </a:r>
            <a:r>
              <a:rPr dirty="0" sz="15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производителей</a:t>
            </a:r>
            <a:r>
              <a:rPr dirty="0" sz="15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шприцев.</a:t>
            </a:r>
            <a:endParaRPr sz="15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5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550" spc="-100">
                <a:solidFill>
                  <a:srgbClr val="48485A"/>
                </a:solidFill>
                <a:latin typeface="Microsoft Sans Serif"/>
                <a:cs typeface="Microsoft Sans Serif"/>
              </a:rPr>
              <a:t>УФАС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заключило,</a:t>
            </a:r>
            <a:r>
              <a:rPr dirty="0" sz="15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использованные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Arial Black"/>
                <a:cs typeface="Arial Black"/>
              </a:rPr>
              <a:t>заказчиком</a:t>
            </a:r>
            <a:endParaRPr sz="15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550" spc="-75">
                <a:solidFill>
                  <a:srgbClr val="48485A"/>
                </a:solidFill>
                <a:latin typeface="Arial Black"/>
                <a:cs typeface="Arial Black"/>
              </a:rPr>
              <a:t>дополнительные</a:t>
            </a:r>
            <a:r>
              <a:rPr dirty="0" sz="1550" spc="-1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65">
                <a:solidFill>
                  <a:srgbClr val="48485A"/>
                </a:solidFill>
                <a:latin typeface="Arial Black"/>
                <a:cs typeface="Arial Black"/>
              </a:rPr>
              <a:t>характеристики</a:t>
            </a:r>
            <a:r>
              <a:rPr dirty="0" sz="155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45">
                <a:solidFill>
                  <a:srgbClr val="48485A"/>
                </a:solidFill>
                <a:latin typeface="Arial Black"/>
                <a:cs typeface="Arial Black"/>
              </a:rPr>
              <a:t>товара</a:t>
            </a:r>
            <a:r>
              <a:rPr dirty="0" sz="1550" spc="-45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15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9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указанные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endParaRPr sz="1550">
              <a:latin typeface="Microsoft Sans Serif"/>
              <a:cs typeface="Microsoft Sans Serif"/>
            </a:endParaRPr>
          </a:p>
          <a:p>
            <a:pPr marL="12700" marR="390525">
              <a:lnSpc>
                <a:spcPct val="133200"/>
              </a:lnSpc>
              <a:spcBef>
                <a:spcPts val="75"/>
              </a:spcBef>
            </a:pPr>
            <a:r>
              <a:rPr dirty="0" sz="1550" spc="-100">
                <a:solidFill>
                  <a:srgbClr val="48485A"/>
                </a:solidFill>
                <a:latin typeface="Microsoft Sans Serif"/>
                <a:cs typeface="Microsoft Sans Serif"/>
              </a:rPr>
              <a:t>КТРУ,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35">
                <a:solidFill>
                  <a:srgbClr val="48485A"/>
                </a:solidFill>
                <a:latin typeface="Arial Black"/>
                <a:cs typeface="Arial Black"/>
              </a:rPr>
              <a:t>по</a:t>
            </a:r>
            <a:r>
              <a:rPr dirty="0" sz="1550" spc="-110">
                <a:solidFill>
                  <a:srgbClr val="48485A"/>
                </a:solidFill>
                <a:latin typeface="Arial Black"/>
                <a:cs typeface="Arial Black"/>
              </a:rPr>
              <a:t> факту</a:t>
            </a:r>
            <a:r>
              <a:rPr dirty="0" sz="155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90">
                <a:solidFill>
                  <a:srgbClr val="48485A"/>
                </a:solidFill>
                <a:latin typeface="Arial Black"/>
                <a:cs typeface="Arial Black"/>
              </a:rPr>
              <a:t>были</a:t>
            </a:r>
            <a:r>
              <a:rPr dirty="0" sz="1550" spc="-1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85">
                <a:solidFill>
                  <a:srgbClr val="48485A"/>
                </a:solidFill>
                <a:latin typeface="Arial Black"/>
                <a:cs typeface="Arial Black"/>
              </a:rPr>
              <a:t>направлены</a:t>
            </a:r>
            <a:r>
              <a:rPr dirty="0" sz="1550" spc="-10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120">
                <a:solidFill>
                  <a:srgbClr val="48485A"/>
                </a:solidFill>
                <a:latin typeface="Arial Black"/>
                <a:cs typeface="Arial Black"/>
              </a:rPr>
              <a:t>на</a:t>
            </a:r>
            <a:r>
              <a:rPr dirty="0" sz="1550" spc="-9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85">
                <a:solidFill>
                  <a:srgbClr val="48485A"/>
                </a:solidFill>
                <a:latin typeface="Arial Black"/>
                <a:cs typeface="Arial Black"/>
              </a:rPr>
              <a:t>закупку</a:t>
            </a:r>
            <a:r>
              <a:rPr dirty="0" sz="1550" spc="-1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Arial Black"/>
                <a:cs typeface="Arial Black"/>
              </a:rPr>
              <a:t>товаров </a:t>
            </a:r>
            <a:r>
              <a:rPr dirty="0" sz="1550" spc="-80">
                <a:solidFill>
                  <a:srgbClr val="48485A"/>
                </a:solidFill>
                <a:latin typeface="Arial Black"/>
                <a:cs typeface="Arial Black"/>
              </a:rPr>
              <a:t>иностранного</a:t>
            </a:r>
            <a:r>
              <a:rPr dirty="0" sz="155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Arial Black"/>
                <a:cs typeface="Arial Black"/>
              </a:rPr>
              <a:t>производства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.</a:t>
            </a:r>
            <a:endParaRPr sz="15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5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Жалоба</a:t>
            </a:r>
            <a:r>
              <a:rPr dirty="0" sz="15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была</a:t>
            </a:r>
            <a:r>
              <a:rPr dirty="0" sz="1550" spc="-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признан</a:t>
            </a:r>
            <a:r>
              <a:rPr dirty="0" sz="155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обоснованной.</a:t>
            </a:r>
            <a:endParaRPr sz="1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5486400" cy="8229600"/>
            <a:chOff x="0" y="0"/>
            <a:chExt cx="5486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486399" cy="8229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2238375"/>
              <a:ext cx="4953000" cy="37528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5484495">
              <a:lnSpc>
                <a:spcPct val="100000"/>
              </a:lnSpc>
              <a:spcBef>
                <a:spcPts val="130"/>
              </a:spcBef>
            </a:pPr>
            <a:r>
              <a:rPr dirty="0" sz="4100"/>
              <a:t>Письмо</a:t>
            </a:r>
            <a:r>
              <a:rPr dirty="0" sz="4100" spc="50"/>
              <a:t> </a:t>
            </a:r>
            <a:r>
              <a:rPr dirty="0" sz="4100"/>
              <a:t>Росздравнадзора</a:t>
            </a:r>
            <a:r>
              <a:rPr dirty="0" sz="4100" spc="45"/>
              <a:t> </a:t>
            </a:r>
            <a:r>
              <a:rPr dirty="0" sz="4100" spc="-25"/>
              <a:t>от</a:t>
            </a:r>
            <a:endParaRPr sz="4100"/>
          </a:p>
          <a:p>
            <a:pPr marL="5484495">
              <a:lnSpc>
                <a:spcPct val="100000"/>
              </a:lnSpc>
              <a:spcBef>
                <a:spcPts val="259"/>
              </a:spcBef>
            </a:pPr>
            <a:r>
              <a:rPr dirty="0" sz="4100" spc="290"/>
              <a:t>28.02.2025</a:t>
            </a:r>
            <a:r>
              <a:rPr dirty="0" sz="4100" spc="270"/>
              <a:t> </a:t>
            </a:r>
            <a:r>
              <a:rPr dirty="0" sz="4100">
                <a:latin typeface="Times New Roman"/>
                <a:cs typeface="Times New Roman"/>
              </a:rPr>
              <a:t>№</a:t>
            </a:r>
            <a:r>
              <a:rPr dirty="0" sz="4100" spc="135">
                <a:latin typeface="Times New Roman"/>
                <a:cs typeface="Times New Roman"/>
              </a:rPr>
              <a:t> </a:t>
            </a:r>
            <a:r>
              <a:rPr dirty="0" sz="4100" spc="235"/>
              <a:t>10-</a:t>
            </a:r>
            <a:r>
              <a:rPr dirty="0" sz="4100" spc="125"/>
              <a:t>10959/25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6257925" y="2247900"/>
            <a:ext cx="7600950" cy="2219325"/>
          </a:xfrm>
          <a:custGeom>
            <a:avLst/>
            <a:gdLst/>
            <a:ahLst/>
            <a:cxnLst/>
            <a:rect l="l" t="t" r="r" b="b"/>
            <a:pathLst>
              <a:path w="7600950" h="2219325">
                <a:moveTo>
                  <a:pt x="7569454" y="0"/>
                </a:moveTo>
                <a:lnTo>
                  <a:pt x="31496" y="0"/>
                </a:lnTo>
                <a:lnTo>
                  <a:pt x="19234" y="2474"/>
                </a:lnTo>
                <a:lnTo>
                  <a:pt x="9223" y="9223"/>
                </a:lnTo>
                <a:lnTo>
                  <a:pt x="2474" y="19234"/>
                </a:lnTo>
                <a:lnTo>
                  <a:pt x="0" y="31496"/>
                </a:lnTo>
                <a:lnTo>
                  <a:pt x="0" y="2187829"/>
                </a:lnTo>
                <a:lnTo>
                  <a:pt x="2474" y="2200090"/>
                </a:lnTo>
                <a:lnTo>
                  <a:pt x="9223" y="2210101"/>
                </a:lnTo>
                <a:lnTo>
                  <a:pt x="19234" y="2216850"/>
                </a:lnTo>
                <a:lnTo>
                  <a:pt x="31496" y="2219325"/>
                </a:lnTo>
                <a:lnTo>
                  <a:pt x="7569454" y="2219325"/>
                </a:lnTo>
                <a:lnTo>
                  <a:pt x="7581715" y="2216850"/>
                </a:lnTo>
                <a:lnTo>
                  <a:pt x="7591726" y="2210101"/>
                </a:lnTo>
                <a:lnTo>
                  <a:pt x="7598475" y="2200090"/>
                </a:lnTo>
                <a:lnTo>
                  <a:pt x="7600950" y="2187829"/>
                </a:lnTo>
                <a:lnTo>
                  <a:pt x="7600950" y="31496"/>
                </a:lnTo>
                <a:lnTo>
                  <a:pt x="7598475" y="19234"/>
                </a:lnTo>
                <a:lnTo>
                  <a:pt x="7591726" y="9223"/>
                </a:lnTo>
                <a:lnTo>
                  <a:pt x="7581715" y="2474"/>
                </a:lnTo>
                <a:lnTo>
                  <a:pt x="7569454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257925" y="4676775"/>
            <a:ext cx="7600950" cy="2943225"/>
          </a:xfrm>
          <a:custGeom>
            <a:avLst/>
            <a:gdLst/>
            <a:ahLst/>
            <a:cxnLst/>
            <a:rect l="l" t="t" r="r" b="b"/>
            <a:pathLst>
              <a:path w="7600950" h="2943225">
                <a:moveTo>
                  <a:pt x="7569327" y="0"/>
                </a:moveTo>
                <a:lnTo>
                  <a:pt x="31623" y="0"/>
                </a:lnTo>
                <a:lnTo>
                  <a:pt x="19341" y="2494"/>
                </a:lnTo>
                <a:lnTo>
                  <a:pt x="9286" y="9286"/>
                </a:lnTo>
                <a:lnTo>
                  <a:pt x="2494" y="19341"/>
                </a:lnTo>
                <a:lnTo>
                  <a:pt x="0" y="31623"/>
                </a:lnTo>
                <a:lnTo>
                  <a:pt x="0" y="2911589"/>
                </a:lnTo>
                <a:lnTo>
                  <a:pt x="2494" y="2923904"/>
                </a:lnTo>
                <a:lnTo>
                  <a:pt x="9286" y="2933960"/>
                </a:lnTo>
                <a:lnTo>
                  <a:pt x="19341" y="2940739"/>
                </a:lnTo>
                <a:lnTo>
                  <a:pt x="31623" y="2943225"/>
                </a:lnTo>
                <a:lnTo>
                  <a:pt x="7569327" y="2943225"/>
                </a:lnTo>
                <a:lnTo>
                  <a:pt x="7581608" y="2940739"/>
                </a:lnTo>
                <a:lnTo>
                  <a:pt x="7591663" y="2933960"/>
                </a:lnTo>
                <a:lnTo>
                  <a:pt x="7598455" y="2923904"/>
                </a:lnTo>
                <a:lnTo>
                  <a:pt x="7600950" y="2911589"/>
                </a:lnTo>
                <a:lnTo>
                  <a:pt x="7600950" y="31623"/>
                </a:lnTo>
                <a:lnTo>
                  <a:pt x="7598455" y="19341"/>
                </a:lnTo>
                <a:lnTo>
                  <a:pt x="7591663" y="9286"/>
                </a:lnTo>
                <a:lnTo>
                  <a:pt x="7581608" y="2494"/>
                </a:lnTo>
                <a:lnTo>
                  <a:pt x="7569327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464300" y="2434653"/>
            <a:ext cx="6527800" cy="49625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solidFill>
                  <a:srgbClr val="48485A"/>
                </a:solidFill>
                <a:latin typeface="Cambria"/>
                <a:cs typeface="Cambria"/>
              </a:rPr>
              <a:t>Классификация</a:t>
            </a:r>
            <a:r>
              <a:rPr dirty="0" sz="2000" spc="3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48485A"/>
                </a:solidFill>
                <a:latin typeface="Cambria"/>
                <a:cs typeface="Cambria"/>
              </a:rPr>
              <a:t>медицинского</a:t>
            </a:r>
            <a:r>
              <a:rPr dirty="0" sz="2000" spc="4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48485A"/>
                </a:solidFill>
                <a:latin typeface="Cambria"/>
                <a:cs typeface="Cambria"/>
              </a:rPr>
              <a:t>изделия</a:t>
            </a:r>
            <a:endParaRPr sz="2000">
              <a:latin typeface="Cambria"/>
              <a:cs typeface="Cambria"/>
            </a:endParaRPr>
          </a:p>
          <a:p>
            <a:pPr marL="12700" marR="5080">
              <a:lnSpc>
                <a:spcPct val="136500"/>
              </a:lnSpc>
              <a:spcBef>
                <a:spcPts val="890"/>
              </a:spcBef>
            </a:pP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Медицинское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изделие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80">
                <a:solidFill>
                  <a:srgbClr val="48485A"/>
                </a:solidFill>
                <a:latin typeface="Microsoft Sans Serif"/>
                <a:cs typeface="Microsoft Sans Serif"/>
              </a:rPr>
              <a:t>«Шприц-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манометр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(индефлятор)</a:t>
            </a:r>
            <a:r>
              <a:rPr dirty="0" sz="16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"МИМ» 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одноразовый</a:t>
            </a:r>
            <a:r>
              <a:rPr dirty="0" sz="16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10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6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ТВНЛ.942319.027</a:t>
            </a:r>
            <a:r>
              <a:rPr dirty="0" sz="165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65">
                <a:solidFill>
                  <a:srgbClr val="48485A"/>
                </a:solidFill>
                <a:latin typeface="Microsoft Sans Serif"/>
                <a:cs typeface="Microsoft Sans Serif"/>
              </a:rPr>
              <a:t>ТУ»,</a:t>
            </a:r>
            <a:r>
              <a:rPr dirty="0" sz="16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регистрационное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удостоверение</a:t>
            </a:r>
            <a:r>
              <a:rPr dirty="0" sz="16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6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23.10.2023</a:t>
            </a:r>
            <a:r>
              <a:rPr dirty="0" sz="16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6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60">
                <a:solidFill>
                  <a:srgbClr val="48485A"/>
                </a:solidFill>
                <a:latin typeface="Microsoft Sans Serif"/>
                <a:cs typeface="Microsoft Sans Serif"/>
              </a:rPr>
              <a:t>РЗН</a:t>
            </a:r>
            <a:r>
              <a:rPr dirty="0" sz="16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2021/13562,</a:t>
            </a:r>
            <a:r>
              <a:rPr dirty="0" sz="16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соответствует </a:t>
            </a:r>
            <a:r>
              <a:rPr dirty="0" sz="1650" spc="85">
                <a:solidFill>
                  <a:srgbClr val="48485A"/>
                </a:solidFill>
                <a:latin typeface="Microsoft Sans Serif"/>
                <a:cs typeface="Microsoft Sans Serif"/>
              </a:rPr>
              <a:t>позиции</a:t>
            </a:r>
            <a:r>
              <a:rPr dirty="0" sz="165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0">
                <a:solidFill>
                  <a:srgbClr val="48485A"/>
                </a:solidFill>
                <a:latin typeface="Microsoft Sans Serif"/>
                <a:cs typeface="Microsoft Sans Serif"/>
              </a:rPr>
              <a:t>«385.</a:t>
            </a:r>
            <a:endParaRPr sz="16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 marR="3759200">
              <a:lnSpc>
                <a:spcPct val="175800"/>
              </a:lnSpc>
              <a:spcBef>
                <a:spcPts val="5"/>
              </a:spcBef>
            </a:pPr>
            <a:r>
              <a:rPr dirty="0" sz="2000">
                <a:solidFill>
                  <a:srgbClr val="48485A"/>
                </a:solidFill>
                <a:latin typeface="Cambria"/>
                <a:cs typeface="Cambria"/>
              </a:rPr>
              <a:t>Категория</a:t>
            </a:r>
            <a:r>
              <a:rPr dirty="0" sz="2000" spc="28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48485A"/>
                </a:solidFill>
                <a:latin typeface="Cambria"/>
                <a:cs typeface="Cambria"/>
              </a:rPr>
              <a:t>по</a:t>
            </a:r>
            <a:r>
              <a:rPr dirty="0" sz="2000" spc="26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48485A"/>
                </a:solidFill>
                <a:latin typeface="Cambria"/>
                <a:cs typeface="Cambria"/>
              </a:rPr>
              <a:t>Перечню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Иглы</a:t>
            </a:r>
            <a:r>
              <a:rPr dirty="0" sz="16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35">
                <a:solidFill>
                  <a:srgbClr val="48485A"/>
                </a:solidFill>
                <a:latin typeface="Microsoft Sans Serif"/>
                <a:cs typeface="Microsoft Sans Serif"/>
              </a:rPr>
              <a:t>хирургические; 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инструменты</a:t>
            </a:r>
            <a:r>
              <a:rPr dirty="0" sz="16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40">
                <a:solidFill>
                  <a:srgbClr val="48485A"/>
                </a:solidFill>
                <a:latin typeface="Microsoft Sans Serif"/>
                <a:cs typeface="Microsoft Sans Serif"/>
              </a:rPr>
              <a:t>колющие;</a:t>
            </a:r>
            <a:endParaRPr sz="1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dirty="0" sz="1650" spc="75">
                <a:solidFill>
                  <a:srgbClr val="48485A"/>
                </a:solidFill>
                <a:latin typeface="Microsoft Sans Serif"/>
                <a:cs typeface="Microsoft Sans Serif"/>
              </a:rPr>
              <a:t>шприцы»</a:t>
            </a:r>
            <a:r>
              <a:rPr dirty="0" sz="1650" spc="-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Перечня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Приложения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0">
                <a:solidFill>
                  <a:srgbClr val="48485A"/>
                </a:solidFill>
                <a:latin typeface="Microsoft Sans Serif"/>
                <a:cs typeface="Microsoft Sans Serif"/>
              </a:rPr>
              <a:t>2</a:t>
            </a:r>
            <a:endParaRPr sz="1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6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Постановлению</a:t>
            </a:r>
            <a:r>
              <a:rPr dirty="0" sz="16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Российской</a:t>
            </a:r>
            <a:r>
              <a:rPr dirty="0" sz="16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Федерации</a:t>
            </a:r>
            <a:r>
              <a:rPr dirty="0" sz="16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5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endParaRPr sz="1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23.12.2024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0">
                <a:solidFill>
                  <a:srgbClr val="48485A"/>
                </a:solidFill>
                <a:latin typeface="Microsoft Sans Serif"/>
                <a:cs typeface="Microsoft Sans Serif"/>
              </a:rPr>
              <a:t>1875.</a:t>
            </a:r>
            <a:endParaRPr sz="16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10" rIns="0" bIns="0" rtlCol="0" vert="horz">
            <a:spAutoFit/>
          </a:bodyPr>
          <a:lstStyle/>
          <a:p>
            <a:pPr marR="5080">
              <a:lnSpc>
                <a:spcPts val="4580"/>
              </a:lnSpc>
              <a:spcBef>
                <a:spcPts val="30"/>
              </a:spcBef>
            </a:pPr>
            <a:r>
              <a:rPr dirty="0" sz="3650"/>
              <a:t>Решение</a:t>
            </a:r>
            <a:r>
              <a:rPr dirty="0" sz="3650" spc="140"/>
              <a:t> </a:t>
            </a:r>
            <a:r>
              <a:rPr dirty="0" sz="3650"/>
              <a:t>Саратовского</a:t>
            </a:r>
            <a:r>
              <a:rPr dirty="0" sz="3650" spc="125"/>
              <a:t> </a:t>
            </a:r>
            <a:r>
              <a:rPr dirty="0" sz="3650"/>
              <a:t>УФАС</a:t>
            </a:r>
            <a:r>
              <a:rPr dirty="0" sz="3650" spc="114"/>
              <a:t> </a:t>
            </a:r>
            <a:r>
              <a:rPr dirty="0" sz="3650"/>
              <a:t>от</a:t>
            </a:r>
            <a:r>
              <a:rPr dirty="0" sz="3650" spc="110"/>
              <a:t> </a:t>
            </a:r>
            <a:r>
              <a:rPr dirty="0" sz="3650" spc="204"/>
              <a:t>31.03.2025</a:t>
            </a:r>
            <a:r>
              <a:rPr dirty="0" sz="3650" spc="85"/>
              <a:t> </a:t>
            </a:r>
            <a:r>
              <a:rPr dirty="0" sz="3650">
                <a:latin typeface="Times New Roman"/>
                <a:cs typeface="Times New Roman"/>
              </a:rPr>
              <a:t>№</a:t>
            </a:r>
            <a:r>
              <a:rPr dirty="0" sz="3650" spc="-10">
                <a:latin typeface="Times New Roman"/>
                <a:cs typeface="Times New Roman"/>
              </a:rPr>
              <a:t> </a:t>
            </a:r>
            <a:r>
              <a:rPr dirty="0" sz="3650" spc="195"/>
              <a:t>064/06/105- </a:t>
            </a:r>
            <a:r>
              <a:rPr dirty="0" sz="3650" spc="180"/>
              <a:t>328/2025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61682" y="2234628"/>
            <a:ext cx="6265545" cy="2464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403BCF"/>
                </a:solidFill>
                <a:latin typeface="Cambria"/>
                <a:cs typeface="Cambria"/>
              </a:rPr>
              <a:t>Суть</a:t>
            </a:r>
            <a:r>
              <a:rPr dirty="0" sz="1800" spc="8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800" spc="-10">
                <a:solidFill>
                  <a:srgbClr val="403BCF"/>
                </a:solidFill>
                <a:latin typeface="Cambria"/>
                <a:cs typeface="Cambria"/>
              </a:rPr>
              <a:t>жалобы</a:t>
            </a:r>
            <a:endParaRPr sz="1800">
              <a:latin typeface="Cambria"/>
              <a:cs typeface="Cambria"/>
            </a:endParaRPr>
          </a:p>
          <a:p>
            <a:pPr marL="12700" marR="675005">
              <a:lnSpc>
                <a:spcPct val="143000"/>
              </a:lnSpc>
              <a:spcBef>
                <a:spcPts val="139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антимонопольный</a:t>
            </a:r>
            <a:r>
              <a:rPr dirty="0" sz="14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орган</a:t>
            </a:r>
            <a:r>
              <a:rPr dirty="0" sz="14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была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подана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жалоба,</a:t>
            </a:r>
            <a:r>
              <a:rPr dirty="0" sz="14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так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при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проведении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65">
                <a:solidFill>
                  <a:srgbClr val="48485A"/>
                </a:solidFill>
                <a:latin typeface="Microsoft Sans Serif"/>
                <a:cs typeface="Microsoft Sans Serif"/>
              </a:rPr>
              <a:t>ЭА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поставку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набора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4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введения</a:t>
            </a:r>
            <a:r>
              <a:rPr dirty="0" sz="14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сосудистого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катетера</a:t>
            </a:r>
            <a:r>
              <a:rPr dirty="0" sz="140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</a:t>
            </a:r>
            <a:r>
              <a:rPr dirty="0" sz="140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установил</a:t>
            </a:r>
            <a:r>
              <a:rPr dirty="0" sz="1400" spc="2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ограничение.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43000"/>
              </a:lnSpc>
              <a:spcBef>
                <a:spcPts val="1235"/>
              </a:spcBef>
            </a:pP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мнению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заявителя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жалобы,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Приложение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2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ПП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1875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Microsoft Sans Serif"/>
                <a:cs typeface="Microsoft Sans Serif"/>
              </a:rPr>
              <a:t>содержит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такой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0">
                <a:solidFill>
                  <a:srgbClr val="48485A"/>
                </a:solidFill>
                <a:latin typeface="Microsoft Sans Serif"/>
                <a:cs typeface="Microsoft Sans Serif"/>
              </a:rPr>
              <a:t>позиции</a:t>
            </a:r>
            <a:r>
              <a:rPr dirty="0" sz="14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"набор</a:t>
            </a:r>
            <a:r>
              <a:rPr dirty="0" sz="14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введения</a:t>
            </a:r>
            <a:r>
              <a:rPr dirty="0" sz="14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сосудистого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катетера",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связи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чем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установление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ограничения</a:t>
            </a:r>
            <a:r>
              <a:rPr dirty="0" sz="14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было</a:t>
            </a:r>
            <a:r>
              <a:rPr dirty="0" sz="14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неправомерным.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Позиция</a:t>
            </a:r>
            <a:r>
              <a:rPr dirty="0" spc="55"/>
              <a:t> </a:t>
            </a:r>
            <a:r>
              <a:rPr dirty="0"/>
              <a:t>заказчика</a:t>
            </a:r>
            <a:r>
              <a:rPr dirty="0" spc="75"/>
              <a:t> </a:t>
            </a:r>
            <a:r>
              <a:rPr dirty="0"/>
              <a:t>и</a:t>
            </a:r>
            <a:r>
              <a:rPr dirty="0" spc="70"/>
              <a:t> </a:t>
            </a:r>
            <a:r>
              <a:rPr dirty="0"/>
              <a:t>выводы</a:t>
            </a:r>
            <a:r>
              <a:rPr dirty="0" spc="100"/>
              <a:t> </a:t>
            </a:r>
            <a:r>
              <a:rPr dirty="0" spc="-20"/>
              <a:t>УФАС</a:t>
            </a:r>
          </a:p>
          <a:p>
            <a:pPr>
              <a:lnSpc>
                <a:spcPct val="100000"/>
              </a:lnSpc>
            </a:p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указал,</a:t>
            </a:r>
            <a:r>
              <a:rPr dirty="0" sz="14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400" spc="114">
                <a:solidFill>
                  <a:srgbClr val="48485A"/>
                </a:solidFill>
                <a:latin typeface="Microsoft Sans Serif"/>
                <a:cs typeface="Microsoft Sans Serif"/>
              </a:rPr>
              <a:t> при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проведении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использовал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код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КТРУ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32.50.13.110-00005130,</a:t>
            </a:r>
            <a:r>
              <a:rPr dirty="0" sz="140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которому</a:t>
            </a:r>
            <a:r>
              <a:rPr dirty="0" sz="1400" spc="25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соответствует</a:t>
            </a:r>
            <a:r>
              <a:rPr dirty="0" sz="1400" spc="2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код</a:t>
            </a:r>
            <a:r>
              <a:rPr dirty="0" sz="1400" spc="2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ОКПД2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32.50.13.110.</a:t>
            </a:r>
            <a:endParaRPr sz="1400">
              <a:latin typeface="Microsoft Sans Serif"/>
              <a:cs typeface="Microsoft Sans Serif"/>
            </a:endParaRPr>
          </a:p>
          <a:p>
            <a:pPr marL="12700" marR="12700">
              <a:lnSpc>
                <a:spcPct val="143000"/>
              </a:lnSpc>
              <a:spcBef>
                <a:spcPts val="123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Этот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код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ОКПД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2,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свою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очередь,</a:t>
            </a:r>
            <a:r>
              <a:rPr dirty="0" sz="1400" spc="-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включен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Приложение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2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ПП</a:t>
            </a:r>
            <a:r>
              <a:rPr dirty="0" sz="14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1875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(позиция</a:t>
            </a:r>
            <a:r>
              <a:rPr dirty="0" sz="14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385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"Иглы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хирургические:</a:t>
            </a:r>
            <a:r>
              <a:rPr dirty="0" sz="14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инструменты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колющие;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шприцы").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43100"/>
              </a:lnSpc>
              <a:spcBef>
                <a:spcPts val="1225"/>
              </a:spcBef>
            </a:pPr>
            <a:r>
              <a:rPr dirty="0" sz="1400" spc="-55">
                <a:solidFill>
                  <a:srgbClr val="48485A"/>
                </a:solidFill>
                <a:latin typeface="Microsoft Sans Serif"/>
                <a:cs typeface="Microsoft Sans Serif"/>
              </a:rPr>
              <a:t>УФАС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отклонило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довод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заявителя</a:t>
            </a:r>
            <a:r>
              <a:rPr dirty="0" sz="14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жалобы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том,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4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Arial Black"/>
                <a:cs typeface="Arial Black"/>
              </a:rPr>
              <a:t>наличие</a:t>
            </a:r>
            <a:r>
              <a:rPr dirty="0" sz="140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Arial Black"/>
                <a:cs typeface="Arial Black"/>
              </a:rPr>
              <a:t>иглы</a:t>
            </a:r>
            <a:r>
              <a:rPr dirty="0" sz="1400" spc="5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400" spc="-9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70">
                <a:solidFill>
                  <a:srgbClr val="48485A"/>
                </a:solidFill>
                <a:latin typeface="Arial Black"/>
                <a:cs typeface="Arial Black"/>
              </a:rPr>
              <a:t>составе</a:t>
            </a:r>
            <a:r>
              <a:rPr dirty="0" sz="14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70">
                <a:solidFill>
                  <a:srgbClr val="48485A"/>
                </a:solidFill>
                <a:latin typeface="Arial Black"/>
                <a:cs typeface="Arial Black"/>
              </a:rPr>
              <a:t>набора</a:t>
            </a:r>
            <a:r>
              <a:rPr dirty="0" sz="14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Arial Black"/>
                <a:cs typeface="Arial Black"/>
              </a:rPr>
              <a:t>для </a:t>
            </a:r>
            <a:r>
              <a:rPr dirty="0" sz="1400" spc="-10">
                <a:solidFill>
                  <a:srgbClr val="48485A"/>
                </a:solidFill>
                <a:latin typeface="Arial Black"/>
                <a:cs typeface="Arial Black"/>
              </a:rPr>
              <a:t>введения</a:t>
            </a:r>
            <a:r>
              <a:rPr dirty="0" sz="14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70">
                <a:solidFill>
                  <a:srgbClr val="48485A"/>
                </a:solidFill>
                <a:latin typeface="Arial Black"/>
                <a:cs typeface="Arial Black"/>
              </a:rPr>
              <a:t>сосудистого</a:t>
            </a:r>
            <a:r>
              <a:rPr dirty="0" sz="140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30">
                <a:solidFill>
                  <a:srgbClr val="48485A"/>
                </a:solidFill>
                <a:latin typeface="Arial Black"/>
                <a:cs typeface="Arial Black"/>
              </a:rPr>
              <a:t>катетера</a:t>
            </a:r>
            <a:r>
              <a:rPr dirty="0" sz="140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75">
                <a:solidFill>
                  <a:srgbClr val="48485A"/>
                </a:solidFill>
                <a:latin typeface="Arial Black"/>
                <a:cs typeface="Arial Black"/>
              </a:rPr>
              <a:t>не</a:t>
            </a:r>
            <a:r>
              <a:rPr dirty="0" sz="1400" spc="-1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Arial Black"/>
                <a:cs typeface="Arial Black"/>
              </a:rPr>
              <a:t>говорит </a:t>
            </a:r>
            <a:r>
              <a:rPr dirty="0" sz="1400" spc="-55">
                <a:solidFill>
                  <a:srgbClr val="48485A"/>
                </a:solidFill>
                <a:latin typeface="Arial Black"/>
                <a:cs typeface="Arial Black"/>
              </a:rPr>
              <a:t>об</a:t>
            </a:r>
            <a:r>
              <a:rPr dirty="0" sz="140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45">
                <a:solidFill>
                  <a:srgbClr val="48485A"/>
                </a:solidFill>
                <a:latin typeface="Arial Black"/>
                <a:cs typeface="Arial Black"/>
              </a:rPr>
              <a:t>отнесении</a:t>
            </a:r>
            <a:r>
              <a:rPr dirty="0" sz="140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>
                <a:solidFill>
                  <a:srgbClr val="48485A"/>
                </a:solidFill>
                <a:latin typeface="Arial Black"/>
                <a:cs typeface="Arial Black"/>
              </a:rPr>
              <a:t>МИ</a:t>
            </a:r>
            <a:r>
              <a:rPr dirty="0" sz="140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>
                <a:solidFill>
                  <a:srgbClr val="48485A"/>
                </a:solidFill>
                <a:latin typeface="Arial Black"/>
                <a:cs typeface="Arial Black"/>
              </a:rPr>
              <a:t>к</a:t>
            </a:r>
            <a:r>
              <a:rPr dirty="0" sz="140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Arial Black"/>
                <a:cs typeface="Arial Black"/>
              </a:rPr>
              <a:t>колющим</a:t>
            </a:r>
            <a:r>
              <a:rPr dirty="0" sz="1400" spc="-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30">
                <a:solidFill>
                  <a:srgbClr val="48485A"/>
                </a:solidFill>
                <a:latin typeface="Arial Black"/>
                <a:cs typeface="Arial Black"/>
              </a:rPr>
              <a:t>инструментам,</a:t>
            </a:r>
            <a:r>
              <a:rPr dirty="0" sz="14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Arial Black"/>
                <a:cs typeface="Arial Black"/>
              </a:rPr>
              <a:t>как</a:t>
            </a:r>
            <a:endParaRPr sz="1400">
              <a:latin typeface="Arial Black"/>
              <a:cs typeface="Arial Black"/>
            </a:endParaRPr>
          </a:p>
          <a:p>
            <a:pPr algn="just" marL="12700" marR="117475">
              <a:lnSpc>
                <a:spcPct val="143000"/>
              </a:lnSpc>
              <a:spcBef>
                <a:spcPts val="5"/>
              </a:spcBef>
            </a:pPr>
            <a:r>
              <a:rPr dirty="0" sz="1400">
                <a:solidFill>
                  <a:srgbClr val="48485A"/>
                </a:solidFill>
                <a:latin typeface="Arial Black"/>
                <a:cs typeface="Arial Black"/>
              </a:rPr>
              <a:t>противоречащий</a:t>
            </a:r>
            <a:r>
              <a:rPr dirty="0" sz="140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40">
                <a:solidFill>
                  <a:srgbClr val="48485A"/>
                </a:solidFill>
                <a:latin typeface="Arial Black"/>
                <a:cs typeface="Arial Black"/>
              </a:rPr>
              <a:t>ГОСТ</a:t>
            </a:r>
            <a:r>
              <a:rPr dirty="0" sz="140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05">
                <a:solidFill>
                  <a:srgbClr val="48485A"/>
                </a:solidFill>
                <a:latin typeface="Arial Black"/>
                <a:cs typeface="Arial Black"/>
              </a:rPr>
              <a:t>25725-</a:t>
            </a:r>
            <a:r>
              <a:rPr dirty="0" sz="1400" spc="-100">
                <a:solidFill>
                  <a:srgbClr val="48485A"/>
                </a:solidFill>
                <a:latin typeface="Arial Black"/>
                <a:cs typeface="Arial Black"/>
              </a:rPr>
              <a:t>89,</a:t>
            </a:r>
            <a:r>
              <a:rPr dirty="0" sz="14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35">
                <a:solidFill>
                  <a:srgbClr val="48485A"/>
                </a:solidFill>
                <a:latin typeface="Arial Black"/>
                <a:cs typeface="Arial Black"/>
              </a:rPr>
              <a:t>т.к.</a:t>
            </a:r>
            <a:r>
              <a:rPr dirty="0" sz="1400" spc="-1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30">
                <a:solidFill>
                  <a:srgbClr val="48485A"/>
                </a:solidFill>
                <a:latin typeface="Arial Black"/>
                <a:cs typeface="Arial Black"/>
              </a:rPr>
              <a:t>процедура</a:t>
            </a:r>
            <a:r>
              <a:rPr dirty="0" sz="14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20">
                <a:solidFill>
                  <a:srgbClr val="48485A"/>
                </a:solidFill>
                <a:latin typeface="Arial Black"/>
                <a:cs typeface="Arial Black"/>
              </a:rPr>
              <a:t>катетеризации</a:t>
            </a:r>
            <a:r>
              <a:rPr dirty="0" sz="1400" spc="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75">
                <a:solidFill>
                  <a:srgbClr val="48485A"/>
                </a:solidFill>
                <a:latin typeface="Arial Black"/>
                <a:cs typeface="Arial Black"/>
              </a:rPr>
              <a:t>сосудов</a:t>
            </a:r>
            <a:r>
              <a:rPr dirty="0" sz="140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50">
                <a:solidFill>
                  <a:srgbClr val="48485A"/>
                </a:solidFill>
                <a:latin typeface="Arial Black"/>
                <a:cs typeface="Arial Black"/>
              </a:rPr>
              <a:t>начинается</a:t>
            </a:r>
            <a:r>
              <a:rPr dirty="0" sz="1400" spc="-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210">
                <a:solidFill>
                  <a:srgbClr val="48485A"/>
                </a:solidFill>
                <a:latin typeface="Arial Black"/>
                <a:cs typeface="Arial Black"/>
              </a:rPr>
              <a:t>с</a:t>
            </a:r>
            <a:r>
              <a:rPr dirty="0" sz="1400" spc="-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5">
                <a:solidFill>
                  <a:srgbClr val="48485A"/>
                </a:solidFill>
                <a:latin typeface="Arial Black"/>
                <a:cs typeface="Arial Black"/>
              </a:rPr>
              <a:t>пункции</a:t>
            </a:r>
            <a:r>
              <a:rPr dirty="0" sz="140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55">
                <a:solidFill>
                  <a:srgbClr val="48485A"/>
                </a:solidFill>
                <a:latin typeface="Arial Black"/>
                <a:cs typeface="Arial Black"/>
              </a:rPr>
              <a:t>(т.е.</a:t>
            </a:r>
            <a:r>
              <a:rPr dirty="0" sz="1400" spc="-1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45">
                <a:solidFill>
                  <a:srgbClr val="48485A"/>
                </a:solidFill>
                <a:latin typeface="Arial Black"/>
                <a:cs typeface="Arial Black"/>
              </a:rPr>
              <a:t>прокола</a:t>
            </a:r>
            <a:r>
              <a:rPr dirty="0" sz="140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Arial Black"/>
                <a:cs typeface="Arial Black"/>
              </a:rPr>
              <a:t>иглой)</a:t>
            </a:r>
            <a:r>
              <a:rPr dirty="0" sz="140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Arial Black"/>
                <a:cs typeface="Arial Black"/>
              </a:rPr>
              <a:t>и</a:t>
            </a:r>
            <a:r>
              <a:rPr dirty="0" sz="140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5">
                <a:solidFill>
                  <a:srgbClr val="48485A"/>
                </a:solidFill>
                <a:latin typeface="Arial Black"/>
                <a:cs typeface="Arial Black"/>
              </a:rPr>
              <a:t>введения</a:t>
            </a:r>
            <a:r>
              <a:rPr dirty="0" sz="140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5">
                <a:solidFill>
                  <a:srgbClr val="48485A"/>
                </a:solidFill>
                <a:latin typeface="Arial Black"/>
                <a:cs typeface="Arial Black"/>
              </a:rPr>
              <a:t>проводника,</a:t>
            </a:r>
            <a:r>
              <a:rPr dirty="0" sz="1400" spc="-1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40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65">
                <a:solidFill>
                  <a:srgbClr val="48485A"/>
                </a:solidFill>
                <a:latin typeface="Arial Black"/>
                <a:cs typeface="Arial Black"/>
              </a:rPr>
              <a:t>связи</a:t>
            </a:r>
            <a:r>
              <a:rPr dirty="0" sz="140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210">
                <a:solidFill>
                  <a:srgbClr val="48485A"/>
                </a:solidFill>
                <a:latin typeface="Arial Black"/>
                <a:cs typeface="Arial Black"/>
              </a:rPr>
              <a:t>с</a:t>
            </a:r>
            <a:r>
              <a:rPr dirty="0" sz="1400" spc="-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5">
                <a:solidFill>
                  <a:srgbClr val="48485A"/>
                </a:solidFill>
                <a:latin typeface="Arial Black"/>
                <a:cs typeface="Arial Black"/>
              </a:rPr>
              <a:t>чем,</a:t>
            </a:r>
            <a:r>
              <a:rPr dirty="0" sz="140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5">
                <a:solidFill>
                  <a:srgbClr val="48485A"/>
                </a:solidFill>
                <a:latin typeface="Arial Black"/>
                <a:cs typeface="Arial Black"/>
              </a:rPr>
              <a:t>проводник</a:t>
            </a:r>
            <a:r>
              <a:rPr dirty="0" sz="140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90">
                <a:solidFill>
                  <a:srgbClr val="48485A"/>
                </a:solidFill>
                <a:latin typeface="Arial Black"/>
                <a:cs typeface="Arial Black"/>
              </a:rPr>
              <a:t>без</a:t>
            </a:r>
            <a:r>
              <a:rPr dirty="0" sz="140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40">
                <a:solidFill>
                  <a:srgbClr val="48485A"/>
                </a:solidFill>
                <a:latin typeface="Arial Black"/>
                <a:cs typeface="Arial Black"/>
              </a:rPr>
              <a:t>иглы</a:t>
            </a:r>
            <a:r>
              <a:rPr dirty="0" sz="1400" spc="-1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70">
                <a:solidFill>
                  <a:srgbClr val="48485A"/>
                </a:solidFill>
                <a:latin typeface="Arial Black"/>
                <a:cs typeface="Arial Black"/>
              </a:rPr>
              <a:t>не</a:t>
            </a:r>
            <a:r>
              <a:rPr dirty="0" sz="1400" spc="-114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Arial Black"/>
                <a:cs typeface="Arial Black"/>
              </a:rPr>
              <a:t>может</a:t>
            </a:r>
            <a:r>
              <a:rPr dirty="0" sz="1400" spc="-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Arial Black"/>
                <a:cs typeface="Arial Black"/>
              </a:rPr>
              <a:t>быть</a:t>
            </a:r>
            <a:r>
              <a:rPr dirty="0" sz="14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15">
                <a:solidFill>
                  <a:srgbClr val="48485A"/>
                </a:solidFill>
                <a:latin typeface="Arial Black"/>
                <a:cs typeface="Arial Black"/>
              </a:rPr>
              <a:t>введен</a:t>
            </a:r>
            <a:r>
              <a:rPr dirty="0" sz="1400" spc="-1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4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40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400" spc="-85">
                <a:solidFill>
                  <a:srgbClr val="48485A"/>
                </a:solidFill>
                <a:latin typeface="Arial Black"/>
                <a:cs typeface="Arial Black"/>
              </a:rPr>
              <a:t>сосуд</a:t>
            </a:r>
            <a:r>
              <a:rPr dirty="0" sz="1400" spc="-85">
                <a:solidFill>
                  <a:srgbClr val="48485A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Таким</a:t>
            </a:r>
            <a:r>
              <a:rPr dirty="0" sz="14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образом</a:t>
            </a:r>
            <a:r>
              <a:rPr dirty="0" sz="14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жалоба</a:t>
            </a:r>
            <a:r>
              <a:rPr dirty="0" sz="14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была</a:t>
            </a:r>
            <a:r>
              <a:rPr dirty="0" sz="140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признана</a:t>
            </a:r>
            <a:r>
              <a:rPr dirty="0" sz="14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необоснованной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030" y="556513"/>
            <a:ext cx="12826365" cy="1219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4800"/>
              </a:lnSpc>
            </a:pPr>
            <a:r>
              <a:rPr dirty="0" sz="3800"/>
              <a:t>Продлена</a:t>
            </a:r>
            <a:r>
              <a:rPr dirty="0" sz="3800" spc="170"/>
              <a:t> </a:t>
            </a:r>
            <a:r>
              <a:rPr dirty="0" sz="3800"/>
              <a:t>возможность</a:t>
            </a:r>
            <a:r>
              <a:rPr dirty="0" sz="3800" spc="160"/>
              <a:t> </a:t>
            </a:r>
            <a:r>
              <a:rPr dirty="0" sz="3800"/>
              <a:t>обращения</a:t>
            </a:r>
            <a:r>
              <a:rPr dirty="0" sz="3800" spc="120"/>
              <a:t> </a:t>
            </a:r>
            <a:r>
              <a:rPr dirty="0" sz="3800"/>
              <a:t>на</a:t>
            </a:r>
            <a:r>
              <a:rPr dirty="0" sz="3800" spc="135"/>
              <a:t> </a:t>
            </a:r>
            <a:r>
              <a:rPr dirty="0" sz="3800"/>
              <a:t>территории</a:t>
            </a:r>
            <a:r>
              <a:rPr dirty="0" sz="3800" spc="170"/>
              <a:t> </a:t>
            </a:r>
            <a:r>
              <a:rPr dirty="0" sz="3800"/>
              <a:t>РФ</a:t>
            </a:r>
            <a:r>
              <a:rPr dirty="0" sz="3800" spc="175"/>
              <a:t> </a:t>
            </a:r>
            <a:r>
              <a:rPr dirty="0" sz="3800" spc="-25"/>
              <a:t>ЛП </a:t>
            </a:r>
            <a:r>
              <a:rPr dirty="0" sz="3800"/>
              <a:t>в</a:t>
            </a:r>
            <a:r>
              <a:rPr dirty="0" sz="3800" spc="125"/>
              <a:t> </a:t>
            </a:r>
            <a:r>
              <a:rPr dirty="0" sz="3800"/>
              <a:t>иностранных</a:t>
            </a:r>
            <a:r>
              <a:rPr dirty="0" sz="3800" spc="135"/>
              <a:t> </a:t>
            </a:r>
            <a:r>
              <a:rPr dirty="0" sz="3800" spc="-10"/>
              <a:t>упаковках</a:t>
            </a:r>
            <a:endParaRPr sz="3800"/>
          </a:p>
        </p:txBody>
      </p:sp>
      <p:sp>
        <p:nvSpPr>
          <p:cNvPr id="3" name="object 3" descr=""/>
          <p:cNvSpPr txBox="1"/>
          <p:nvPr/>
        </p:nvSpPr>
        <p:spPr>
          <a:xfrm>
            <a:off x="3324225" y="2816161"/>
            <a:ext cx="1647189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Срок</a:t>
            </a:r>
            <a:r>
              <a:rPr dirty="0" sz="1850" spc="229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действия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678176" y="3296920"/>
            <a:ext cx="22948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До</a:t>
            </a:r>
            <a:r>
              <a:rPr dirty="0" sz="15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31</a:t>
            </a:r>
            <a:r>
              <a:rPr dirty="0" sz="15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декабря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2025</a:t>
            </a:r>
            <a:r>
              <a:rPr dirty="0" sz="15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0">
                <a:solidFill>
                  <a:srgbClr val="48485A"/>
                </a:solidFill>
                <a:latin typeface="Microsoft Sans Serif"/>
                <a:cs typeface="Microsoft Sans Serif"/>
              </a:rPr>
              <a:t>года</a:t>
            </a:r>
            <a:endParaRPr sz="15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8275" y="2590800"/>
            <a:ext cx="4133850" cy="413385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329045" y="3338512"/>
            <a:ext cx="157480" cy="3803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00" spc="-185">
                <a:solidFill>
                  <a:srgbClr val="48485A"/>
                </a:solidFill>
                <a:latin typeface="Cambria"/>
                <a:cs typeface="Cambria"/>
              </a:rPr>
              <a:t>1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666605" y="2190496"/>
            <a:ext cx="2716530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Предмет</a:t>
            </a:r>
            <a:r>
              <a:rPr dirty="0" sz="1850" spc="2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регулирования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666605" y="2584386"/>
            <a:ext cx="4146550" cy="160909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38700"/>
              </a:lnSpc>
              <a:spcBef>
                <a:spcPts val="80"/>
              </a:spcBef>
            </a:pP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Допускаются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ввоз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5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территорию</a:t>
            </a:r>
            <a:r>
              <a:rPr dirty="0" sz="15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5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обращение</a:t>
            </a:r>
            <a:r>
              <a:rPr dirty="0" sz="15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25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5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зарегистрированных</a:t>
            </a:r>
            <a:r>
              <a:rPr dirty="0" sz="150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5">
                <a:solidFill>
                  <a:srgbClr val="48485A"/>
                </a:solidFill>
                <a:latin typeface="Microsoft Sans Serif"/>
                <a:cs typeface="Microsoft Sans Serif"/>
              </a:rPr>
              <a:t>ЛП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для медицинского 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применения</a:t>
            </a:r>
            <a:r>
              <a:rPr dirty="0" sz="15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2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упаковках, 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предназначенных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 для</a:t>
            </a:r>
            <a:r>
              <a:rPr dirty="0" sz="15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обращения</a:t>
            </a:r>
            <a:r>
              <a:rPr dirty="0" sz="150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иностранных</a:t>
            </a:r>
            <a:r>
              <a:rPr dirty="0" sz="15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государствах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248275" y="2590800"/>
            <a:ext cx="4133850" cy="4133850"/>
            <a:chOff x="5248275" y="2590800"/>
            <a:chExt cx="4133850" cy="413385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8275" y="2590800"/>
              <a:ext cx="4133850" cy="41338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3425" y="3638550"/>
              <a:ext cx="285750" cy="3714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8275" y="2590800"/>
              <a:ext cx="4133850" cy="41338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1000" y="5657850"/>
              <a:ext cx="295275" cy="3619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8275" y="2590800"/>
              <a:ext cx="4133850" cy="41338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81700" y="5305425"/>
              <a:ext cx="295275" cy="361950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9666605" y="4785423"/>
            <a:ext cx="4027170" cy="200278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Условия</a:t>
            </a:r>
            <a:r>
              <a:rPr dirty="0" sz="1850" spc="10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применения</a:t>
            </a:r>
            <a:endParaRPr sz="1850">
              <a:latin typeface="Cambria"/>
              <a:cs typeface="Cambria"/>
            </a:endParaRPr>
          </a:p>
          <a:p>
            <a:pPr marL="12700" marR="5080">
              <a:lnSpc>
                <a:spcPct val="138700"/>
              </a:lnSpc>
              <a:spcBef>
                <a:spcPts val="840"/>
              </a:spcBef>
            </a:pP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случае</a:t>
            </a:r>
            <a:r>
              <a:rPr dirty="0" sz="15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дефектуры</a:t>
            </a:r>
            <a:r>
              <a:rPr dirty="0" sz="1500" spc="-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препаратов</a:t>
            </a:r>
            <a:r>
              <a:rPr dirty="0" sz="15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5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риска</a:t>
            </a:r>
            <a:r>
              <a:rPr dirty="0" sz="15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ее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0">
                <a:solidFill>
                  <a:srgbClr val="48485A"/>
                </a:solidFill>
                <a:latin typeface="Microsoft Sans Serif"/>
                <a:cs typeface="Microsoft Sans Serif"/>
              </a:rPr>
              <a:t>возникновения</a:t>
            </a:r>
            <a:r>
              <a:rPr dirty="0" sz="15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5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связи</a:t>
            </a:r>
            <a:r>
              <a:rPr dirty="0" sz="15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5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введением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70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отношении</a:t>
            </a:r>
            <a:r>
              <a:rPr dirty="0" sz="15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5">
                <a:solidFill>
                  <a:srgbClr val="48485A"/>
                </a:solidFill>
                <a:latin typeface="Microsoft Sans Serif"/>
                <a:cs typeface="Microsoft Sans Serif"/>
              </a:rPr>
              <a:t>РФ 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ограничительных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 мер</a:t>
            </a:r>
            <a:r>
              <a:rPr dirty="0" sz="15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экономического характера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61377" y="4472368"/>
            <a:ext cx="4118610" cy="23272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518920">
              <a:lnSpc>
                <a:spcPct val="100000"/>
              </a:lnSpc>
              <a:spcBef>
                <a:spcPts val="125"/>
              </a:spcBef>
            </a:pP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Требования</a:t>
            </a:r>
            <a:r>
              <a:rPr dirty="0" sz="1850" spc="229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48485A"/>
                </a:solidFill>
                <a:latin typeface="Cambria"/>
                <a:cs typeface="Cambria"/>
              </a:rPr>
              <a:t>к</a:t>
            </a:r>
            <a:r>
              <a:rPr dirty="0" sz="1850" spc="21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48485A"/>
                </a:solidFill>
                <a:latin typeface="Cambria"/>
                <a:cs typeface="Cambria"/>
              </a:rPr>
              <a:t>упаковке</a:t>
            </a:r>
            <a:endParaRPr sz="1850">
              <a:latin typeface="Cambria"/>
              <a:cs typeface="Cambria"/>
            </a:endParaRPr>
          </a:p>
          <a:p>
            <a:pPr algn="r" marL="12700" marR="5080" indent="1500505">
              <a:lnSpc>
                <a:spcPct val="138700"/>
              </a:lnSpc>
              <a:spcBef>
                <a:spcPts val="840"/>
              </a:spcBef>
            </a:pP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5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наличии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5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55">
                <a:solidFill>
                  <a:srgbClr val="48485A"/>
                </a:solidFill>
                <a:latin typeface="Microsoft Sans Serif"/>
                <a:cs typeface="Microsoft Sans Serif"/>
              </a:rPr>
              <a:t>вторичной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(потребительской)</a:t>
            </a:r>
            <a:r>
              <a:rPr dirty="0" sz="1500" spc="3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упаковке</a:t>
            </a:r>
            <a:r>
              <a:rPr dirty="0" sz="1500" spc="2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лекарственных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препаратов,</a:t>
            </a:r>
            <a:r>
              <a:rPr dirty="0" sz="15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находящихся</a:t>
            </a:r>
            <a:r>
              <a:rPr dirty="0" sz="150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обращении,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самоклеящейся</a:t>
            </a:r>
            <a:r>
              <a:rPr dirty="0" sz="15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этикетки,</a:t>
            </a:r>
            <a:r>
              <a:rPr dirty="0" sz="15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содержащей 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информацию</a:t>
            </a:r>
            <a:r>
              <a:rPr dirty="0" sz="15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6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5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лекарственном</a:t>
            </a:r>
            <a:r>
              <a:rPr dirty="0" sz="15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препарате</a:t>
            </a:r>
            <a:endParaRPr sz="1500">
              <a:latin typeface="Microsoft Sans Serif"/>
              <a:cs typeface="Microsoft Sans Serif"/>
            </a:endParaRPr>
          </a:p>
          <a:p>
            <a:pPr algn="r" marR="13335">
              <a:lnSpc>
                <a:spcPct val="100000"/>
              </a:lnSpc>
              <a:spcBef>
                <a:spcPts val="750"/>
              </a:spcBef>
            </a:pPr>
            <a:r>
              <a:rPr dirty="0" sz="150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50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русском</a:t>
            </a:r>
            <a:r>
              <a:rPr dirty="0" sz="15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0">
                <a:solidFill>
                  <a:srgbClr val="48485A"/>
                </a:solidFill>
                <a:latin typeface="Microsoft Sans Serif"/>
                <a:cs typeface="Microsoft Sans Serif"/>
              </a:rPr>
              <a:t>языке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48030" y="7364412"/>
            <a:ext cx="260667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Ч.</a:t>
            </a:r>
            <a:r>
              <a:rPr dirty="0" sz="15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3.2 </a:t>
            </a:r>
            <a:r>
              <a:rPr dirty="0" sz="1500" spc="-30">
                <a:solidFill>
                  <a:srgbClr val="48485A"/>
                </a:solidFill>
                <a:latin typeface="Microsoft Sans Serif"/>
                <a:cs typeface="Microsoft Sans Serif"/>
              </a:rPr>
              <a:t>ст.</a:t>
            </a:r>
            <a:r>
              <a:rPr dirty="0" sz="15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47</a:t>
            </a:r>
            <a:r>
              <a:rPr dirty="0" sz="15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5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5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00">
                <a:solidFill>
                  <a:srgbClr val="48485A"/>
                </a:solidFill>
                <a:latin typeface="Microsoft Sans Serif"/>
                <a:cs typeface="Microsoft Sans Serif"/>
              </a:rPr>
              <a:t>61-</a:t>
            </a:r>
            <a:r>
              <a:rPr dirty="0" sz="1500" spc="-25">
                <a:solidFill>
                  <a:srgbClr val="48485A"/>
                </a:solidFill>
                <a:latin typeface="Microsoft Sans Serif"/>
                <a:cs typeface="Microsoft Sans Serif"/>
              </a:rPr>
              <a:t>ФЗ</a:t>
            </a:r>
            <a:endParaRPr sz="1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/>
              <a:t>Решение</a:t>
            </a:r>
            <a:r>
              <a:rPr dirty="0" spc="125"/>
              <a:t> </a:t>
            </a:r>
            <a:r>
              <a:rPr dirty="0"/>
              <a:t>Краснодарского</a:t>
            </a:r>
            <a:r>
              <a:rPr dirty="0" spc="105"/>
              <a:t> </a:t>
            </a:r>
            <a:r>
              <a:rPr dirty="0"/>
              <a:t>УФАС</a:t>
            </a:r>
            <a:r>
              <a:rPr dirty="0" spc="100"/>
              <a:t> </a:t>
            </a:r>
            <a:r>
              <a:rPr dirty="0"/>
              <a:t>от</a:t>
            </a:r>
            <a:r>
              <a:rPr dirty="0" spc="120"/>
              <a:t> </a:t>
            </a:r>
            <a:r>
              <a:rPr dirty="0" spc="245"/>
              <a:t>01.04.2025</a:t>
            </a:r>
            <a:r>
              <a:rPr dirty="0" spc="120"/>
              <a:t> </a:t>
            </a:r>
            <a:r>
              <a:rPr dirty="0"/>
              <a:t>по</a:t>
            </a:r>
            <a:r>
              <a:rPr dirty="0" spc="90"/>
              <a:t> </a:t>
            </a:r>
            <a:r>
              <a:rPr dirty="0" spc="-20"/>
              <a:t>делу</a:t>
            </a:r>
          </a:p>
          <a:p>
            <a:pPr>
              <a:lnSpc>
                <a:spcPct val="100000"/>
              </a:lnSpc>
              <a:spcBef>
                <a:spcPts val="140"/>
              </a:spcBef>
            </a:pPr>
            <a:r>
              <a:rPr dirty="0">
                <a:latin typeface="Times New Roman"/>
                <a:cs typeface="Times New Roman"/>
              </a:rPr>
              <a:t>№</a:t>
            </a:r>
            <a:r>
              <a:rPr dirty="0" spc="120">
                <a:latin typeface="Times New Roman"/>
                <a:cs typeface="Times New Roman"/>
              </a:rPr>
              <a:t> </a:t>
            </a:r>
            <a:r>
              <a:rPr dirty="0" spc="195"/>
              <a:t>023/06/14-</a:t>
            </a:r>
            <a:r>
              <a:rPr dirty="0" spc="50"/>
              <a:t>1412/2025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08697" y="2251392"/>
            <a:ext cx="3968115" cy="2016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5230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solidFill>
                  <a:srgbClr val="48485A"/>
                </a:solidFill>
                <a:latin typeface="Cambria"/>
                <a:cs typeface="Cambria"/>
              </a:rPr>
              <a:t>Суть</a:t>
            </a:r>
            <a:r>
              <a:rPr dirty="0" sz="1950" spc="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950" spc="-10">
                <a:solidFill>
                  <a:srgbClr val="48485A"/>
                </a:solidFill>
                <a:latin typeface="Cambria"/>
                <a:cs typeface="Cambria"/>
              </a:rPr>
              <a:t>жалобы</a:t>
            </a:r>
            <a:endParaRPr sz="1950">
              <a:latin typeface="Cambria"/>
              <a:cs typeface="Cambria"/>
            </a:endParaRPr>
          </a:p>
          <a:p>
            <a:pPr algn="r" marL="57785" marR="5080" indent="-45720">
              <a:lnSpc>
                <a:spcPct val="134600"/>
              </a:lnSpc>
              <a:spcBef>
                <a:spcPts val="840"/>
              </a:spcBef>
            </a:pP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10">
                <a:solidFill>
                  <a:srgbClr val="48485A"/>
                </a:solidFill>
                <a:latin typeface="Microsoft Sans Serif"/>
                <a:cs typeface="Microsoft Sans Serif"/>
              </a:rPr>
              <a:t>УФАС</a:t>
            </a:r>
            <a:r>
              <a:rPr dirty="0" sz="15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была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подана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жалоба,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так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85">
                <a:solidFill>
                  <a:srgbClr val="48485A"/>
                </a:solidFill>
                <a:latin typeface="Microsoft Sans Serif"/>
                <a:cs typeface="Microsoft Sans Serif"/>
              </a:rPr>
              <a:t>при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проведении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35">
                <a:solidFill>
                  <a:srgbClr val="48485A"/>
                </a:solidFill>
                <a:latin typeface="Microsoft Sans Serif"/>
                <a:cs typeface="Microsoft Sans Serif"/>
              </a:rPr>
              <a:t>ЭА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5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поставку</a:t>
            </a:r>
            <a:r>
              <a:rPr dirty="0" sz="155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целого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20">
                <a:solidFill>
                  <a:srgbClr val="48485A"/>
                </a:solidFill>
                <a:latin typeface="Microsoft Sans Serif"/>
                <a:cs typeface="Microsoft Sans Serif"/>
              </a:rPr>
              <a:t>ряда 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МИ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(в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которых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были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катетеры,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зонды,</a:t>
            </a:r>
            <a:r>
              <a:rPr dirty="0" sz="1550" spc="25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канюли)</a:t>
            </a:r>
            <a:r>
              <a:rPr dirty="0" sz="155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</a:t>
            </a:r>
            <a:r>
              <a:rPr dirty="0" sz="15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установил</a:t>
            </a:r>
            <a:endParaRPr sz="1550">
              <a:latin typeface="Microsoft Sans Serif"/>
              <a:cs typeface="Microsoft Sans Serif"/>
            </a:endParaRPr>
          </a:p>
          <a:p>
            <a:pPr algn="r" marR="8255">
              <a:lnSpc>
                <a:spcPct val="100000"/>
              </a:lnSpc>
              <a:spcBef>
                <a:spcPts val="615"/>
              </a:spcBef>
            </a:pP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преимущество.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2886075"/>
            <a:ext cx="4114800" cy="41148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327775" y="3634422"/>
            <a:ext cx="157480" cy="3803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00" spc="-185">
                <a:solidFill>
                  <a:srgbClr val="48485A"/>
                </a:solidFill>
                <a:latin typeface="Cambria"/>
                <a:cs typeface="Cambria"/>
              </a:rPr>
              <a:t>1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668129" y="2412047"/>
            <a:ext cx="4066540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solidFill>
                  <a:srgbClr val="48485A"/>
                </a:solidFill>
                <a:latin typeface="Cambria"/>
                <a:cs typeface="Cambria"/>
              </a:rPr>
              <a:t>Анализ</a:t>
            </a:r>
            <a:r>
              <a:rPr dirty="0" sz="1950" spc="8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950" spc="-20">
                <a:solidFill>
                  <a:srgbClr val="48485A"/>
                </a:solidFill>
                <a:latin typeface="Cambria"/>
                <a:cs typeface="Cambria"/>
              </a:rPr>
              <a:t>УФАС</a:t>
            </a:r>
            <a:endParaRPr sz="1950">
              <a:latin typeface="Cambria"/>
              <a:cs typeface="Cambria"/>
            </a:endParaRPr>
          </a:p>
          <a:p>
            <a:pPr marL="12700" marR="541020">
              <a:lnSpc>
                <a:spcPct val="133200"/>
              </a:lnSpc>
              <a:spcBef>
                <a:spcPts val="865"/>
              </a:spcBef>
            </a:pPr>
            <a:r>
              <a:rPr dirty="0" sz="1550" spc="-100">
                <a:solidFill>
                  <a:srgbClr val="48485A"/>
                </a:solidFill>
                <a:latin typeface="Microsoft Sans Serif"/>
                <a:cs typeface="Microsoft Sans Serif"/>
              </a:rPr>
              <a:t>УФАС</a:t>
            </a:r>
            <a:r>
              <a:rPr dirty="0" sz="15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заключило,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55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55">
                <a:solidFill>
                  <a:srgbClr val="48485A"/>
                </a:solidFill>
                <a:latin typeface="Arial Black"/>
                <a:cs typeface="Arial Black"/>
              </a:rPr>
              <a:t>один</a:t>
            </a:r>
            <a:r>
              <a:rPr dirty="0" sz="1550" spc="-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50">
                <a:solidFill>
                  <a:srgbClr val="48485A"/>
                </a:solidFill>
                <a:latin typeface="Arial Black"/>
                <a:cs typeface="Arial Black"/>
              </a:rPr>
              <a:t>лот</a:t>
            </a:r>
            <a:r>
              <a:rPr dirty="0" sz="15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50">
                <a:solidFill>
                  <a:srgbClr val="48485A"/>
                </a:solidFill>
                <a:latin typeface="Arial Black"/>
                <a:cs typeface="Arial Black"/>
              </a:rPr>
              <a:t>с </a:t>
            </a:r>
            <a:r>
              <a:rPr dirty="0" sz="1550" spc="-30">
                <a:solidFill>
                  <a:srgbClr val="48485A"/>
                </a:solidFill>
                <a:latin typeface="Arial Black"/>
                <a:cs typeface="Arial Black"/>
              </a:rPr>
              <a:t>другими</a:t>
            </a:r>
            <a:r>
              <a:rPr dirty="0" sz="1550" spc="-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35">
                <a:solidFill>
                  <a:srgbClr val="48485A"/>
                </a:solidFill>
                <a:latin typeface="Arial Black"/>
                <a:cs typeface="Arial Black"/>
              </a:rPr>
              <a:t>МИ</a:t>
            </a:r>
            <a:r>
              <a:rPr dirty="0" sz="1550" spc="-1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75">
                <a:solidFill>
                  <a:srgbClr val="48485A"/>
                </a:solidFill>
                <a:latin typeface="Arial Black"/>
                <a:cs typeface="Arial Black"/>
              </a:rPr>
              <a:t>были</a:t>
            </a:r>
            <a:r>
              <a:rPr dirty="0" sz="1550" spc="-1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85">
                <a:solidFill>
                  <a:srgbClr val="48485A"/>
                </a:solidFill>
                <a:latin typeface="Arial Black"/>
                <a:cs typeface="Arial Black"/>
              </a:rPr>
              <a:t>включены</a:t>
            </a:r>
            <a:r>
              <a:rPr dirty="0" sz="1550" spc="-1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25">
                <a:solidFill>
                  <a:srgbClr val="48485A"/>
                </a:solidFill>
                <a:latin typeface="Arial Black"/>
                <a:cs typeface="Arial Black"/>
              </a:rPr>
              <a:t>МИ,</a:t>
            </a:r>
            <a:endParaRPr sz="1550">
              <a:latin typeface="Arial Black"/>
              <a:cs typeface="Arial Black"/>
            </a:endParaRPr>
          </a:p>
          <a:p>
            <a:pPr marL="12700" marR="5080">
              <a:lnSpc>
                <a:spcPct val="133200"/>
              </a:lnSpc>
              <a:spcBef>
                <a:spcPts val="80"/>
              </a:spcBef>
            </a:pPr>
            <a:r>
              <a:rPr dirty="0" sz="1550" spc="-105">
                <a:solidFill>
                  <a:srgbClr val="48485A"/>
                </a:solidFill>
                <a:latin typeface="Arial Black"/>
                <a:cs typeface="Arial Black"/>
              </a:rPr>
              <a:t>указанные</a:t>
            </a:r>
            <a:r>
              <a:rPr dirty="0" sz="15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550" spc="-1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45">
                <a:solidFill>
                  <a:srgbClr val="48485A"/>
                </a:solidFill>
                <a:latin typeface="Arial Black"/>
                <a:cs typeface="Arial Black"/>
              </a:rPr>
              <a:t>позиции</a:t>
            </a:r>
            <a:r>
              <a:rPr dirty="0" sz="1550" spc="-114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155">
                <a:solidFill>
                  <a:srgbClr val="48485A"/>
                </a:solidFill>
                <a:latin typeface="Arial Black"/>
                <a:cs typeface="Arial Black"/>
              </a:rPr>
              <a:t>388</a:t>
            </a:r>
            <a:r>
              <a:rPr dirty="0" sz="1550" spc="-1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70">
                <a:solidFill>
                  <a:srgbClr val="48485A"/>
                </a:solidFill>
                <a:latin typeface="Arial Black"/>
                <a:cs typeface="Arial Black"/>
              </a:rPr>
              <a:t>Приложения </a:t>
            </a:r>
            <a:r>
              <a:rPr dirty="0" sz="1550" spc="-155">
                <a:solidFill>
                  <a:srgbClr val="48485A"/>
                </a:solidFill>
                <a:latin typeface="Arial Black"/>
                <a:cs typeface="Arial Black"/>
              </a:rPr>
              <a:t>2</a:t>
            </a:r>
            <a:r>
              <a:rPr dirty="0" sz="1550" spc="-1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30">
                <a:solidFill>
                  <a:srgbClr val="48485A"/>
                </a:solidFill>
                <a:latin typeface="Arial Black"/>
                <a:cs typeface="Arial Black"/>
              </a:rPr>
              <a:t>к</a:t>
            </a:r>
            <a:r>
              <a:rPr dirty="0" sz="1550" spc="-1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110">
                <a:solidFill>
                  <a:srgbClr val="48485A"/>
                </a:solidFill>
                <a:latin typeface="Arial Black"/>
                <a:cs typeface="Arial Black"/>
              </a:rPr>
              <a:t>ПП</a:t>
            </a:r>
            <a:r>
              <a:rPr dirty="0" sz="1550" spc="-19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20">
                <a:solidFill>
                  <a:srgbClr val="48485A"/>
                </a:solidFill>
                <a:latin typeface="Arial Black"/>
                <a:cs typeface="Arial Black"/>
              </a:rPr>
              <a:t>1875</a:t>
            </a:r>
            <a:r>
              <a:rPr dirty="0" sz="1550" spc="-20">
                <a:solidFill>
                  <a:srgbClr val="48485A"/>
                </a:solidFill>
                <a:latin typeface="Microsoft Sans Serif"/>
                <a:cs typeface="Microsoft Sans Serif"/>
              </a:rPr>
              <a:t>.</a:t>
            </a:r>
            <a:endParaRPr sz="1550">
              <a:latin typeface="Microsoft Sans Serif"/>
              <a:cs typeface="Microsoft Sans Serif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257800" y="2886075"/>
            <a:ext cx="4114800" cy="4114800"/>
            <a:chOff x="5257800" y="2886075"/>
            <a:chExt cx="4114800" cy="41148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800" y="2886075"/>
              <a:ext cx="4114800" cy="4114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3900" y="3924300"/>
              <a:ext cx="304800" cy="381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7800" y="2886075"/>
              <a:ext cx="4114800" cy="4114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91475" y="5934075"/>
              <a:ext cx="304800" cy="3714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57800" y="2886075"/>
              <a:ext cx="4114800" cy="411480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9668129" y="4916487"/>
            <a:ext cx="4178300" cy="2016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solidFill>
                  <a:srgbClr val="48485A"/>
                </a:solidFill>
                <a:latin typeface="Cambria"/>
                <a:cs typeface="Cambria"/>
              </a:rPr>
              <a:t>Пример</a:t>
            </a:r>
            <a:r>
              <a:rPr dirty="0" sz="1950" spc="8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950" spc="-10">
                <a:solidFill>
                  <a:srgbClr val="48485A"/>
                </a:solidFill>
                <a:latin typeface="Cambria"/>
                <a:cs typeface="Cambria"/>
              </a:rPr>
              <a:t>медизделия</a:t>
            </a:r>
            <a:endParaRPr sz="1950">
              <a:latin typeface="Cambria"/>
              <a:cs typeface="Cambria"/>
            </a:endParaRPr>
          </a:p>
          <a:p>
            <a:pPr marL="12700" marR="5080">
              <a:lnSpc>
                <a:spcPct val="134600"/>
              </a:lnSpc>
              <a:spcBef>
                <a:spcPts val="840"/>
              </a:spcBef>
            </a:pP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Например,</a:t>
            </a:r>
            <a:r>
              <a:rPr dirty="0" sz="1550" spc="2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назальная</a:t>
            </a:r>
            <a:r>
              <a:rPr dirty="0" sz="1550" spc="3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канюля,</a:t>
            </a:r>
            <a:r>
              <a:rPr dirty="0" sz="1550" spc="500">
                <a:solidFill>
                  <a:srgbClr val="48485A"/>
                </a:solidFill>
                <a:latin typeface="Microsoft Sans Serif"/>
                <a:cs typeface="Microsoft Sans Serif"/>
              </a:rPr>
              <a:t> 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являющаяся</a:t>
            </a:r>
            <a:r>
              <a:rPr dirty="0" sz="15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зондирующим</a:t>
            </a:r>
            <a:r>
              <a:rPr dirty="0" sz="15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инструментом,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который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используется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550" spc="-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зондирования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придаточных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пазух</a:t>
            </a:r>
            <a:r>
              <a:rPr dirty="0" sz="15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20">
                <a:solidFill>
                  <a:srgbClr val="48485A"/>
                </a:solidFill>
                <a:latin typeface="Microsoft Sans Serif"/>
                <a:cs typeface="Microsoft Sans Serif"/>
              </a:rPr>
              <a:t>носа</a:t>
            </a:r>
            <a:endParaRPr sz="15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(верхнечелюстной,</a:t>
            </a:r>
            <a:r>
              <a:rPr dirty="0" sz="15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лобной,</a:t>
            </a:r>
            <a:r>
              <a:rPr dirty="0" sz="15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40">
                <a:solidFill>
                  <a:srgbClr val="48485A"/>
                </a:solidFill>
                <a:latin typeface="Microsoft Sans Serif"/>
                <a:cs typeface="Microsoft Sans Serif"/>
              </a:rPr>
              <a:t>клиновидной).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59155" y="4594923"/>
            <a:ext cx="4119245" cy="2655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3970">
              <a:lnSpc>
                <a:spcPct val="100000"/>
              </a:lnSpc>
              <a:spcBef>
                <a:spcPts val="100"/>
              </a:spcBef>
            </a:pPr>
            <a:r>
              <a:rPr dirty="0" sz="1950" spc="-10">
                <a:solidFill>
                  <a:srgbClr val="48485A"/>
                </a:solidFill>
                <a:latin typeface="Cambria"/>
                <a:cs typeface="Cambria"/>
              </a:rPr>
              <a:t>Решение</a:t>
            </a:r>
            <a:endParaRPr sz="1950">
              <a:latin typeface="Cambria"/>
              <a:cs typeface="Cambria"/>
            </a:endParaRPr>
          </a:p>
          <a:p>
            <a:pPr marL="305435" marR="8255" indent="-293370">
              <a:lnSpc>
                <a:spcPct val="133200"/>
              </a:lnSpc>
              <a:spcBef>
                <a:spcPts val="865"/>
              </a:spcBef>
            </a:pPr>
            <a:r>
              <a:rPr dirty="0" sz="1550" spc="-100">
                <a:solidFill>
                  <a:srgbClr val="48485A"/>
                </a:solidFill>
                <a:latin typeface="Microsoft Sans Serif"/>
                <a:cs typeface="Microsoft Sans Serif"/>
              </a:rPr>
              <a:t>УФАС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отметило,</a:t>
            </a:r>
            <a:r>
              <a:rPr dirty="0" sz="15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5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5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80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отношении</a:t>
            </a:r>
            <a:r>
              <a:rPr dirty="0" sz="15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данного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товара</a:t>
            </a:r>
            <a:r>
              <a:rPr dirty="0" sz="15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было</a:t>
            </a:r>
            <a:r>
              <a:rPr dirty="0" sz="15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80">
                <a:solidFill>
                  <a:srgbClr val="48485A"/>
                </a:solidFill>
                <a:latin typeface="Arial Black"/>
                <a:cs typeface="Arial Black"/>
              </a:rPr>
              <a:t>необходимо</a:t>
            </a:r>
            <a:r>
              <a:rPr dirty="0" sz="15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25">
                <a:solidFill>
                  <a:srgbClr val="48485A"/>
                </a:solidFill>
                <a:latin typeface="Arial Black"/>
                <a:cs typeface="Arial Black"/>
              </a:rPr>
              <a:t>установить</a:t>
            </a:r>
            <a:endParaRPr sz="1550">
              <a:latin typeface="Arial Black"/>
              <a:cs typeface="Arial Black"/>
            </a:endParaRPr>
          </a:p>
          <a:p>
            <a:pPr algn="r" marL="184150" marR="5080" indent="-113030">
              <a:lnSpc>
                <a:spcPct val="134200"/>
              </a:lnSpc>
              <a:spcBef>
                <a:spcPts val="60"/>
              </a:spcBef>
            </a:pPr>
            <a:r>
              <a:rPr dirty="0" sz="1550" spc="-75">
                <a:solidFill>
                  <a:srgbClr val="48485A"/>
                </a:solidFill>
                <a:latin typeface="Arial Black"/>
                <a:cs typeface="Arial Black"/>
              </a:rPr>
              <a:t>ограничение</a:t>
            </a:r>
            <a:r>
              <a:rPr dirty="0" sz="1550" spc="-1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>
                <a:solidFill>
                  <a:srgbClr val="48485A"/>
                </a:solidFill>
                <a:latin typeface="Arial Black"/>
                <a:cs typeface="Arial Black"/>
              </a:rPr>
              <a:t>и</a:t>
            </a:r>
            <a:r>
              <a:rPr dirty="0" sz="155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135">
                <a:solidFill>
                  <a:srgbClr val="48485A"/>
                </a:solidFill>
                <a:latin typeface="Arial Black"/>
                <a:cs typeface="Arial Black"/>
              </a:rPr>
              <a:t>не</a:t>
            </a:r>
            <a:r>
              <a:rPr dirty="0" sz="155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60">
                <a:solidFill>
                  <a:srgbClr val="48485A"/>
                </a:solidFill>
                <a:latin typeface="Arial Black"/>
                <a:cs typeface="Arial Black"/>
              </a:rPr>
              <a:t>объединять</a:t>
            </a:r>
            <a:r>
              <a:rPr dirty="0" sz="155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Arial Black"/>
                <a:cs typeface="Arial Black"/>
              </a:rPr>
              <a:t>товары, </a:t>
            </a:r>
            <a:r>
              <a:rPr dirty="0" sz="1550" spc="-105">
                <a:solidFill>
                  <a:srgbClr val="48485A"/>
                </a:solidFill>
                <a:latin typeface="Arial Black"/>
                <a:cs typeface="Arial Black"/>
              </a:rPr>
              <a:t>указанные</a:t>
            </a:r>
            <a:r>
              <a:rPr dirty="0" sz="155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550" spc="-1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45">
                <a:solidFill>
                  <a:srgbClr val="48485A"/>
                </a:solidFill>
                <a:latin typeface="Arial Black"/>
                <a:cs typeface="Arial Black"/>
              </a:rPr>
              <a:t>позиций</a:t>
            </a:r>
            <a:r>
              <a:rPr dirty="0" sz="1550" spc="-114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155">
                <a:solidFill>
                  <a:srgbClr val="48485A"/>
                </a:solidFill>
                <a:latin typeface="Arial Black"/>
                <a:cs typeface="Arial Black"/>
              </a:rPr>
              <a:t>362</a:t>
            </a:r>
            <a:r>
              <a:rPr dirty="0" sz="1550" spc="-1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20">
                <a:solidFill>
                  <a:srgbClr val="48485A"/>
                </a:solidFill>
                <a:latin typeface="Arial Black"/>
                <a:cs typeface="Arial Black"/>
              </a:rPr>
              <a:t>-</a:t>
            </a:r>
            <a:r>
              <a:rPr dirty="0" sz="1550" spc="-9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25">
                <a:solidFill>
                  <a:srgbClr val="48485A"/>
                </a:solidFill>
                <a:latin typeface="Arial Black"/>
                <a:cs typeface="Arial Black"/>
              </a:rPr>
              <a:t>432 </a:t>
            </a:r>
            <a:r>
              <a:rPr dirty="0" sz="1550" spc="-80">
                <a:solidFill>
                  <a:srgbClr val="48485A"/>
                </a:solidFill>
                <a:latin typeface="Arial Black"/>
                <a:cs typeface="Arial Black"/>
              </a:rPr>
              <a:t>приложения</a:t>
            </a:r>
            <a:r>
              <a:rPr dirty="0" sz="155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155">
                <a:solidFill>
                  <a:srgbClr val="48485A"/>
                </a:solidFill>
                <a:latin typeface="Arial Black"/>
                <a:cs typeface="Arial Black"/>
              </a:rPr>
              <a:t>2</a:t>
            </a:r>
            <a:r>
              <a:rPr dirty="0" sz="1550" spc="-1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30">
                <a:solidFill>
                  <a:srgbClr val="48485A"/>
                </a:solidFill>
                <a:latin typeface="Arial Black"/>
                <a:cs typeface="Arial Black"/>
              </a:rPr>
              <a:t>к</a:t>
            </a:r>
            <a:r>
              <a:rPr dirty="0" sz="1550" spc="-110">
                <a:solidFill>
                  <a:srgbClr val="48485A"/>
                </a:solidFill>
                <a:latin typeface="Arial Black"/>
                <a:cs typeface="Arial Black"/>
              </a:rPr>
              <a:t> ПП</a:t>
            </a:r>
            <a:r>
              <a:rPr dirty="0" sz="1550" spc="-1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150">
                <a:solidFill>
                  <a:srgbClr val="48485A"/>
                </a:solidFill>
                <a:latin typeface="Arial Black"/>
                <a:cs typeface="Arial Black"/>
              </a:rPr>
              <a:t>1875,</a:t>
            </a:r>
            <a:r>
              <a:rPr dirty="0" sz="1550" spc="-114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>
                <a:solidFill>
                  <a:srgbClr val="48485A"/>
                </a:solidFill>
                <a:latin typeface="Arial Black"/>
                <a:cs typeface="Arial Black"/>
              </a:rPr>
              <a:t>и</a:t>
            </a:r>
            <a:r>
              <a:rPr dirty="0" sz="155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60">
                <a:solidFill>
                  <a:srgbClr val="48485A"/>
                </a:solidFill>
                <a:latin typeface="Arial Black"/>
                <a:cs typeface="Arial Black"/>
              </a:rPr>
              <a:t>товары,</a:t>
            </a:r>
            <a:r>
              <a:rPr dirty="0" sz="1550" spc="-12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25">
                <a:solidFill>
                  <a:srgbClr val="48485A"/>
                </a:solidFill>
                <a:latin typeface="Arial Black"/>
                <a:cs typeface="Arial Black"/>
              </a:rPr>
              <a:t>не </a:t>
            </a:r>
            <a:r>
              <a:rPr dirty="0" sz="1550" spc="-105">
                <a:solidFill>
                  <a:srgbClr val="48485A"/>
                </a:solidFill>
                <a:latin typeface="Arial Black"/>
                <a:cs typeface="Arial Black"/>
              </a:rPr>
              <a:t>указанные</a:t>
            </a:r>
            <a:r>
              <a:rPr dirty="0" sz="1550" spc="-9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Arial Black"/>
                <a:cs typeface="Arial Black"/>
              </a:rPr>
              <a:t>в</a:t>
            </a:r>
            <a:r>
              <a:rPr dirty="0" sz="1550" spc="-16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45">
                <a:solidFill>
                  <a:srgbClr val="48485A"/>
                </a:solidFill>
                <a:latin typeface="Arial Black"/>
                <a:cs typeface="Arial Black"/>
              </a:rPr>
              <a:t>таких</a:t>
            </a:r>
            <a:r>
              <a:rPr dirty="0" sz="1550" spc="-1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55">
                <a:solidFill>
                  <a:srgbClr val="48485A"/>
                </a:solidFill>
                <a:latin typeface="Arial Black"/>
                <a:cs typeface="Arial Black"/>
              </a:rPr>
              <a:t>позициях</a:t>
            </a:r>
            <a:r>
              <a:rPr dirty="0" sz="1550" spc="-55">
                <a:solidFill>
                  <a:srgbClr val="48485A"/>
                </a:solidFill>
                <a:latin typeface="Microsoft Sans Serif"/>
                <a:cs typeface="Microsoft Sans Serif"/>
              </a:rPr>
              <a:t>.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Жалоба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была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признан</a:t>
            </a:r>
            <a:r>
              <a:rPr dirty="0" sz="15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обоснованной.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977254" y="5644197"/>
            <a:ext cx="198755" cy="3803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00" spc="25">
                <a:solidFill>
                  <a:srgbClr val="48485A"/>
                </a:solidFill>
                <a:latin typeface="Cambria"/>
                <a:cs typeface="Cambria"/>
              </a:rPr>
              <a:t>4</a:t>
            </a:r>
            <a:endParaRPr sz="2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100"/>
              </a:spcBef>
            </a:pPr>
            <a:r>
              <a:rPr dirty="0" sz="4200"/>
              <a:t>РЕШЕНИЕ</a:t>
            </a:r>
            <a:r>
              <a:rPr dirty="0" sz="4200" spc="270"/>
              <a:t> </a:t>
            </a:r>
            <a:r>
              <a:rPr dirty="0" sz="4200" spc="200">
                <a:latin typeface="Times New Roman"/>
                <a:cs typeface="Times New Roman"/>
              </a:rPr>
              <a:t>№</a:t>
            </a:r>
            <a:r>
              <a:rPr dirty="0" sz="4200" spc="200"/>
              <a:t>29/2025</a:t>
            </a:r>
            <a:r>
              <a:rPr dirty="0" sz="4200" spc="254"/>
              <a:t> </a:t>
            </a:r>
            <a:r>
              <a:rPr dirty="0" sz="4200"/>
              <a:t>по</a:t>
            </a:r>
            <a:r>
              <a:rPr dirty="0" sz="4200" spc="220"/>
              <a:t> </a:t>
            </a:r>
            <a:r>
              <a:rPr dirty="0" sz="4200"/>
              <a:t>делу</a:t>
            </a:r>
            <a:r>
              <a:rPr dirty="0" sz="4200" spc="245"/>
              <a:t> </a:t>
            </a:r>
            <a:r>
              <a:rPr dirty="0" sz="4200">
                <a:latin typeface="Times New Roman"/>
                <a:cs typeface="Times New Roman"/>
              </a:rPr>
              <a:t>№</a:t>
            </a:r>
            <a:r>
              <a:rPr dirty="0" sz="4200" spc="125">
                <a:latin typeface="Times New Roman"/>
                <a:cs typeface="Times New Roman"/>
              </a:rPr>
              <a:t> </a:t>
            </a:r>
            <a:r>
              <a:rPr dirty="0" sz="4200" spc="285"/>
              <a:t>023/06/33- </a:t>
            </a:r>
            <a:r>
              <a:rPr dirty="0" sz="4200" spc="250"/>
              <a:t>304/2025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81684" y="2499423"/>
            <a:ext cx="6163945" cy="4865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403BCF"/>
                </a:solidFill>
                <a:latin typeface="Cambria"/>
                <a:cs typeface="Cambria"/>
              </a:rPr>
              <a:t>Суть</a:t>
            </a:r>
            <a:r>
              <a:rPr dirty="0" sz="2100" spc="7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2100" spc="-10">
                <a:solidFill>
                  <a:srgbClr val="403BCF"/>
                </a:solidFill>
                <a:latin typeface="Cambria"/>
                <a:cs typeface="Cambria"/>
              </a:rPr>
              <a:t>жалобы</a:t>
            </a:r>
            <a:endParaRPr sz="2100">
              <a:latin typeface="Cambria"/>
              <a:cs typeface="Cambria"/>
            </a:endParaRPr>
          </a:p>
          <a:p>
            <a:pPr marL="12700" marR="41910">
              <a:lnSpc>
                <a:spcPct val="136500"/>
              </a:lnSpc>
              <a:spcBef>
                <a:spcPts val="1560"/>
              </a:spcBef>
            </a:pP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Довод</a:t>
            </a:r>
            <a:r>
              <a:rPr dirty="0" sz="16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жалобы: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положения</a:t>
            </a:r>
            <a:r>
              <a:rPr dirty="0" sz="16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извещения</a:t>
            </a:r>
            <a:r>
              <a:rPr dirty="0" sz="16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составлены</a:t>
            </a:r>
            <a:r>
              <a:rPr dirty="0" sz="16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50">
                <a:solidFill>
                  <a:srgbClr val="48485A"/>
                </a:solidFill>
                <a:latin typeface="Microsoft Sans Serif"/>
                <a:cs typeface="Microsoft Sans Serif"/>
              </a:rPr>
              <a:t>с </a:t>
            </a:r>
            <a:r>
              <a:rPr dirty="0" sz="1650" spc="65">
                <a:solidFill>
                  <a:srgbClr val="48485A"/>
                </a:solidFill>
                <a:latin typeface="Microsoft Sans Serif"/>
                <a:cs typeface="Microsoft Sans Serif"/>
              </a:rPr>
              <a:t>нарушениями</a:t>
            </a:r>
            <a:r>
              <a:rPr dirty="0" sz="16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8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6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контрактной</a:t>
            </a:r>
            <a:r>
              <a:rPr dirty="0" sz="16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системе: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 предметом 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одного</a:t>
            </a:r>
            <a:r>
              <a:rPr dirty="0" sz="16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лота</a:t>
            </a:r>
            <a:r>
              <a:rPr dirty="0" sz="16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являются</a:t>
            </a:r>
            <a:r>
              <a:rPr dirty="0" sz="16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медицинские</a:t>
            </a:r>
            <a:r>
              <a:rPr dirty="0" sz="16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изделия</a:t>
            </a:r>
            <a:r>
              <a:rPr dirty="0" sz="16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разных</a:t>
            </a:r>
            <a:r>
              <a:rPr dirty="0" sz="16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видов.</a:t>
            </a:r>
            <a:endParaRPr sz="16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6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 marR="5080">
              <a:lnSpc>
                <a:spcPct val="136500"/>
              </a:lnSpc>
              <a:spcBef>
                <a:spcPts val="5"/>
              </a:spcBef>
            </a:pPr>
            <a:r>
              <a:rPr dirty="0" sz="1650" spc="8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6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75">
                <a:solidFill>
                  <a:srgbClr val="48485A"/>
                </a:solidFill>
                <a:latin typeface="Microsoft Sans Serif"/>
                <a:cs typeface="Microsoft Sans Serif"/>
              </a:rPr>
              <a:t>описании</a:t>
            </a:r>
            <a:r>
              <a:rPr dirty="0" sz="1650" spc="65">
                <a:solidFill>
                  <a:srgbClr val="48485A"/>
                </a:solidFill>
                <a:latin typeface="Microsoft Sans Serif"/>
                <a:cs typeface="Microsoft Sans Serif"/>
              </a:rPr>
              <a:t> по</a:t>
            </a:r>
            <a:r>
              <a:rPr dirty="0" sz="16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поз.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1-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8</a:t>
            </a:r>
            <a:r>
              <a:rPr dirty="0" sz="16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Подсчет</a:t>
            </a:r>
            <a:r>
              <a:rPr dirty="0" sz="16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клеток</a:t>
            </a:r>
            <a:r>
              <a:rPr dirty="0" sz="16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75">
                <a:solidFill>
                  <a:srgbClr val="48485A"/>
                </a:solidFill>
                <a:latin typeface="Microsoft Sans Serif"/>
                <a:cs typeface="Microsoft Sans Serif"/>
              </a:rPr>
              <a:t>крови</a:t>
            </a:r>
            <a:r>
              <a:rPr dirty="0" sz="1650" spc="-20">
                <a:solidFill>
                  <a:srgbClr val="48485A"/>
                </a:solidFill>
                <a:latin typeface="Microsoft Sans Serif"/>
                <a:cs typeface="Microsoft Sans Serif"/>
              </a:rPr>
              <a:t> ИВД,</a:t>
            </a:r>
            <a:r>
              <a:rPr dirty="0" sz="16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40">
                <a:solidFill>
                  <a:srgbClr val="48485A"/>
                </a:solidFill>
                <a:latin typeface="Microsoft Sans Serif"/>
                <a:cs typeface="Microsoft Sans Serif"/>
              </a:rPr>
              <a:t>набор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использовалась</a:t>
            </a:r>
            <a:r>
              <a:rPr dirty="0" sz="165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позиция</a:t>
            </a:r>
            <a:r>
              <a:rPr dirty="0" sz="16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85">
                <a:solidFill>
                  <a:srgbClr val="48485A"/>
                </a:solidFill>
                <a:latin typeface="Microsoft Sans Serif"/>
                <a:cs typeface="Microsoft Sans Serif"/>
              </a:rPr>
              <a:t>КТРУ</a:t>
            </a:r>
            <a:r>
              <a:rPr dirty="0" sz="16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21.20.23.110-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00010960,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21.20.2.110-00005014,</a:t>
            </a:r>
            <a:r>
              <a:rPr dirty="0" sz="16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21.20.23.110-</a:t>
            </a:r>
            <a:r>
              <a:rPr dirty="0" sz="16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00010960.</a:t>
            </a:r>
            <a:r>
              <a:rPr dirty="0" sz="16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Код</a:t>
            </a:r>
            <a:r>
              <a:rPr dirty="0" sz="16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0">
                <a:solidFill>
                  <a:srgbClr val="48485A"/>
                </a:solidFill>
                <a:latin typeface="Microsoft Sans Serif"/>
                <a:cs typeface="Microsoft Sans Serif"/>
              </a:rPr>
              <a:t>НКМИ</a:t>
            </a:r>
            <a:endParaRPr sz="1650">
              <a:latin typeface="Microsoft Sans Serif"/>
              <a:cs typeface="Microsoft Sans Serif"/>
            </a:endParaRPr>
          </a:p>
          <a:p>
            <a:pPr marL="12700" marR="285750">
              <a:lnSpc>
                <a:spcPct val="136500"/>
              </a:lnSpc>
            </a:pP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</a:t>
            </a:r>
            <a:r>
              <a:rPr dirty="0" sz="16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информации</a:t>
            </a:r>
            <a:r>
              <a:rPr dirty="0" sz="16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75">
                <a:solidFill>
                  <a:srgbClr val="48485A"/>
                </a:solidFill>
                <a:latin typeface="Microsoft Sans Serif"/>
                <a:cs typeface="Microsoft Sans Serif"/>
              </a:rPr>
              <a:t>КТРУ</a:t>
            </a:r>
            <a:r>
              <a:rPr dirty="0" sz="16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101610.</a:t>
            </a:r>
            <a:r>
              <a:rPr dirty="0" sz="16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6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поз.</a:t>
            </a:r>
            <a:r>
              <a:rPr dirty="0" sz="16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9-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16</a:t>
            </a:r>
            <a:r>
              <a:rPr dirty="0" sz="16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Подсчет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клеток </a:t>
            </a:r>
            <a:r>
              <a:rPr dirty="0" sz="1650" spc="75">
                <a:solidFill>
                  <a:srgbClr val="48485A"/>
                </a:solidFill>
                <a:latin typeface="Microsoft Sans Serif"/>
                <a:cs typeface="Microsoft Sans Serif"/>
              </a:rPr>
              <a:t>крови</a:t>
            </a:r>
            <a:r>
              <a:rPr dirty="0" sz="1650" spc="-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0">
                <a:solidFill>
                  <a:srgbClr val="48485A"/>
                </a:solidFill>
                <a:latin typeface="Microsoft Sans Serif"/>
                <a:cs typeface="Microsoft Sans Serif"/>
              </a:rPr>
              <a:t>ИВД,</a:t>
            </a:r>
            <a:r>
              <a:rPr dirty="0" sz="16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набор</a:t>
            </a:r>
            <a:r>
              <a:rPr dirty="0" sz="16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30">
                <a:solidFill>
                  <a:srgbClr val="48485A"/>
                </a:solidFill>
                <a:latin typeface="Microsoft Sans Serif"/>
                <a:cs typeface="Microsoft Sans Serif"/>
              </a:rPr>
              <a:t>ОКПД2</a:t>
            </a:r>
            <a:r>
              <a:rPr dirty="0" sz="16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21.20.23.111.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 </a:t>
            </a:r>
            <a:r>
              <a:rPr dirty="0" sz="1650" spc="70">
                <a:solidFill>
                  <a:srgbClr val="48485A"/>
                </a:solidFill>
                <a:latin typeface="Microsoft Sans Serif"/>
                <a:cs typeface="Microsoft Sans Serif"/>
              </a:rPr>
              <a:t>Описанию</a:t>
            </a:r>
            <a:r>
              <a:rPr dirty="0" sz="165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объекта</a:t>
            </a:r>
            <a:r>
              <a:rPr dirty="0" sz="16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165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заказчиком</a:t>
            </a:r>
            <a:r>
              <a:rPr dirty="0" sz="16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закупаются 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расходные</a:t>
            </a:r>
            <a:r>
              <a:rPr dirty="0" sz="16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материалы</a:t>
            </a:r>
            <a:r>
              <a:rPr dirty="0" sz="16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16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имеющегося</a:t>
            </a:r>
            <a:r>
              <a:rPr dirty="0" sz="16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оборудования</a:t>
            </a:r>
            <a:r>
              <a:rPr dirty="0" sz="16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285">
                <a:solidFill>
                  <a:srgbClr val="48485A"/>
                </a:solidFill>
                <a:latin typeface="Microsoft Sans Serif"/>
                <a:cs typeface="Microsoft Sans Serif"/>
              </a:rPr>
              <a:t>– </a:t>
            </a:r>
            <a:r>
              <a:rPr dirty="0" sz="1650" spc="20">
                <a:solidFill>
                  <a:srgbClr val="48485A"/>
                </a:solidFill>
                <a:latin typeface="Microsoft Sans Serif"/>
                <a:cs typeface="Microsoft Sans Serif"/>
              </a:rPr>
              <a:t>гематологических</a:t>
            </a:r>
            <a:r>
              <a:rPr dirty="0" sz="1650" spc="3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анализаторов.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77708" y="2499423"/>
            <a:ext cx="6155690" cy="3833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403BCF"/>
                </a:solidFill>
                <a:latin typeface="Cambria"/>
                <a:cs typeface="Cambria"/>
              </a:rPr>
              <a:t>Анализ</a:t>
            </a:r>
            <a:r>
              <a:rPr dirty="0" sz="2100" spc="10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2100">
                <a:solidFill>
                  <a:srgbClr val="403BCF"/>
                </a:solidFill>
                <a:latin typeface="Cambria"/>
                <a:cs typeface="Cambria"/>
              </a:rPr>
              <a:t>закупок</a:t>
            </a:r>
            <a:r>
              <a:rPr dirty="0" sz="2100" spc="8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2100" spc="-10">
                <a:solidFill>
                  <a:srgbClr val="403BCF"/>
                </a:solidFill>
                <a:latin typeface="Cambria"/>
                <a:cs typeface="Cambria"/>
              </a:rPr>
              <a:t>заказчика</a:t>
            </a:r>
            <a:endParaRPr sz="2100">
              <a:latin typeface="Cambria"/>
              <a:cs typeface="Cambria"/>
            </a:endParaRPr>
          </a:p>
          <a:p>
            <a:pPr marL="12700" marR="5080">
              <a:lnSpc>
                <a:spcPct val="136500"/>
              </a:lnSpc>
              <a:spcBef>
                <a:spcPts val="1560"/>
              </a:spcBef>
            </a:pP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Заявитель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указывает,</a:t>
            </a:r>
            <a:r>
              <a:rPr dirty="0" sz="16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5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6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согласно</a:t>
            </a:r>
            <a:r>
              <a:rPr dirty="0" sz="16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данным</a:t>
            </a:r>
            <a:r>
              <a:rPr dirty="0" sz="16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85">
                <a:solidFill>
                  <a:srgbClr val="48485A"/>
                </a:solidFill>
                <a:latin typeface="Microsoft Sans Serif"/>
                <a:cs typeface="Microsoft Sans Serif"/>
              </a:rPr>
              <a:t>ЕИС,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40">
                <a:solidFill>
                  <a:srgbClr val="48485A"/>
                </a:solidFill>
                <a:latin typeface="Microsoft Sans Serif"/>
                <a:cs typeface="Microsoft Sans Serif"/>
              </a:rPr>
              <a:t>объем 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денежных</a:t>
            </a:r>
            <a:r>
              <a:rPr dirty="0" sz="16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средств,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направленных</a:t>
            </a:r>
            <a:r>
              <a:rPr dirty="0" sz="16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6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закупку</a:t>
            </a:r>
            <a:r>
              <a:rPr dirty="0" sz="16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медизделий</a:t>
            </a:r>
            <a:r>
              <a:rPr dirty="0" sz="16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2024</a:t>
            </a:r>
            <a:r>
              <a:rPr dirty="0" sz="16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г.</a:t>
            </a:r>
            <a:r>
              <a:rPr dirty="0" sz="16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составил</a:t>
            </a:r>
            <a:r>
              <a:rPr dirty="0" sz="16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более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693</a:t>
            </a:r>
            <a:r>
              <a:rPr dirty="0" sz="16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млн.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20">
                <a:solidFill>
                  <a:srgbClr val="48485A"/>
                </a:solidFill>
                <a:latin typeface="Microsoft Sans Serif"/>
                <a:cs typeface="Microsoft Sans Serif"/>
              </a:rPr>
              <a:t>руб.</a:t>
            </a:r>
            <a:endParaRPr sz="1650">
              <a:latin typeface="Microsoft Sans Serif"/>
              <a:cs typeface="Microsoft Sans Serif"/>
            </a:endParaRPr>
          </a:p>
          <a:p>
            <a:pPr marL="12700" marR="116839">
              <a:lnSpc>
                <a:spcPct val="136500"/>
              </a:lnSpc>
              <a:spcBef>
                <a:spcPts val="1575"/>
              </a:spcBef>
            </a:pP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6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Заказчиком</a:t>
            </a:r>
            <a:r>
              <a:rPr dirty="0" sz="16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6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материалы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дела</a:t>
            </a:r>
            <a:r>
              <a:rPr dirty="0" sz="16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предоставлена </a:t>
            </a:r>
            <a:r>
              <a:rPr dirty="0" sz="1650" spc="-65">
                <a:solidFill>
                  <a:srgbClr val="48485A"/>
                </a:solidFill>
                <a:latin typeface="Arial Black"/>
                <a:cs typeface="Arial Black"/>
              </a:rPr>
              <a:t>оборотно-</a:t>
            </a:r>
            <a:r>
              <a:rPr dirty="0" sz="1650" spc="-85">
                <a:solidFill>
                  <a:srgbClr val="48485A"/>
                </a:solidFill>
                <a:latin typeface="Arial Black"/>
                <a:cs typeface="Arial Black"/>
              </a:rPr>
              <a:t>сальдовая</a:t>
            </a:r>
            <a:r>
              <a:rPr dirty="0" sz="165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650" spc="-60">
                <a:solidFill>
                  <a:srgbClr val="48485A"/>
                </a:solidFill>
                <a:latin typeface="Arial Black"/>
                <a:cs typeface="Arial Black"/>
              </a:rPr>
              <a:t>ведомость</a:t>
            </a:r>
            <a:r>
              <a:rPr dirty="0" sz="1650" spc="-11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650" spc="-70">
                <a:solidFill>
                  <a:srgbClr val="48485A"/>
                </a:solidFill>
                <a:latin typeface="Arial Black"/>
                <a:cs typeface="Arial Black"/>
              </a:rPr>
              <a:t>по</a:t>
            </a:r>
            <a:r>
              <a:rPr dirty="0" sz="165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650" spc="-90">
                <a:solidFill>
                  <a:srgbClr val="48485A"/>
                </a:solidFill>
                <a:latin typeface="Arial Black"/>
                <a:cs typeface="Arial Black"/>
              </a:rPr>
              <a:t>счету </a:t>
            </a:r>
            <a:r>
              <a:rPr dirty="0" sz="1650" spc="-145">
                <a:solidFill>
                  <a:srgbClr val="48485A"/>
                </a:solidFill>
                <a:latin typeface="Arial Black"/>
                <a:cs typeface="Arial Black"/>
              </a:rPr>
              <a:t>18.01.</a:t>
            </a:r>
            <a:r>
              <a:rPr dirty="0" sz="165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650" spc="-180">
                <a:solidFill>
                  <a:srgbClr val="48485A"/>
                </a:solidFill>
                <a:latin typeface="Arial Black"/>
                <a:cs typeface="Arial Black"/>
              </a:rPr>
              <a:t>за</a:t>
            </a:r>
            <a:r>
              <a:rPr dirty="0" sz="1650" spc="-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650" spc="-95">
                <a:solidFill>
                  <a:srgbClr val="48485A"/>
                </a:solidFill>
                <a:latin typeface="Arial Black"/>
                <a:cs typeface="Arial Black"/>
              </a:rPr>
              <a:t>2023, </a:t>
            </a:r>
            <a:r>
              <a:rPr dirty="0" sz="1650" spc="-60">
                <a:solidFill>
                  <a:srgbClr val="48485A"/>
                </a:solidFill>
                <a:latin typeface="Arial Black"/>
                <a:cs typeface="Arial Black"/>
              </a:rPr>
              <a:t>подтверждающая</a:t>
            </a:r>
            <a:r>
              <a:rPr dirty="0" sz="165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650" spc="-75">
                <a:solidFill>
                  <a:srgbClr val="48485A"/>
                </a:solidFill>
                <a:latin typeface="Arial Black"/>
                <a:cs typeface="Arial Black"/>
              </a:rPr>
              <a:t>затраты</a:t>
            </a:r>
            <a:r>
              <a:rPr dirty="0" sz="1650" spc="-10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650" spc="-90">
                <a:solidFill>
                  <a:srgbClr val="48485A"/>
                </a:solidFill>
                <a:latin typeface="Arial Black"/>
                <a:cs typeface="Arial Black"/>
              </a:rPr>
              <a:t>на</a:t>
            </a:r>
            <a:r>
              <a:rPr dirty="0" sz="165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650" spc="-100">
                <a:solidFill>
                  <a:srgbClr val="48485A"/>
                </a:solidFill>
                <a:latin typeface="Arial Black"/>
                <a:cs typeface="Arial Black"/>
              </a:rPr>
              <a:t>закупку</a:t>
            </a:r>
            <a:r>
              <a:rPr dirty="0" sz="1650" spc="-8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650" spc="-60">
                <a:solidFill>
                  <a:srgbClr val="48485A"/>
                </a:solidFill>
                <a:latin typeface="Arial Black"/>
                <a:cs typeface="Arial Black"/>
              </a:rPr>
              <a:t>медизделий</a:t>
            </a:r>
            <a:r>
              <a:rPr dirty="0" sz="165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650" spc="-25">
                <a:solidFill>
                  <a:srgbClr val="48485A"/>
                </a:solidFill>
                <a:latin typeface="Arial Black"/>
                <a:cs typeface="Arial Black"/>
              </a:rPr>
              <a:t>на </a:t>
            </a:r>
            <a:r>
              <a:rPr dirty="0" sz="1650" spc="-95">
                <a:solidFill>
                  <a:srgbClr val="48485A"/>
                </a:solidFill>
                <a:latin typeface="Arial Black"/>
                <a:cs typeface="Arial Black"/>
              </a:rPr>
              <a:t>сумму</a:t>
            </a:r>
            <a:r>
              <a:rPr dirty="0" sz="1650" spc="-1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650" spc="-110">
                <a:solidFill>
                  <a:srgbClr val="48485A"/>
                </a:solidFill>
                <a:latin typeface="Arial Black"/>
                <a:cs typeface="Arial Black"/>
              </a:rPr>
              <a:t>более</a:t>
            </a:r>
            <a:r>
              <a:rPr dirty="0" sz="1650" spc="-1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650" spc="-175">
                <a:solidFill>
                  <a:srgbClr val="48485A"/>
                </a:solidFill>
                <a:latin typeface="Arial Black"/>
                <a:cs typeface="Arial Black"/>
              </a:rPr>
              <a:t>100</a:t>
            </a:r>
            <a:r>
              <a:rPr dirty="0" sz="1650" spc="-1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650" spc="-90">
                <a:solidFill>
                  <a:srgbClr val="48485A"/>
                </a:solidFill>
                <a:latin typeface="Arial Black"/>
                <a:cs typeface="Arial Black"/>
              </a:rPr>
              <a:t>млн.</a:t>
            </a:r>
            <a:r>
              <a:rPr dirty="0" sz="1650" spc="-114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650">
                <a:solidFill>
                  <a:srgbClr val="48485A"/>
                </a:solidFill>
                <a:latin typeface="Arial Black"/>
                <a:cs typeface="Arial Black"/>
              </a:rPr>
              <a:t>руб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.Поскольку</a:t>
            </a:r>
            <a:r>
              <a:rPr dirty="0" sz="16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НМЦК</a:t>
            </a:r>
            <a:r>
              <a:rPr dirty="0" sz="16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составляет</a:t>
            </a:r>
            <a:r>
              <a:rPr dirty="0" sz="16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1,5</a:t>
            </a:r>
            <a:r>
              <a:rPr dirty="0" sz="16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млн. руб.,</a:t>
            </a:r>
            <a:r>
              <a:rPr dirty="0" sz="16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то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60">
                <a:solidFill>
                  <a:srgbClr val="48485A"/>
                </a:solidFill>
                <a:latin typeface="Microsoft Sans Serif"/>
                <a:cs typeface="Microsoft Sans Serif"/>
              </a:rPr>
              <a:t>нарушения</a:t>
            </a:r>
            <a:r>
              <a:rPr dirty="0" sz="1650" spc="50">
                <a:solidFill>
                  <a:srgbClr val="48485A"/>
                </a:solidFill>
                <a:latin typeface="Microsoft Sans Serif"/>
                <a:cs typeface="Microsoft Sans Serif"/>
              </a:rPr>
              <a:t> требований </a:t>
            </a:r>
            <a:r>
              <a:rPr dirty="0" sz="1650" spc="45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Постановления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6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620</a:t>
            </a:r>
            <a:r>
              <a:rPr dirty="0" sz="16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>
                <a:solidFill>
                  <a:srgbClr val="48485A"/>
                </a:solidFill>
                <a:latin typeface="Microsoft Sans Serif"/>
                <a:cs typeface="Microsoft Sans Serif"/>
              </a:rPr>
              <a:t>комиссией</a:t>
            </a:r>
            <a:r>
              <a:rPr dirty="0" sz="16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14">
                <a:solidFill>
                  <a:srgbClr val="48485A"/>
                </a:solidFill>
                <a:latin typeface="Microsoft Sans Serif"/>
                <a:cs typeface="Microsoft Sans Serif"/>
              </a:rPr>
              <a:t>УФАС</a:t>
            </a:r>
            <a:r>
              <a:rPr dirty="0" sz="16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7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6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650" spc="-10">
                <a:solidFill>
                  <a:srgbClr val="48485A"/>
                </a:solidFill>
                <a:latin typeface="Microsoft Sans Serif"/>
                <a:cs typeface="Microsoft Sans Serif"/>
              </a:rPr>
              <a:t>выявлены.</a:t>
            </a:r>
            <a:endParaRPr sz="16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260" rIns="0" bIns="0" rtlCol="0" vert="horz">
            <a:spAutoFit/>
          </a:bodyPr>
          <a:lstStyle/>
          <a:p>
            <a:pPr marL="3175">
              <a:lnSpc>
                <a:spcPct val="100000"/>
              </a:lnSpc>
              <a:spcBef>
                <a:spcPts val="380"/>
              </a:spcBef>
            </a:pPr>
            <a:r>
              <a:rPr dirty="0"/>
              <a:t>Письмо</a:t>
            </a:r>
            <a:r>
              <a:rPr dirty="0" spc="130"/>
              <a:t> </a:t>
            </a:r>
            <a:r>
              <a:rPr dirty="0"/>
              <a:t>Минфина</a:t>
            </a:r>
            <a:r>
              <a:rPr dirty="0" spc="114"/>
              <a:t> </a:t>
            </a:r>
            <a:r>
              <a:rPr dirty="0"/>
              <a:t>России</a:t>
            </a:r>
            <a:r>
              <a:rPr dirty="0" spc="120"/>
              <a:t> </a:t>
            </a:r>
            <a:r>
              <a:rPr dirty="0" spc="-35"/>
              <a:t>от</a:t>
            </a:r>
          </a:p>
          <a:p>
            <a:pPr marL="3175">
              <a:lnSpc>
                <a:spcPct val="100000"/>
              </a:lnSpc>
              <a:spcBef>
                <a:spcPts val="290"/>
              </a:spcBef>
            </a:pPr>
            <a:r>
              <a:rPr dirty="0" spc="165"/>
              <a:t>16.01.2025</a:t>
            </a:r>
            <a:r>
              <a:rPr dirty="0" spc="285"/>
              <a:t> </a:t>
            </a:r>
            <a:r>
              <a:rPr dirty="0">
                <a:latin typeface="Times New Roman"/>
                <a:cs typeface="Times New Roman"/>
              </a:rPr>
              <a:t>№</a:t>
            </a:r>
            <a:r>
              <a:rPr dirty="0" spc="140">
                <a:latin typeface="Times New Roman"/>
                <a:cs typeface="Times New Roman"/>
              </a:rPr>
              <a:t> </a:t>
            </a:r>
            <a:r>
              <a:rPr dirty="0" spc="290"/>
              <a:t>24-</a:t>
            </a:r>
            <a:r>
              <a:rPr dirty="0" spc="490"/>
              <a:t>06-</a:t>
            </a:r>
            <a:r>
              <a:rPr dirty="0" spc="100"/>
              <a:t>09/2541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81050" y="2181225"/>
            <a:ext cx="7581900" cy="3095625"/>
          </a:xfrm>
          <a:custGeom>
            <a:avLst/>
            <a:gdLst/>
            <a:ahLst/>
            <a:cxnLst/>
            <a:rect l="l" t="t" r="r" b="b"/>
            <a:pathLst>
              <a:path w="7581900" h="3095625">
                <a:moveTo>
                  <a:pt x="7551547" y="0"/>
                </a:moveTo>
                <a:lnTo>
                  <a:pt x="30302" y="0"/>
                </a:lnTo>
                <a:lnTo>
                  <a:pt x="18505" y="2385"/>
                </a:lnTo>
                <a:lnTo>
                  <a:pt x="8874" y="8889"/>
                </a:lnTo>
                <a:lnTo>
                  <a:pt x="2380" y="18538"/>
                </a:lnTo>
                <a:lnTo>
                  <a:pt x="0" y="30352"/>
                </a:lnTo>
                <a:lnTo>
                  <a:pt x="0" y="3065272"/>
                </a:lnTo>
                <a:lnTo>
                  <a:pt x="2380" y="3077086"/>
                </a:lnTo>
                <a:lnTo>
                  <a:pt x="8874" y="3086735"/>
                </a:lnTo>
                <a:lnTo>
                  <a:pt x="18505" y="3093239"/>
                </a:lnTo>
                <a:lnTo>
                  <a:pt x="30302" y="3095625"/>
                </a:lnTo>
                <a:lnTo>
                  <a:pt x="7551547" y="3095625"/>
                </a:lnTo>
                <a:lnTo>
                  <a:pt x="7563361" y="3093239"/>
                </a:lnTo>
                <a:lnTo>
                  <a:pt x="7573009" y="3086735"/>
                </a:lnTo>
                <a:lnTo>
                  <a:pt x="7579514" y="3077086"/>
                </a:lnTo>
                <a:lnTo>
                  <a:pt x="7581900" y="3065272"/>
                </a:lnTo>
                <a:lnTo>
                  <a:pt x="7581900" y="30352"/>
                </a:lnTo>
                <a:lnTo>
                  <a:pt x="7579514" y="18538"/>
                </a:lnTo>
                <a:lnTo>
                  <a:pt x="7573010" y="8889"/>
                </a:lnTo>
                <a:lnTo>
                  <a:pt x="7563361" y="2385"/>
                </a:lnTo>
                <a:lnTo>
                  <a:pt x="7551547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974725" y="2365438"/>
            <a:ext cx="7183755" cy="2658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solidFill>
                  <a:srgbClr val="48485A"/>
                </a:solidFill>
                <a:latin typeface="Cambria"/>
                <a:cs typeface="Cambria"/>
              </a:rPr>
              <a:t>О</a:t>
            </a:r>
            <a:r>
              <a:rPr dirty="0" sz="1950" spc="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950">
                <a:solidFill>
                  <a:srgbClr val="48485A"/>
                </a:solidFill>
                <a:latin typeface="Cambria"/>
                <a:cs typeface="Cambria"/>
              </a:rPr>
              <a:t>возможности</a:t>
            </a:r>
            <a:r>
              <a:rPr dirty="0" sz="1950" spc="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950">
                <a:solidFill>
                  <a:srgbClr val="48485A"/>
                </a:solidFill>
                <a:latin typeface="Cambria"/>
                <a:cs typeface="Cambria"/>
              </a:rPr>
              <a:t>изменения</a:t>
            </a:r>
            <a:r>
              <a:rPr dirty="0" sz="1950" spc="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950">
                <a:solidFill>
                  <a:srgbClr val="48485A"/>
                </a:solidFill>
                <a:latin typeface="Cambria"/>
                <a:cs typeface="Cambria"/>
              </a:rPr>
              <a:t>страны</a:t>
            </a:r>
            <a:r>
              <a:rPr dirty="0" sz="1950" spc="7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950">
                <a:solidFill>
                  <a:srgbClr val="48485A"/>
                </a:solidFill>
                <a:latin typeface="Cambria"/>
                <a:cs typeface="Cambria"/>
              </a:rPr>
              <a:t>происхождения</a:t>
            </a:r>
            <a:r>
              <a:rPr dirty="0" sz="1950" spc="5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950" spc="-10">
                <a:solidFill>
                  <a:srgbClr val="48485A"/>
                </a:solidFill>
                <a:latin typeface="Cambria"/>
                <a:cs typeface="Cambria"/>
              </a:rPr>
              <a:t>товара</a:t>
            </a:r>
            <a:endParaRPr sz="19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1950">
              <a:latin typeface="Cambria"/>
              <a:cs typeface="Cambria"/>
            </a:endParaRPr>
          </a:p>
          <a:p>
            <a:pPr marL="12700" marR="225425">
              <a:lnSpc>
                <a:spcPct val="135200"/>
              </a:lnSpc>
            </a:pP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Минфин</a:t>
            </a:r>
            <a:r>
              <a:rPr dirty="0" sz="15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1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5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разъяснил,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стороны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госконтракта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1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5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исполнении </a:t>
            </a:r>
            <a:r>
              <a:rPr dirty="0" sz="1550" spc="55">
                <a:solidFill>
                  <a:srgbClr val="48485A"/>
                </a:solidFill>
                <a:latin typeface="Microsoft Sans Serif"/>
                <a:cs typeface="Microsoft Sans Serif"/>
              </a:rPr>
              <a:t>вправе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изменить</a:t>
            </a:r>
            <a:r>
              <a:rPr dirty="0" sz="15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страну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происхождения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товара,</a:t>
            </a:r>
            <a:r>
              <a:rPr dirty="0" sz="15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5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40">
                <a:solidFill>
                  <a:srgbClr val="48485A"/>
                </a:solidFill>
                <a:latin typeface="Microsoft Sans Serif"/>
                <a:cs typeface="Microsoft Sans Serif"/>
              </a:rPr>
              <a:t>предложенный 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товар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10">
                <a:solidFill>
                  <a:srgbClr val="48485A"/>
                </a:solidFill>
                <a:latin typeface="Microsoft Sans Serif"/>
                <a:cs typeface="Microsoft Sans Serif"/>
              </a:rPr>
              <a:t>обладает</a:t>
            </a:r>
            <a:r>
              <a:rPr dirty="0" sz="15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улучшенными</a:t>
            </a:r>
            <a:r>
              <a:rPr dirty="0" sz="15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потребительскими</a:t>
            </a:r>
            <a:r>
              <a:rPr dirty="0" sz="15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20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характеристиками</a:t>
            </a:r>
            <a:r>
              <a:rPr dirty="0" sz="15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3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endParaRPr sz="1550">
              <a:latin typeface="Microsoft Sans Serif"/>
              <a:cs typeface="Microsoft Sans Serif"/>
            </a:endParaRPr>
          </a:p>
          <a:p>
            <a:pPr marL="12700" marR="5080">
              <a:lnSpc>
                <a:spcPct val="133200"/>
              </a:lnSpc>
            </a:pPr>
            <a:r>
              <a:rPr dirty="0" sz="1550" spc="65">
                <a:solidFill>
                  <a:srgbClr val="48485A"/>
                </a:solidFill>
                <a:latin typeface="Microsoft Sans Serif"/>
                <a:cs typeface="Microsoft Sans Serif"/>
              </a:rPr>
              <a:t>сравнению</a:t>
            </a:r>
            <a:r>
              <a:rPr dirty="0" sz="15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ранее</a:t>
            </a:r>
            <a:r>
              <a:rPr dirty="0" sz="155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заявленными,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20">
                <a:solidFill>
                  <a:srgbClr val="48485A"/>
                </a:solidFill>
                <a:latin typeface="Microsoft Sans Serif"/>
                <a:cs typeface="Microsoft Sans Serif"/>
              </a:rPr>
              <a:t>т.к.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страна</a:t>
            </a:r>
            <a:r>
              <a:rPr dirty="0" sz="15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происхождения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товара</a:t>
            </a:r>
            <a:r>
              <a:rPr dirty="0" sz="15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либо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5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производитель</a:t>
            </a:r>
            <a:r>
              <a:rPr dirty="0" sz="15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6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5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являются</a:t>
            </a:r>
            <a:r>
              <a:rPr dirty="0" sz="15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показателем</a:t>
            </a:r>
            <a:r>
              <a:rPr dirty="0" sz="15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15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48485A"/>
                </a:solidFill>
                <a:latin typeface="Microsoft Sans Serif"/>
                <a:cs typeface="Microsoft Sans Serif"/>
              </a:rPr>
              <a:t>качества,</a:t>
            </a:r>
            <a:r>
              <a:rPr dirty="0" sz="15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технических</a:t>
            </a:r>
            <a:r>
              <a:rPr dirty="0" sz="15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7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endParaRPr sz="15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550" spc="45">
                <a:solidFill>
                  <a:srgbClr val="48485A"/>
                </a:solidFill>
                <a:latin typeface="Microsoft Sans Serif"/>
                <a:cs typeface="Microsoft Sans Serif"/>
              </a:rPr>
              <a:t>функциональных</a:t>
            </a:r>
            <a:r>
              <a:rPr dirty="0" sz="1550" spc="-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48485A"/>
                </a:solidFill>
                <a:latin typeface="Microsoft Sans Serif"/>
                <a:cs typeface="Microsoft Sans Serif"/>
              </a:rPr>
              <a:t>характеристик.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81050" y="5476875"/>
            <a:ext cx="7581900" cy="2133600"/>
          </a:xfrm>
          <a:custGeom>
            <a:avLst/>
            <a:gdLst/>
            <a:ahLst/>
            <a:cxnLst/>
            <a:rect l="l" t="t" r="r" b="b"/>
            <a:pathLst>
              <a:path w="7581900" h="2133600">
                <a:moveTo>
                  <a:pt x="7551547" y="0"/>
                </a:moveTo>
                <a:lnTo>
                  <a:pt x="30302" y="0"/>
                </a:lnTo>
                <a:lnTo>
                  <a:pt x="18505" y="2385"/>
                </a:lnTo>
                <a:lnTo>
                  <a:pt x="8874" y="8890"/>
                </a:lnTo>
                <a:lnTo>
                  <a:pt x="2380" y="18538"/>
                </a:lnTo>
                <a:lnTo>
                  <a:pt x="0" y="30352"/>
                </a:lnTo>
                <a:lnTo>
                  <a:pt x="0" y="2103297"/>
                </a:lnTo>
                <a:lnTo>
                  <a:pt x="2380" y="2115094"/>
                </a:lnTo>
                <a:lnTo>
                  <a:pt x="8874" y="2124725"/>
                </a:lnTo>
                <a:lnTo>
                  <a:pt x="18505" y="2131219"/>
                </a:lnTo>
                <a:lnTo>
                  <a:pt x="30302" y="2133600"/>
                </a:lnTo>
                <a:lnTo>
                  <a:pt x="7551547" y="2133600"/>
                </a:lnTo>
                <a:lnTo>
                  <a:pt x="7563361" y="2131219"/>
                </a:lnTo>
                <a:lnTo>
                  <a:pt x="7573009" y="2124725"/>
                </a:lnTo>
                <a:lnTo>
                  <a:pt x="7579514" y="2115094"/>
                </a:lnTo>
                <a:lnTo>
                  <a:pt x="7581900" y="2103297"/>
                </a:lnTo>
                <a:lnTo>
                  <a:pt x="7581900" y="30352"/>
                </a:lnTo>
                <a:lnTo>
                  <a:pt x="7579514" y="18538"/>
                </a:lnTo>
                <a:lnTo>
                  <a:pt x="7573010" y="8890"/>
                </a:lnTo>
                <a:lnTo>
                  <a:pt x="7563361" y="2385"/>
                </a:lnTo>
                <a:lnTo>
                  <a:pt x="7551547" y="0"/>
                </a:lnTo>
                <a:close/>
              </a:path>
            </a:pathLst>
          </a:custGeom>
          <a:solidFill>
            <a:srgbClr val="EAE8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974725" y="5664898"/>
            <a:ext cx="7198359" cy="1389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solidFill>
                  <a:srgbClr val="48485A"/>
                </a:solidFill>
                <a:latin typeface="Cambria"/>
                <a:cs typeface="Cambria"/>
              </a:rPr>
              <a:t>Ограничения</a:t>
            </a:r>
            <a:r>
              <a:rPr dirty="0" sz="1950" spc="4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950">
                <a:solidFill>
                  <a:srgbClr val="48485A"/>
                </a:solidFill>
                <a:latin typeface="Cambria"/>
                <a:cs typeface="Cambria"/>
              </a:rPr>
              <a:t>при</a:t>
            </a:r>
            <a:r>
              <a:rPr dirty="0" sz="1950" spc="8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950">
                <a:solidFill>
                  <a:srgbClr val="48485A"/>
                </a:solidFill>
                <a:latin typeface="Cambria"/>
                <a:cs typeface="Cambria"/>
              </a:rPr>
              <a:t>изменении</a:t>
            </a:r>
            <a:r>
              <a:rPr dirty="0" sz="1950" spc="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950">
                <a:solidFill>
                  <a:srgbClr val="48485A"/>
                </a:solidFill>
                <a:latin typeface="Cambria"/>
                <a:cs typeface="Cambria"/>
              </a:rPr>
              <a:t>страны</a:t>
            </a:r>
            <a:r>
              <a:rPr dirty="0" sz="1950" spc="10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950" spc="-10">
                <a:solidFill>
                  <a:srgbClr val="48485A"/>
                </a:solidFill>
                <a:latin typeface="Cambria"/>
                <a:cs typeface="Cambria"/>
              </a:rPr>
              <a:t>происхождения</a:t>
            </a:r>
            <a:endParaRPr sz="1950">
              <a:latin typeface="Cambria"/>
              <a:cs typeface="Cambria"/>
            </a:endParaRPr>
          </a:p>
          <a:p>
            <a:pPr algn="just" marL="12700" marR="5080">
              <a:lnSpc>
                <a:spcPct val="135200"/>
              </a:lnSpc>
              <a:spcBef>
                <a:spcPts val="850"/>
              </a:spcBef>
            </a:pPr>
            <a:r>
              <a:rPr dirty="0" sz="1550" spc="40">
                <a:solidFill>
                  <a:srgbClr val="48485A"/>
                </a:solidFill>
                <a:latin typeface="Microsoft Sans Serif"/>
                <a:cs typeface="Microsoft Sans Serif"/>
              </a:rPr>
              <a:t>Но</a:t>
            </a:r>
            <a:r>
              <a:rPr dirty="0" sz="155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75">
                <a:solidFill>
                  <a:srgbClr val="48485A"/>
                </a:solidFill>
                <a:latin typeface="Arial Black"/>
                <a:cs typeface="Arial Black"/>
              </a:rPr>
              <a:t>необходимо</a:t>
            </a:r>
            <a:r>
              <a:rPr dirty="0" sz="1550" spc="-1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20">
                <a:solidFill>
                  <a:srgbClr val="48485A"/>
                </a:solidFill>
                <a:latin typeface="Arial Black"/>
                <a:cs typeface="Arial Black"/>
              </a:rPr>
              <a:t>учитывать</a:t>
            </a:r>
            <a:r>
              <a:rPr dirty="0" sz="1550" spc="-1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50">
                <a:solidFill>
                  <a:srgbClr val="48485A"/>
                </a:solidFill>
                <a:latin typeface="Arial Black"/>
                <a:cs typeface="Arial Black"/>
              </a:rPr>
              <a:t>действующие</a:t>
            </a:r>
            <a:r>
              <a:rPr dirty="0" sz="1550" spc="-17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85">
                <a:solidFill>
                  <a:srgbClr val="48485A"/>
                </a:solidFill>
                <a:latin typeface="Arial Black"/>
                <a:cs typeface="Arial Black"/>
              </a:rPr>
              <a:t>запреты</a:t>
            </a:r>
            <a:r>
              <a:rPr dirty="0" sz="1550" spc="-1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30">
                <a:solidFill>
                  <a:srgbClr val="48485A"/>
                </a:solidFill>
                <a:latin typeface="Arial Black"/>
                <a:cs typeface="Arial Black"/>
              </a:rPr>
              <a:t>и</a:t>
            </a:r>
            <a:r>
              <a:rPr dirty="0" sz="1550" spc="-1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60">
                <a:solidFill>
                  <a:srgbClr val="48485A"/>
                </a:solidFill>
                <a:latin typeface="Arial Black"/>
                <a:cs typeface="Arial Black"/>
              </a:rPr>
              <a:t>ограничения</a:t>
            </a:r>
            <a:r>
              <a:rPr dirty="0" sz="1550" spc="-10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114">
                <a:solidFill>
                  <a:srgbClr val="48485A"/>
                </a:solidFill>
                <a:latin typeface="Arial Black"/>
                <a:cs typeface="Arial Black"/>
              </a:rPr>
              <a:t>на</a:t>
            </a:r>
            <a:r>
              <a:rPr dirty="0" sz="1550" spc="-5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85">
                <a:solidFill>
                  <a:srgbClr val="48485A"/>
                </a:solidFill>
                <a:latin typeface="Arial Black"/>
                <a:cs typeface="Arial Black"/>
              </a:rPr>
              <a:t>иностранную</a:t>
            </a:r>
            <a:r>
              <a:rPr dirty="0" sz="1550" spc="-1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55">
                <a:solidFill>
                  <a:srgbClr val="48485A"/>
                </a:solidFill>
                <a:latin typeface="Arial Black"/>
                <a:cs typeface="Arial Black"/>
              </a:rPr>
              <a:t>продукцию,</a:t>
            </a:r>
            <a:r>
              <a:rPr dirty="0" sz="1550" spc="-1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95">
                <a:solidFill>
                  <a:srgbClr val="48485A"/>
                </a:solidFill>
                <a:latin typeface="Arial Black"/>
                <a:cs typeface="Arial Black"/>
              </a:rPr>
              <a:t>а</a:t>
            </a:r>
            <a:r>
              <a:rPr dirty="0" sz="1550" spc="-1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75">
                <a:solidFill>
                  <a:srgbClr val="48485A"/>
                </a:solidFill>
                <a:latin typeface="Arial Black"/>
                <a:cs typeface="Arial Black"/>
              </a:rPr>
              <a:t>также</a:t>
            </a:r>
            <a:r>
              <a:rPr dirty="0" sz="1550" spc="-10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55">
                <a:solidFill>
                  <a:srgbClr val="48485A"/>
                </a:solidFill>
                <a:latin typeface="Arial Black"/>
                <a:cs typeface="Arial Black"/>
              </a:rPr>
              <a:t>преимущества,</a:t>
            </a:r>
            <a:r>
              <a:rPr dirty="0" sz="1550" spc="-1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80">
                <a:solidFill>
                  <a:srgbClr val="48485A"/>
                </a:solidFill>
                <a:latin typeface="Arial Black"/>
                <a:cs typeface="Arial Black"/>
              </a:rPr>
              <a:t>предусмотренные</a:t>
            </a:r>
            <a:r>
              <a:rPr dirty="0" sz="1550" spc="-6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50">
                <a:solidFill>
                  <a:srgbClr val="48485A"/>
                </a:solidFill>
                <a:latin typeface="Arial Black"/>
                <a:cs typeface="Arial Black"/>
              </a:rPr>
              <a:t>статьей</a:t>
            </a:r>
            <a:r>
              <a:rPr dirty="0" sz="1550" spc="-150">
                <a:solidFill>
                  <a:srgbClr val="48485A"/>
                </a:solidFill>
                <a:latin typeface="Arial Black"/>
                <a:cs typeface="Arial Black"/>
              </a:rPr>
              <a:t> 14</a:t>
            </a:r>
            <a:r>
              <a:rPr dirty="0" sz="1550" spc="-14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110">
                <a:solidFill>
                  <a:srgbClr val="48485A"/>
                </a:solidFill>
                <a:latin typeface="Arial Black"/>
                <a:cs typeface="Arial Black"/>
              </a:rPr>
              <a:t>закона</a:t>
            </a:r>
            <a:r>
              <a:rPr dirty="0" sz="1550" spc="-1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484">
                <a:solidFill>
                  <a:srgbClr val="48485A"/>
                </a:solidFill>
                <a:latin typeface="Arial Black"/>
                <a:cs typeface="Arial Black"/>
              </a:rPr>
              <a:t>№</a:t>
            </a:r>
            <a:r>
              <a:rPr dirty="0" sz="1550" spc="-1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114">
                <a:solidFill>
                  <a:srgbClr val="48485A"/>
                </a:solidFill>
                <a:latin typeface="Arial Black"/>
                <a:cs typeface="Arial Black"/>
              </a:rPr>
              <a:t>44-</a:t>
            </a:r>
            <a:r>
              <a:rPr dirty="0" sz="1550" spc="-110">
                <a:solidFill>
                  <a:srgbClr val="48485A"/>
                </a:solidFill>
                <a:latin typeface="Arial Black"/>
                <a:cs typeface="Arial Black"/>
              </a:rPr>
              <a:t>ФЗ</a:t>
            </a:r>
            <a:r>
              <a:rPr dirty="0" sz="1550" spc="-114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55">
                <a:solidFill>
                  <a:srgbClr val="48485A"/>
                </a:solidFill>
                <a:latin typeface="Arial Black"/>
                <a:cs typeface="Arial Black"/>
              </a:rPr>
              <a:t>для</a:t>
            </a:r>
            <a:r>
              <a:rPr dirty="0" sz="1550" spc="-10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110">
                <a:solidFill>
                  <a:srgbClr val="48485A"/>
                </a:solidFill>
                <a:latin typeface="Arial Black"/>
                <a:cs typeface="Arial Black"/>
              </a:rPr>
              <a:t>российских</a:t>
            </a:r>
            <a:r>
              <a:rPr dirty="0" sz="1550" spc="-15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1550" spc="-55">
                <a:solidFill>
                  <a:srgbClr val="48485A"/>
                </a:solidFill>
                <a:latin typeface="Arial Black"/>
                <a:cs typeface="Arial Black"/>
              </a:rPr>
              <a:t>производителей</a:t>
            </a:r>
            <a:r>
              <a:rPr dirty="0" sz="1550" spc="-55">
                <a:solidFill>
                  <a:srgbClr val="48485A"/>
                </a:solidFill>
                <a:latin typeface="Microsoft Sans Serif"/>
                <a:cs typeface="Microsoft Sans Serif"/>
              </a:rPr>
              <a:t>.</a:t>
            </a:r>
            <a:endParaRPr sz="1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169" y="888682"/>
            <a:ext cx="11690350" cy="4718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00"/>
              <a:t>Письмо</a:t>
            </a:r>
            <a:r>
              <a:rPr dirty="0" sz="2900" spc="140"/>
              <a:t> </a:t>
            </a:r>
            <a:r>
              <a:rPr dirty="0" sz="2900"/>
              <a:t>Минфина</a:t>
            </a:r>
            <a:r>
              <a:rPr dirty="0" sz="2900" spc="185"/>
              <a:t> </a:t>
            </a:r>
            <a:r>
              <a:rPr dirty="0" sz="2900"/>
              <a:t>России</a:t>
            </a:r>
            <a:r>
              <a:rPr dirty="0" sz="2900" spc="135"/>
              <a:t> </a:t>
            </a:r>
            <a:r>
              <a:rPr dirty="0" sz="2900"/>
              <a:t>от</a:t>
            </a:r>
            <a:r>
              <a:rPr dirty="0" sz="2900" spc="170"/>
              <a:t> </a:t>
            </a:r>
            <a:r>
              <a:rPr dirty="0" sz="2900" spc="-325"/>
              <a:t>11</a:t>
            </a:r>
            <a:r>
              <a:rPr dirty="0" sz="2900" spc="175"/>
              <a:t> </a:t>
            </a:r>
            <a:r>
              <a:rPr dirty="0" sz="2900"/>
              <a:t>февраля</a:t>
            </a:r>
            <a:r>
              <a:rPr dirty="0" sz="2900" spc="140"/>
              <a:t> </a:t>
            </a:r>
            <a:r>
              <a:rPr dirty="0" sz="2900" spc="204"/>
              <a:t>2025</a:t>
            </a:r>
            <a:r>
              <a:rPr dirty="0" sz="2900" spc="200"/>
              <a:t> </a:t>
            </a:r>
            <a:r>
              <a:rPr dirty="0" sz="2900" spc="80"/>
              <a:t>г.</a:t>
            </a:r>
            <a:r>
              <a:rPr dirty="0" sz="2900" spc="145"/>
              <a:t> </a:t>
            </a:r>
            <a:r>
              <a:rPr dirty="0" sz="2900" spc="650"/>
              <a:t>N</a:t>
            </a:r>
            <a:r>
              <a:rPr dirty="0" sz="2900" spc="170"/>
              <a:t> </a:t>
            </a:r>
            <a:r>
              <a:rPr dirty="0" sz="2900" spc="204"/>
              <a:t>24-</a:t>
            </a:r>
            <a:r>
              <a:rPr dirty="0" sz="2900" spc="360"/>
              <a:t>06-</a:t>
            </a:r>
            <a:r>
              <a:rPr dirty="0" sz="2900" spc="140"/>
              <a:t>09/12084</a:t>
            </a:r>
            <a:endParaRPr sz="2900"/>
          </a:p>
        </p:txBody>
      </p:sp>
      <p:grpSp>
        <p:nvGrpSpPr>
          <p:cNvPr id="3" name="object 3" descr=""/>
          <p:cNvGrpSpPr/>
          <p:nvPr/>
        </p:nvGrpSpPr>
        <p:grpSpPr>
          <a:xfrm>
            <a:off x="1857375" y="1685925"/>
            <a:ext cx="12001500" cy="2209800"/>
            <a:chOff x="1857375" y="1685925"/>
            <a:chExt cx="12001500" cy="2209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3225" y="1685925"/>
              <a:ext cx="2171700" cy="1085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4300" y="2238375"/>
              <a:ext cx="209550" cy="25717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153025" y="2781300"/>
              <a:ext cx="8705850" cy="9525"/>
            </a:xfrm>
            <a:custGeom>
              <a:avLst/>
              <a:gdLst/>
              <a:ahLst/>
              <a:cxnLst/>
              <a:rect l="l" t="t" r="r" b="b"/>
              <a:pathLst>
                <a:path w="8705850" h="9525">
                  <a:moveTo>
                    <a:pt x="8703691" y="0"/>
                  </a:moveTo>
                  <a:lnTo>
                    <a:pt x="2159" y="0"/>
                  </a:lnTo>
                  <a:lnTo>
                    <a:pt x="0" y="2159"/>
                  </a:lnTo>
                  <a:lnTo>
                    <a:pt x="0" y="4699"/>
                  </a:lnTo>
                  <a:lnTo>
                    <a:pt x="0" y="7365"/>
                  </a:lnTo>
                  <a:lnTo>
                    <a:pt x="2159" y="9525"/>
                  </a:lnTo>
                  <a:lnTo>
                    <a:pt x="8703691" y="9525"/>
                  </a:lnTo>
                  <a:lnTo>
                    <a:pt x="8705850" y="7365"/>
                  </a:lnTo>
                  <a:lnTo>
                    <a:pt x="8705850" y="2159"/>
                  </a:lnTo>
                  <a:lnTo>
                    <a:pt x="8703691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7375" y="2809875"/>
              <a:ext cx="4343400" cy="108585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5249545" y="1929447"/>
            <a:ext cx="4184015" cy="5645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Запрет</a:t>
            </a:r>
            <a:r>
              <a:rPr dirty="0" sz="1400" spc="25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на</a:t>
            </a:r>
            <a:r>
              <a:rPr dirty="0" sz="1400" spc="2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закупку</a:t>
            </a:r>
            <a:r>
              <a:rPr dirty="0" sz="1400" spc="2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иностранного</a:t>
            </a:r>
            <a:r>
              <a:rPr dirty="0" sz="1400" spc="28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Cambria"/>
                <a:cs typeface="Cambria"/>
              </a:rPr>
              <a:t>ПО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Запрет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применяется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только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кодом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ОКПД</a:t>
            </a:r>
            <a:r>
              <a:rPr dirty="0" sz="11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2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58.29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953255" y="3257867"/>
            <a:ext cx="14922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50">
                <a:solidFill>
                  <a:srgbClr val="48485A"/>
                </a:solidFill>
                <a:latin typeface="Cambria"/>
                <a:cs typeface="Cambria"/>
              </a:rPr>
              <a:t>2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335776" y="3053079"/>
            <a:ext cx="5897880" cy="5638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Расширенное</a:t>
            </a:r>
            <a:r>
              <a:rPr dirty="0" sz="1400" spc="32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применение</a:t>
            </a:r>
            <a:r>
              <a:rPr dirty="0" sz="1400" spc="33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Cambria"/>
                <a:cs typeface="Cambria"/>
              </a:rPr>
              <a:t>запрета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Запрет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применяется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к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ПО,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указанному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подп.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"о"</a:t>
            </a:r>
            <a:r>
              <a:rPr dirty="0" sz="11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"с"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п.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4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Постановления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1875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771525" y="3905250"/>
            <a:ext cx="13087350" cy="1104900"/>
            <a:chOff x="771525" y="3905250"/>
            <a:chExt cx="13087350" cy="1104900"/>
          </a:xfrm>
        </p:grpSpPr>
        <p:sp>
          <p:nvSpPr>
            <p:cNvPr id="12" name="object 12" descr=""/>
            <p:cNvSpPr/>
            <p:nvPr/>
          </p:nvSpPr>
          <p:spPr>
            <a:xfrm>
              <a:off x="6229350" y="3905250"/>
              <a:ext cx="7629525" cy="9525"/>
            </a:xfrm>
            <a:custGeom>
              <a:avLst/>
              <a:gdLst/>
              <a:ahLst/>
              <a:cxnLst/>
              <a:rect l="l" t="t" r="r" b="b"/>
              <a:pathLst>
                <a:path w="7629525" h="9525">
                  <a:moveTo>
                    <a:pt x="7627365" y="0"/>
                  </a:moveTo>
                  <a:lnTo>
                    <a:pt x="2159" y="0"/>
                  </a:lnTo>
                  <a:lnTo>
                    <a:pt x="0" y="2159"/>
                  </a:lnTo>
                  <a:lnTo>
                    <a:pt x="0" y="4699"/>
                  </a:lnTo>
                  <a:lnTo>
                    <a:pt x="0" y="7365"/>
                  </a:lnTo>
                  <a:lnTo>
                    <a:pt x="2159" y="9525"/>
                  </a:lnTo>
                  <a:lnTo>
                    <a:pt x="7627365" y="9525"/>
                  </a:lnTo>
                  <a:lnTo>
                    <a:pt x="7629525" y="7365"/>
                  </a:lnTo>
                  <a:lnTo>
                    <a:pt x="7629525" y="2159"/>
                  </a:lnTo>
                  <a:lnTo>
                    <a:pt x="7627365" y="0"/>
                  </a:lnTo>
                  <a:close/>
                </a:path>
              </a:pathLst>
            </a:custGeom>
            <a:solidFill>
              <a:srgbClr val="D0CE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525" y="3924300"/>
              <a:ext cx="6515100" cy="10858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4300" y="4343400"/>
              <a:ext cx="209550" cy="257175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725169" y="4057967"/>
            <a:ext cx="13093700" cy="32854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708775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Широкое</a:t>
            </a:r>
            <a:r>
              <a:rPr dirty="0" sz="1400" spc="32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48485A"/>
                </a:solidFill>
                <a:latin typeface="Cambria"/>
                <a:cs typeface="Cambria"/>
              </a:rPr>
              <a:t>определение</a:t>
            </a:r>
            <a:r>
              <a:rPr dirty="0" sz="1400" spc="33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Cambria"/>
                <a:cs typeface="Cambria"/>
              </a:rPr>
              <a:t>ПО</a:t>
            </a:r>
            <a:endParaRPr sz="1400">
              <a:latin typeface="Cambria"/>
              <a:cs typeface="Cambria"/>
            </a:endParaRPr>
          </a:p>
          <a:p>
            <a:pPr marL="6708775" marR="988060">
              <a:lnSpc>
                <a:spcPct val="142200"/>
              </a:lnSpc>
              <a:spcBef>
                <a:spcPts val="650"/>
              </a:spcBef>
            </a:pP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Под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понимается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само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ПО,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так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права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него,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включая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разработку,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модификацию</a:t>
            </a:r>
            <a:r>
              <a:rPr dirty="0" sz="11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техподдержку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65"/>
              </a:spcBef>
            </a:pPr>
            <a:endParaRPr sz="1100">
              <a:latin typeface="Microsoft Sans Serif"/>
              <a:cs typeface="Microsoft Sans Serif"/>
            </a:endParaRPr>
          </a:p>
          <a:p>
            <a:pPr marL="12700" marR="5080">
              <a:lnSpc>
                <a:spcPct val="144100"/>
              </a:lnSpc>
            </a:pP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Специалисты</a:t>
            </a:r>
            <a:r>
              <a:rPr dirty="0" sz="11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Минфина</a:t>
            </a:r>
            <a:r>
              <a:rPr dirty="0" sz="11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России</a:t>
            </a:r>
            <a:r>
              <a:rPr dirty="0" sz="11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своем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письме</a:t>
            </a:r>
            <a:r>
              <a:rPr dirty="0" sz="110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разъяснили,</a:t>
            </a:r>
            <a:r>
              <a:rPr dirty="0" sz="11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2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предусмотренный</a:t>
            </a:r>
            <a:r>
              <a:rPr dirty="0" sz="110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постановлением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dirty="0" sz="11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30">
                <a:solidFill>
                  <a:srgbClr val="48485A"/>
                </a:solidFill>
                <a:latin typeface="Microsoft Sans Serif"/>
                <a:cs typeface="Microsoft Sans Serif"/>
              </a:rPr>
              <a:t>РФ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3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23.12.2024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1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1875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(далее</a:t>
            </a:r>
            <a:r>
              <a:rPr dirty="0" sz="110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Постановление</a:t>
            </a:r>
            <a:r>
              <a:rPr dirty="0" sz="11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1875)</a:t>
            </a:r>
            <a:r>
              <a:rPr dirty="0" sz="110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запрет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5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отношении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программного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обеспечения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(далее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ПО)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применяется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только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при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осуществлении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закупок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ПО,</a:t>
            </a:r>
            <a:r>
              <a:rPr dirty="0" sz="11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включенного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код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ОКПД</a:t>
            </a:r>
            <a:r>
              <a:rPr dirty="0" sz="1100" spc="20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2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58.29,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но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случаях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закупок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ПО,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указанного</a:t>
            </a:r>
            <a:r>
              <a:rPr dirty="0" sz="1100" spc="5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подп.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"о"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подп.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"с"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п.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4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Постановления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1875,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11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которых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используются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иные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коды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ОКПД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2.Напомним,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что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подп.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"о"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п.</a:t>
            </a:r>
            <a:r>
              <a:rPr dirty="0" sz="1100" spc="-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4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Постановления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1875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запрет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закупок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ПО,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указанного</a:t>
            </a:r>
            <a:r>
              <a:rPr dirty="0" sz="110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позиции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146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приложения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Постановлению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1875,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применяется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также,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такое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включено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состав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объекта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 наряду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иными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товарами,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работами,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услугами,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также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применяется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отношении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ПО,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реализуемого,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независимо</a:t>
            </a:r>
            <a:r>
              <a:rPr dirty="0" sz="11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вида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договора,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материальном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носителе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(или)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электронном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виде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каналам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связи,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также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исключительных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прав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прав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использования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ПО.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силу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подп.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"с"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п.</a:t>
            </a:r>
            <a:r>
              <a:rPr dirty="0" sz="11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4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Постановления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N</a:t>
            </a:r>
            <a:r>
              <a:rPr dirty="0" sz="110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1875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под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понимается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как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ПО,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так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права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на</a:t>
            </a:r>
            <a:r>
              <a:rPr dirty="0" sz="110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него,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возникшие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вследствие,</a:t>
            </a:r>
            <a:r>
              <a:rPr dirty="0" sz="1100" spc="-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35">
                <a:solidFill>
                  <a:srgbClr val="48485A"/>
                </a:solidFill>
                <a:latin typeface="Microsoft Sans Serif"/>
                <a:cs typeface="Microsoft Sans Serif"/>
              </a:rPr>
              <a:t>том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числе,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выполнения</a:t>
            </a:r>
            <a:r>
              <a:rPr dirty="0" sz="11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работ,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оказания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услуг,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связанных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разработкой,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модификацией,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модернизацией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ПО,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а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также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оказания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услуг,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связанных </a:t>
            </a:r>
            <a:r>
              <a:rPr dirty="0" sz="1100" spc="2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сопровождением,</a:t>
            </a:r>
            <a:r>
              <a:rPr dirty="0" sz="11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технической</a:t>
            </a:r>
            <a:endParaRPr sz="1100">
              <a:latin typeface="Microsoft Sans Serif"/>
              <a:cs typeface="Microsoft Sans Serif"/>
            </a:endParaRPr>
          </a:p>
          <a:p>
            <a:pPr marL="12700" marR="476884">
              <a:lnSpc>
                <a:spcPts val="1950"/>
              </a:lnSpc>
              <a:spcBef>
                <a:spcPts val="35"/>
              </a:spcBef>
            </a:pP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поддержкой,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обновлением</a:t>
            </a:r>
            <a:r>
              <a:rPr dirty="0" sz="110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ПО,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том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числе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составе</a:t>
            </a:r>
            <a:r>
              <a:rPr dirty="0" sz="11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существующих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автоматизированных</a:t>
            </a:r>
            <a:r>
              <a:rPr dirty="0" sz="11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систем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(если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такие</a:t>
            </a:r>
            <a:r>
              <a:rPr dirty="0" sz="11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45">
                <a:solidFill>
                  <a:srgbClr val="48485A"/>
                </a:solidFill>
                <a:latin typeface="Microsoft Sans Serif"/>
                <a:cs typeface="Microsoft Sans Serif"/>
              </a:rPr>
              <a:t>работы,</a:t>
            </a:r>
            <a:r>
              <a:rPr dirty="0" sz="110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услуги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сопряжены</a:t>
            </a:r>
            <a:r>
              <a:rPr dirty="0" sz="1100" spc="2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11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предоставлением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заказчику</a:t>
            </a:r>
            <a:r>
              <a:rPr dirty="0" sz="110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прав</a:t>
            </a:r>
            <a:r>
              <a:rPr dirty="0" sz="110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48485A"/>
                </a:solidFill>
                <a:latin typeface="Microsoft Sans Serif"/>
                <a:cs typeface="Microsoft Sans Serif"/>
              </a:rPr>
              <a:t>на 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использование </a:t>
            </a:r>
            <a:r>
              <a:rPr dirty="0" sz="1100">
                <a:solidFill>
                  <a:srgbClr val="48485A"/>
                </a:solidFill>
                <a:latin typeface="Microsoft Sans Serif"/>
                <a:cs typeface="Microsoft Sans Serif"/>
              </a:rPr>
              <a:t>ПО</a:t>
            </a:r>
            <a:r>
              <a:rPr dirty="0" sz="110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6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расширением</a:t>
            </a:r>
            <a:r>
              <a:rPr dirty="0" sz="110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ранее</a:t>
            </a:r>
            <a:r>
              <a:rPr dirty="0" sz="11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предоставленного</a:t>
            </a:r>
            <a:r>
              <a:rPr dirty="0" sz="11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50">
                <a:solidFill>
                  <a:srgbClr val="48485A"/>
                </a:solidFill>
                <a:latin typeface="Microsoft Sans Serif"/>
                <a:cs typeface="Microsoft Sans Serif"/>
              </a:rPr>
              <a:t>объема</a:t>
            </a:r>
            <a:r>
              <a:rPr dirty="0" sz="11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48485A"/>
                </a:solidFill>
                <a:latin typeface="Microsoft Sans Serif"/>
                <a:cs typeface="Microsoft Sans Serif"/>
              </a:rPr>
              <a:t>прав).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447" y="501332"/>
            <a:ext cx="8945880" cy="426084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/>
              <a:t>Описание</a:t>
            </a:r>
            <a:r>
              <a:rPr dirty="0" sz="2600" spc="85"/>
              <a:t> </a:t>
            </a:r>
            <a:r>
              <a:rPr dirty="0" sz="2600"/>
              <a:t>обьекта</a:t>
            </a:r>
            <a:r>
              <a:rPr dirty="0" sz="2600" spc="100"/>
              <a:t> </a:t>
            </a:r>
            <a:r>
              <a:rPr dirty="0" sz="2600"/>
              <a:t>закупки</a:t>
            </a:r>
            <a:r>
              <a:rPr dirty="0" sz="2600" spc="114"/>
              <a:t> </a:t>
            </a:r>
            <a:r>
              <a:rPr dirty="0" sz="2600"/>
              <a:t>под</a:t>
            </a:r>
            <a:r>
              <a:rPr dirty="0" sz="2600" spc="100"/>
              <a:t> </a:t>
            </a:r>
            <a:r>
              <a:rPr dirty="0" sz="2600"/>
              <a:t>несколько</a:t>
            </a:r>
            <a:r>
              <a:rPr dirty="0" sz="2600" spc="85"/>
              <a:t> </a:t>
            </a:r>
            <a:r>
              <a:rPr dirty="0" sz="2600" spc="-10"/>
              <a:t>производителей</a:t>
            </a:r>
            <a:endParaRPr sz="2600"/>
          </a:p>
        </p:txBody>
      </p:sp>
      <p:sp>
        <p:nvSpPr>
          <p:cNvPr id="3" name="object 3" descr=""/>
          <p:cNvSpPr txBox="1"/>
          <p:nvPr/>
        </p:nvSpPr>
        <p:spPr>
          <a:xfrm>
            <a:off x="532447" y="1255712"/>
            <a:ext cx="6590030" cy="21774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>
                <a:solidFill>
                  <a:srgbClr val="403BCF"/>
                </a:solidFill>
                <a:latin typeface="Cambria"/>
                <a:cs typeface="Cambria"/>
              </a:rPr>
              <a:t>Принцип</a:t>
            </a:r>
            <a:r>
              <a:rPr dirty="0" sz="1250" spc="28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250">
                <a:solidFill>
                  <a:srgbClr val="403BCF"/>
                </a:solidFill>
                <a:latin typeface="Cambria"/>
                <a:cs typeface="Cambria"/>
              </a:rPr>
              <a:t>недопустимости</a:t>
            </a:r>
            <a:r>
              <a:rPr dirty="0" sz="1250" spc="29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250">
                <a:solidFill>
                  <a:srgbClr val="403BCF"/>
                </a:solidFill>
                <a:latin typeface="Cambria"/>
                <a:cs typeface="Cambria"/>
              </a:rPr>
              <a:t>ограничения</a:t>
            </a:r>
            <a:r>
              <a:rPr dirty="0" sz="1250" spc="36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250" spc="-10">
                <a:solidFill>
                  <a:srgbClr val="403BCF"/>
                </a:solidFill>
                <a:latin typeface="Cambria"/>
                <a:cs typeface="Cambria"/>
              </a:rPr>
              <a:t>конкуренции</a:t>
            </a:r>
            <a:endParaRPr sz="1250">
              <a:latin typeface="Cambria"/>
              <a:cs typeface="Cambria"/>
            </a:endParaRPr>
          </a:p>
          <a:p>
            <a:pPr marL="12700" marR="644525">
              <a:lnSpc>
                <a:spcPct val="151600"/>
              </a:lnSpc>
              <a:spcBef>
                <a:spcPts val="960"/>
              </a:spcBef>
            </a:pP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Принцип</a:t>
            </a:r>
            <a:r>
              <a:rPr dirty="0" sz="9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недопустимости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 ограничения</a:t>
            </a:r>
            <a:r>
              <a:rPr dirty="0" sz="950" spc="70">
                <a:solidFill>
                  <a:srgbClr val="48485A"/>
                </a:solidFill>
                <a:latin typeface="Microsoft Sans Serif"/>
                <a:cs typeface="Microsoft Sans Serif"/>
              </a:rPr>
              <a:t> конкуренции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(статья</a:t>
            </a:r>
            <a:r>
              <a:rPr dirty="0" sz="95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8</a:t>
            </a:r>
            <a:r>
              <a:rPr dirty="0" sz="9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9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9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44-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ФЗ)</a:t>
            </a:r>
            <a:r>
              <a:rPr dirty="0" sz="9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согласуется</a:t>
            </a:r>
            <a:r>
              <a:rPr dirty="0" sz="9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 предусмотренным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частью</a:t>
            </a:r>
            <a:r>
              <a:rPr dirty="0" sz="9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9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статьи</a:t>
            </a:r>
            <a:r>
              <a:rPr dirty="0" sz="9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17 Федерального</a:t>
            </a:r>
            <a:r>
              <a:rPr dirty="0" sz="9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9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26.07.2006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9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135-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ФЗ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«О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защите</a:t>
            </a:r>
            <a:endParaRPr sz="950">
              <a:latin typeface="Microsoft Sans Serif"/>
              <a:cs typeface="Microsoft Sans Serif"/>
            </a:endParaRPr>
          </a:p>
          <a:p>
            <a:pPr marL="12700" marR="194945">
              <a:lnSpc>
                <a:spcPts val="1730"/>
              </a:lnSpc>
              <a:spcBef>
                <a:spcPts val="80"/>
              </a:spcBef>
            </a:pP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конкуренции»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запретом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9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проведении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торгов</a:t>
            </a:r>
            <a:r>
              <a:rPr dirty="0" sz="9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осуществлять</a:t>
            </a:r>
            <a:r>
              <a:rPr dirty="0" sz="9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действия,</a:t>
            </a:r>
            <a:r>
              <a:rPr dirty="0" sz="950" spc="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которые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приводят</a:t>
            </a:r>
            <a:r>
              <a:rPr dirty="0" sz="9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9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9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48485A"/>
                </a:solidFill>
                <a:latin typeface="Microsoft Sans Serif"/>
                <a:cs typeface="Microsoft Sans Serif"/>
              </a:rPr>
              <a:t>могут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привести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9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недопущению,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80">
                <a:solidFill>
                  <a:srgbClr val="48485A"/>
                </a:solidFill>
                <a:latin typeface="Microsoft Sans Serif"/>
                <a:cs typeface="Microsoft Sans Serif"/>
              </a:rPr>
              <a:t>ограничению</a:t>
            </a:r>
            <a:r>
              <a:rPr dirty="0" sz="9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70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устранению</a:t>
            </a:r>
            <a:r>
              <a:rPr dirty="0" sz="9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конкуренции.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51600"/>
              </a:lnSpc>
              <a:spcBef>
                <a:spcPts val="620"/>
              </a:spcBef>
            </a:pP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Указание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конкретного</a:t>
            </a:r>
            <a:r>
              <a:rPr dirty="0" sz="9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товарного</a:t>
            </a:r>
            <a:r>
              <a:rPr dirty="0" sz="9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знака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или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требований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r>
              <a:rPr dirty="0" sz="95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закупаемому</a:t>
            </a:r>
            <a:r>
              <a:rPr dirty="0" sz="9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товару,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свидетельствующие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25">
                <a:solidFill>
                  <a:srgbClr val="48485A"/>
                </a:solidFill>
                <a:latin typeface="Microsoft Sans Serif"/>
                <a:cs typeface="Microsoft Sans Serif"/>
              </a:rPr>
              <a:t>его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конкретном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производителе,</a:t>
            </a:r>
            <a:r>
              <a:rPr dirty="0" sz="9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отсутствие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специфики</a:t>
            </a:r>
            <a:r>
              <a:rPr dirty="0" sz="950" spc="1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такого</a:t>
            </a:r>
            <a:r>
              <a:rPr dirty="0" sz="95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товара,</a:t>
            </a:r>
            <a:r>
              <a:rPr dirty="0" sz="9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его</a:t>
            </a:r>
            <a:r>
              <a:rPr dirty="0" sz="9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использования</a:t>
            </a:r>
            <a:r>
              <a:rPr dirty="0" sz="9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приводят</a:t>
            </a:r>
            <a:r>
              <a:rPr dirty="0" sz="9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50">
                <a:solidFill>
                  <a:srgbClr val="48485A"/>
                </a:solidFill>
                <a:latin typeface="Microsoft Sans Serif"/>
                <a:cs typeface="Microsoft Sans Serif"/>
              </a:rPr>
              <a:t>к</a:t>
            </a:r>
            <a:endParaRPr sz="950">
              <a:latin typeface="Microsoft Sans Serif"/>
              <a:cs typeface="Microsoft Sans Serif"/>
            </a:endParaRPr>
          </a:p>
          <a:p>
            <a:pPr marL="12700" marR="54610">
              <a:lnSpc>
                <a:spcPts val="1730"/>
              </a:lnSpc>
              <a:spcBef>
                <a:spcPts val="25"/>
              </a:spcBef>
            </a:pP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созданию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необоснованных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препятствий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для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участников</a:t>
            </a:r>
            <a:r>
              <a:rPr dirty="0" sz="9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закупки,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влекут</a:t>
            </a:r>
            <a:r>
              <a:rPr dirty="0" sz="9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сокращение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их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количества,</a:t>
            </a:r>
            <a:r>
              <a:rPr dirty="0" sz="950" spc="-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что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является</a:t>
            </a:r>
            <a:r>
              <a:rPr dirty="0" sz="9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признаком</a:t>
            </a:r>
            <a:r>
              <a:rPr dirty="0" sz="950" spc="1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ограничения</a:t>
            </a:r>
            <a:r>
              <a:rPr dirty="0" sz="9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конкуренции.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76490" y="1255712"/>
            <a:ext cx="6390005" cy="174878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>
                <a:solidFill>
                  <a:srgbClr val="403BCF"/>
                </a:solidFill>
                <a:latin typeface="Cambria"/>
                <a:cs typeface="Cambria"/>
              </a:rPr>
              <a:t>Требования</a:t>
            </a:r>
            <a:r>
              <a:rPr dirty="0" sz="1250" spc="26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250">
                <a:solidFill>
                  <a:srgbClr val="403BCF"/>
                </a:solidFill>
                <a:latin typeface="Cambria"/>
                <a:cs typeface="Cambria"/>
              </a:rPr>
              <a:t>к</a:t>
            </a:r>
            <a:r>
              <a:rPr dirty="0" sz="1250" spc="229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250">
                <a:solidFill>
                  <a:srgbClr val="403BCF"/>
                </a:solidFill>
                <a:latin typeface="Cambria"/>
                <a:cs typeface="Cambria"/>
              </a:rPr>
              <a:t>формированию</a:t>
            </a:r>
            <a:r>
              <a:rPr dirty="0" sz="1250" spc="275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250">
                <a:solidFill>
                  <a:srgbClr val="403BCF"/>
                </a:solidFill>
                <a:latin typeface="Cambria"/>
                <a:cs typeface="Cambria"/>
              </a:rPr>
              <a:t>объекта</a:t>
            </a:r>
            <a:r>
              <a:rPr dirty="0" sz="1250" spc="200">
                <a:solidFill>
                  <a:srgbClr val="403BCF"/>
                </a:solidFill>
                <a:latin typeface="Cambria"/>
                <a:cs typeface="Cambria"/>
              </a:rPr>
              <a:t> </a:t>
            </a:r>
            <a:r>
              <a:rPr dirty="0" sz="1250" spc="-10">
                <a:solidFill>
                  <a:srgbClr val="403BCF"/>
                </a:solidFill>
                <a:latin typeface="Cambria"/>
                <a:cs typeface="Cambria"/>
              </a:rPr>
              <a:t>закупки</a:t>
            </a:r>
            <a:endParaRPr sz="1250">
              <a:latin typeface="Cambria"/>
              <a:cs typeface="Cambria"/>
            </a:endParaRPr>
          </a:p>
          <a:p>
            <a:pPr marL="12700" marR="35560">
              <a:lnSpc>
                <a:spcPct val="148200"/>
              </a:lnSpc>
              <a:spcBef>
                <a:spcPts val="1000"/>
              </a:spcBef>
            </a:pP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связи</a:t>
            </a:r>
            <a:r>
              <a:rPr dirty="0" sz="9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r>
              <a:rPr dirty="0" sz="9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чем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объект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закупки</a:t>
            </a:r>
            <a:r>
              <a:rPr dirty="0" sz="9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должен</a:t>
            </a:r>
            <a:r>
              <a:rPr dirty="0" sz="950" spc="10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быть</a:t>
            </a:r>
            <a:r>
              <a:rPr dirty="0" sz="950" spc="1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сформирован</a:t>
            </a:r>
            <a:r>
              <a:rPr dirty="0" sz="9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таким</a:t>
            </a:r>
            <a:r>
              <a:rPr dirty="0" sz="9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образом,</a:t>
            </a:r>
            <a:r>
              <a:rPr dirty="0" sz="9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чтобы</a:t>
            </a:r>
            <a:r>
              <a:rPr dirty="0" sz="950" spc="1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-10">
                <a:solidFill>
                  <a:srgbClr val="48485A"/>
                </a:solidFill>
                <a:latin typeface="Arial Black"/>
                <a:cs typeface="Arial Black"/>
              </a:rPr>
              <a:t>совокупности характеристик</a:t>
            </a:r>
            <a:r>
              <a:rPr dirty="0" sz="95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950">
                <a:solidFill>
                  <a:srgbClr val="48485A"/>
                </a:solidFill>
                <a:latin typeface="Arial Black"/>
                <a:cs typeface="Arial Black"/>
              </a:rPr>
              <a:t>товаров</a:t>
            </a:r>
            <a:r>
              <a:rPr dirty="0" sz="950" spc="-3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950" spc="-20">
                <a:solidFill>
                  <a:srgbClr val="48485A"/>
                </a:solidFill>
                <a:latin typeface="Arial Black"/>
                <a:cs typeface="Arial Black"/>
              </a:rPr>
              <a:t>соответствовало</a:t>
            </a:r>
            <a:r>
              <a:rPr dirty="0" sz="95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950" spc="-35">
                <a:solidFill>
                  <a:srgbClr val="48485A"/>
                </a:solidFill>
                <a:latin typeface="Arial Black"/>
                <a:cs typeface="Arial Black"/>
              </a:rPr>
              <a:t>несколько</a:t>
            </a:r>
            <a:r>
              <a:rPr dirty="0" sz="95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950">
                <a:solidFill>
                  <a:srgbClr val="48485A"/>
                </a:solidFill>
                <a:latin typeface="Arial Black"/>
                <a:cs typeface="Arial Black"/>
              </a:rPr>
              <a:t>производителей,</a:t>
            </a:r>
            <a:r>
              <a:rPr dirty="0" sz="950" spc="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950">
                <a:solidFill>
                  <a:srgbClr val="48485A"/>
                </a:solidFill>
                <a:latin typeface="Arial Black"/>
                <a:cs typeface="Arial Black"/>
              </a:rPr>
              <a:t>при</a:t>
            </a:r>
            <a:r>
              <a:rPr dirty="0" sz="950" spc="-3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950" spc="-20">
                <a:solidFill>
                  <a:srgbClr val="48485A"/>
                </a:solidFill>
                <a:latin typeface="Arial Black"/>
                <a:cs typeface="Arial Black"/>
              </a:rPr>
              <a:t>этом</a:t>
            </a:r>
            <a:r>
              <a:rPr dirty="0" sz="950" spc="-8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950">
                <a:solidFill>
                  <a:srgbClr val="48485A"/>
                </a:solidFill>
                <a:latin typeface="Arial Black"/>
                <a:cs typeface="Arial Black"/>
              </a:rPr>
              <a:t>товар</a:t>
            </a:r>
            <a:r>
              <a:rPr dirty="0" sz="950" spc="-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950" spc="-10">
                <a:solidFill>
                  <a:srgbClr val="48485A"/>
                </a:solidFill>
                <a:latin typeface="Arial Black"/>
                <a:cs typeface="Arial Black"/>
              </a:rPr>
              <a:t>отвечал </a:t>
            </a:r>
            <a:r>
              <a:rPr dirty="0" sz="950">
                <a:solidFill>
                  <a:srgbClr val="48485A"/>
                </a:solidFill>
                <a:latin typeface="Arial Black"/>
                <a:cs typeface="Arial Black"/>
              </a:rPr>
              <a:t>требованиям</a:t>
            </a:r>
            <a:r>
              <a:rPr dirty="0" sz="950" spc="2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950" spc="-10">
                <a:solidFill>
                  <a:srgbClr val="48485A"/>
                </a:solidFill>
                <a:latin typeface="Arial Black"/>
                <a:cs typeface="Arial Black"/>
              </a:rPr>
              <a:t>извещения</a:t>
            </a:r>
            <a:r>
              <a:rPr dirty="0" sz="950" spc="-4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950" spc="-10">
                <a:solidFill>
                  <a:srgbClr val="48485A"/>
                </a:solidFill>
                <a:latin typeface="Arial Black"/>
                <a:cs typeface="Arial Black"/>
              </a:rPr>
              <a:t>об</a:t>
            </a:r>
            <a:r>
              <a:rPr dirty="0" sz="950" spc="-70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950" spc="-20">
                <a:solidFill>
                  <a:srgbClr val="48485A"/>
                </a:solidFill>
                <a:latin typeface="Arial Black"/>
                <a:cs typeface="Arial Black"/>
              </a:rPr>
              <a:t>осуществлении</a:t>
            </a:r>
            <a:r>
              <a:rPr dirty="0" sz="950" spc="-5">
                <a:solidFill>
                  <a:srgbClr val="48485A"/>
                </a:solidFill>
                <a:latin typeface="Arial Black"/>
                <a:cs typeface="Arial Black"/>
              </a:rPr>
              <a:t> </a:t>
            </a:r>
            <a:r>
              <a:rPr dirty="0" sz="950">
                <a:solidFill>
                  <a:srgbClr val="48485A"/>
                </a:solidFill>
                <a:latin typeface="Arial Black"/>
                <a:cs typeface="Arial Black"/>
              </a:rPr>
              <a:t>закупки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,</a:t>
            </a:r>
            <a:r>
              <a:rPr dirty="0" sz="9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иное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не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будет</a:t>
            </a:r>
            <a:r>
              <a:rPr dirty="0" sz="9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отвечать</a:t>
            </a:r>
            <a:r>
              <a:rPr dirty="0" sz="950" spc="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0">
                <a:solidFill>
                  <a:srgbClr val="48485A"/>
                </a:solidFill>
                <a:latin typeface="Microsoft Sans Serif"/>
                <a:cs typeface="Microsoft Sans Serif"/>
              </a:rPr>
              <a:t>совокупности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требований</a:t>
            </a:r>
            <a:r>
              <a:rPr dirty="0" sz="9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статьи</a:t>
            </a:r>
            <a:r>
              <a:rPr dirty="0" sz="9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33</a:t>
            </a:r>
            <a:r>
              <a:rPr dirty="0" sz="950" spc="24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9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950" spc="1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>
                <a:solidFill>
                  <a:srgbClr val="48485A"/>
                </a:solidFill>
                <a:latin typeface="Microsoft Sans Serif"/>
                <a:cs typeface="Microsoft Sans Serif"/>
              </a:rPr>
              <a:t>44-</a:t>
            </a:r>
            <a:r>
              <a:rPr dirty="0" sz="950" spc="-25">
                <a:solidFill>
                  <a:srgbClr val="48485A"/>
                </a:solidFill>
                <a:latin typeface="Microsoft Sans Serif"/>
                <a:cs typeface="Microsoft Sans Serif"/>
              </a:rPr>
              <a:t>ФЗ.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51600"/>
              </a:lnSpc>
              <a:spcBef>
                <a:spcPts val="785"/>
              </a:spcBef>
            </a:pPr>
            <a:r>
              <a:rPr dirty="0" sz="950" spc="70">
                <a:solidFill>
                  <a:srgbClr val="48485A"/>
                </a:solidFill>
                <a:latin typeface="Microsoft Sans Serif"/>
                <a:cs typeface="Microsoft Sans Serif"/>
              </a:rPr>
              <a:t>При</a:t>
            </a:r>
            <a:r>
              <a:rPr dirty="0" sz="9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этом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указание</a:t>
            </a:r>
            <a:r>
              <a:rPr dirty="0" sz="9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95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извещении</a:t>
            </a:r>
            <a:r>
              <a:rPr dirty="0" sz="9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0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9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закупке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товарного</a:t>
            </a:r>
            <a:r>
              <a:rPr dirty="0" sz="95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знака</a:t>
            </a:r>
            <a:r>
              <a:rPr dirty="0" sz="9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65">
                <a:solidFill>
                  <a:srgbClr val="48485A"/>
                </a:solidFill>
                <a:latin typeface="Microsoft Sans Serif"/>
                <a:cs typeface="Microsoft Sans Serif"/>
              </a:rPr>
              <a:t>конкретного</a:t>
            </a:r>
            <a:r>
              <a:rPr dirty="0" sz="9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производителя</a:t>
            </a:r>
            <a:r>
              <a:rPr dirty="0" sz="950" spc="9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может</a:t>
            </a:r>
            <a:r>
              <a:rPr dirty="0" sz="95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45">
                <a:solidFill>
                  <a:srgbClr val="48485A"/>
                </a:solidFill>
                <a:latin typeface="Microsoft Sans Serif"/>
                <a:cs typeface="Microsoft Sans Serif"/>
              </a:rPr>
              <a:t>быть </a:t>
            </a:r>
            <a:r>
              <a:rPr dirty="0" sz="950" spc="75">
                <a:solidFill>
                  <a:srgbClr val="48485A"/>
                </a:solidFill>
                <a:latin typeface="Microsoft Sans Serif"/>
                <a:cs typeface="Microsoft Sans Serif"/>
              </a:rPr>
              <a:t>признано</a:t>
            </a:r>
            <a:r>
              <a:rPr dirty="0" sz="9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допустимым</a:t>
            </a:r>
            <a:r>
              <a:rPr dirty="0" sz="950" spc="1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95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случаях</a:t>
            </a:r>
            <a:r>
              <a:rPr dirty="0" sz="95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прямо</a:t>
            </a:r>
            <a:r>
              <a:rPr dirty="0" sz="950" spc="1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70">
                <a:solidFill>
                  <a:srgbClr val="48485A"/>
                </a:solidFill>
                <a:latin typeface="Microsoft Sans Serif"/>
                <a:cs typeface="Microsoft Sans Serif"/>
              </a:rPr>
              <a:t>поименованных</a:t>
            </a:r>
            <a:r>
              <a:rPr dirty="0" sz="950" spc="4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5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950" spc="1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пункте</a:t>
            </a:r>
            <a:r>
              <a:rPr dirty="0" sz="950" spc="1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9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части</a:t>
            </a:r>
            <a:r>
              <a:rPr dirty="0" sz="95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1</a:t>
            </a:r>
            <a:r>
              <a:rPr dirty="0" sz="9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статьи</a:t>
            </a:r>
            <a:r>
              <a:rPr dirty="0" sz="950" spc="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50">
                <a:solidFill>
                  <a:srgbClr val="48485A"/>
                </a:solidFill>
                <a:latin typeface="Microsoft Sans Serif"/>
                <a:cs typeface="Microsoft Sans Serif"/>
              </a:rPr>
              <a:t>33</a:t>
            </a:r>
            <a:r>
              <a:rPr dirty="0" sz="95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95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95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950" spc="10">
                <a:solidFill>
                  <a:srgbClr val="48485A"/>
                </a:solidFill>
                <a:latin typeface="Microsoft Sans Serif"/>
                <a:cs typeface="Microsoft Sans Serif"/>
              </a:rPr>
              <a:t>44-</a:t>
            </a:r>
            <a:r>
              <a:rPr dirty="0" sz="950" spc="-25">
                <a:solidFill>
                  <a:srgbClr val="48485A"/>
                </a:solidFill>
                <a:latin typeface="Microsoft Sans Serif"/>
                <a:cs typeface="Microsoft Sans Serif"/>
              </a:rPr>
              <a:t>ФЗ.</a:t>
            </a:r>
            <a:endParaRPr sz="95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925" y="3695700"/>
            <a:ext cx="3171825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71640" y="1648713"/>
            <a:ext cx="633412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/>
              <a:t>Источники</a:t>
            </a:r>
            <a:r>
              <a:rPr dirty="0" sz="4400" spc="390"/>
              <a:t> </a:t>
            </a:r>
            <a:r>
              <a:rPr dirty="0" sz="4400" spc="-10"/>
              <a:t>информации</a:t>
            </a:r>
            <a:endParaRPr sz="4400"/>
          </a:p>
        </p:txBody>
      </p:sp>
      <p:grpSp>
        <p:nvGrpSpPr>
          <p:cNvPr id="4" name="object 4" descr=""/>
          <p:cNvGrpSpPr/>
          <p:nvPr/>
        </p:nvGrpSpPr>
        <p:grpSpPr>
          <a:xfrm>
            <a:off x="6276975" y="2990850"/>
            <a:ext cx="514350" cy="514350"/>
            <a:chOff x="6276975" y="2990850"/>
            <a:chExt cx="514350" cy="514350"/>
          </a:xfrm>
        </p:grpSpPr>
        <p:sp>
          <p:nvSpPr>
            <p:cNvPr id="5" name="object 5" descr=""/>
            <p:cNvSpPr/>
            <p:nvPr/>
          </p:nvSpPr>
          <p:spPr>
            <a:xfrm>
              <a:off x="6276975" y="2990850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480059" y="0"/>
                  </a:moveTo>
                  <a:lnTo>
                    <a:pt x="34289" y="0"/>
                  </a:lnTo>
                  <a:lnTo>
                    <a:pt x="20949" y="2696"/>
                  </a:lnTo>
                  <a:lnTo>
                    <a:pt x="10048" y="10048"/>
                  </a:lnTo>
                  <a:lnTo>
                    <a:pt x="2696" y="20949"/>
                  </a:lnTo>
                  <a:lnTo>
                    <a:pt x="0" y="34289"/>
                  </a:lnTo>
                  <a:lnTo>
                    <a:pt x="0" y="480060"/>
                  </a:lnTo>
                  <a:lnTo>
                    <a:pt x="2696" y="493400"/>
                  </a:lnTo>
                  <a:lnTo>
                    <a:pt x="10048" y="504301"/>
                  </a:lnTo>
                  <a:lnTo>
                    <a:pt x="20949" y="511653"/>
                  </a:lnTo>
                  <a:lnTo>
                    <a:pt x="34289" y="514350"/>
                  </a:lnTo>
                  <a:lnTo>
                    <a:pt x="480059" y="514350"/>
                  </a:lnTo>
                  <a:lnTo>
                    <a:pt x="493400" y="511653"/>
                  </a:lnTo>
                  <a:lnTo>
                    <a:pt x="504301" y="504301"/>
                  </a:lnTo>
                  <a:lnTo>
                    <a:pt x="511653" y="493400"/>
                  </a:lnTo>
                  <a:lnTo>
                    <a:pt x="514350" y="480060"/>
                  </a:lnTo>
                  <a:lnTo>
                    <a:pt x="514350" y="34289"/>
                  </a:lnTo>
                  <a:lnTo>
                    <a:pt x="511653" y="20949"/>
                  </a:lnTo>
                  <a:lnTo>
                    <a:pt x="504301" y="10048"/>
                  </a:lnTo>
                  <a:lnTo>
                    <a:pt x="493400" y="2696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2700" y="3038475"/>
              <a:ext cx="342900" cy="419100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6276975" y="4829175"/>
            <a:ext cx="514350" cy="504825"/>
            <a:chOff x="6276975" y="4829175"/>
            <a:chExt cx="514350" cy="504825"/>
          </a:xfrm>
        </p:grpSpPr>
        <p:sp>
          <p:nvSpPr>
            <p:cNvPr id="8" name="object 8" descr=""/>
            <p:cNvSpPr/>
            <p:nvPr/>
          </p:nvSpPr>
          <p:spPr>
            <a:xfrm>
              <a:off x="6276975" y="4829175"/>
              <a:ext cx="514350" cy="504825"/>
            </a:xfrm>
            <a:custGeom>
              <a:avLst/>
              <a:gdLst/>
              <a:ahLst/>
              <a:cxnLst/>
              <a:rect l="l" t="t" r="r" b="b"/>
              <a:pathLst>
                <a:path w="514350" h="504825">
                  <a:moveTo>
                    <a:pt x="480695" y="0"/>
                  </a:moveTo>
                  <a:lnTo>
                    <a:pt x="33654" y="0"/>
                  </a:lnTo>
                  <a:lnTo>
                    <a:pt x="20574" y="2651"/>
                  </a:lnTo>
                  <a:lnTo>
                    <a:pt x="9874" y="9874"/>
                  </a:lnTo>
                  <a:lnTo>
                    <a:pt x="2651" y="20574"/>
                  </a:lnTo>
                  <a:lnTo>
                    <a:pt x="0" y="33654"/>
                  </a:lnTo>
                  <a:lnTo>
                    <a:pt x="0" y="471169"/>
                  </a:lnTo>
                  <a:lnTo>
                    <a:pt x="2651" y="484250"/>
                  </a:lnTo>
                  <a:lnTo>
                    <a:pt x="9874" y="494950"/>
                  </a:lnTo>
                  <a:lnTo>
                    <a:pt x="20574" y="502173"/>
                  </a:lnTo>
                  <a:lnTo>
                    <a:pt x="33654" y="504825"/>
                  </a:lnTo>
                  <a:lnTo>
                    <a:pt x="480695" y="504825"/>
                  </a:lnTo>
                  <a:lnTo>
                    <a:pt x="493775" y="502173"/>
                  </a:lnTo>
                  <a:lnTo>
                    <a:pt x="504475" y="494950"/>
                  </a:lnTo>
                  <a:lnTo>
                    <a:pt x="511698" y="484250"/>
                  </a:lnTo>
                  <a:lnTo>
                    <a:pt x="514350" y="471169"/>
                  </a:lnTo>
                  <a:lnTo>
                    <a:pt x="514350" y="33654"/>
                  </a:lnTo>
                  <a:lnTo>
                    <a:pt x="511698" y="20574"/>
                  </a:lnTo>
                  <a:lnTo>
                    <a:pt x="504475" y="9874"/>
                  </a:lnTo>
                  <a:lnTo>
                    <a:pt x="493775" y="2651"/>
                  </a:lnTo>
                  <a:lnTo>
                    <a:pt x="480695" y="0"/>
                  </a:lnTo>
                  <a:close/>
                </a:path>
              </a:pathLst>
            </a:custGeom>
            <a:solidFill>
              <a:srgbClr val="EAE8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2700" y="4867275"/>
              <a:ext cx="342900" cy="428625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7009130" y="2973387"/>
            <a:ext cx="6236970" cy="35458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Правовые</a:t>
            </a:r>
            <a:r>
              <a:rPr dirty="0" sz="2150" spc="34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 spc="-10">
                <a:solidFill>
                  <a:srgbClr val="48485A"/>
                </a:solidFill>
                <a:latin typeface="Cambria"/>
                <a:cs typeface="Cambria"/>
              </a:rPr>
              <a:t>системы</a:t>
            </a:r>
            <a:endParaRPr sz="21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Правовая</a:t>
            </a:r>
            <a:r>
              <a:rPr dirty="0" sz="1700" spc="1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система</a:t>
            </a:r>
            <a:r>
              <a:rPr dirty="0" sz="17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Гарант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Правовая</a:t>
            </a:r>
            <a:r>
              <a:rPr dirty="0" sz="17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система</a:t>
            </a:r>
            <a:r>
              <a:rPr dirty="0" sz="1700" spc="1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Консультант</a:t>
            </a:r>
            <a:endParaRPr sz="1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Электронные</a:t>
            </a:r>
            <a:r>
              <a:rPr dirty="0" sz="2150" spc="40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 spc="-10">
                <a:solidFill>
                  <a:srgbClr val="48485A"/>
                </a:solidFill>
                <a:latin typeface="Cambria"/>
                <a:cs typeface="Cambria"/>
              </a:rPr>
              <a:t>ресурсы</a:t>
            </a:r>
            <a:endParaRPr sz="2150">
              <a:latin typeface="Cambria"/>
              <a:cs typeface="Cambria"/>
            </a:endParaRPr>
          </a:p>
          <a:p>
            <a:pPr marL="12700" marR="5080">
              <a:lnSpc>
                <a:spcPct val="143500"/>
              </a:lnSpc>
              <a:spcBef>
                <a:spcPts val="919"/>
              </a:spcBef>
            </a:pP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Прогосзаказ.РФ</a:t>
            </a:r>
            <a:r>
              <a:rPr dirty="0" sz="17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-</a:t>
            </a:r>
            <a:r>
              <a:rPr dirty="0" sz="1700" spc="1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60">
                <a:solidFill>
                  <a:srgbClr val="48485A"/>
                </a:solidFill>
                <a:latin typeface="Microsoft Sans Serif"/>
                <a:cs typeface="Microsoft Sans Serif"/>
              </a:rPr>
              <a:t>электронная</a:t>
            </a:r>
            <a:r>
              <a:rPr dirty="0" sz="17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информационная</a:t>
            </a:r>
            <a:r>
              <a:rPr dirty="0" sz="17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Microsoft Sans Serif"/>
                <a:cs typeface="Microsoft Sans Serif"/>
              </a:rPr>
              <a:t>система </a:t>
            </a:r>
            <a:r>
              <a:rPr dirty="0" sz="1700" spc="45">
                <a:solidFill>
                  <a:srgbClr val="48485A"/>
                </a:solidFill>
                <a:latin typeface="Microsoft Sans Serif"/>
                <a:cs typeface="Microsoft Sans Serif"/>
              </a:rPr>
              <a:t>https://прогосзаказ.рф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dirty="0" sz="1700" spc="-25">
                <a:solidFill>
                  <a:srgbClr val="48485A"/>
                </a:solidFill>
                <a:latin typeface="Microsoft Sans Serif"/>
                <a:cs typeface="Microsoft Sans Serif"/>
              </a:rPr>
              <a:t>ЕИС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71640" y="2546985"/>
            <a:ext cx="643382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/>
              <a:t>Благодарю</a:t>
            </a:r>
            <a:r>
              <a:rPr dirty="0" sz="4400" spc="320"/>
              <a:t> </a:t>
            </a:r>
            <a:r>
              <a:rPr dirty="0" sz="4400"/>
              <a:t>за</a:t>
            </a:r>
            <a:r>
              <a:rPr dirty="0" sz="4400" spc="290"/>
              <a:t> </a:t>
            </a:r>
            <a:r>
              <a:rPr dirty="0" sz="4400" spc="-10"/>
              <a:t>внимание!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6975" y="3638550"/>
            <a:ext cx="571500" cy="5619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271640" y="4411027"/>
            <a:ext cx="2774315" cy="1218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>
                <a:solidFill>
                  <a:srgbClr val="48485A"/>
                </a:solidFill>
                <a:latin typeface="Cambria"/>
                <a:cs typeface="Cambria"/>
              </a:rPr>
              <a:t>Социальные</a:t>
            </a:r>
            <a:r>
              <a:rPr dirty="0" sz="2150" spc="385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2150" spc="-20">
                <a:solidFill>
                  <a:srgbClr val="48485A"/>
                </a:solidFill>
                <a:latin typeface="Cambria"/>
                <a:cs typeface="Cambria"/>
              </a:rPr>
              <a:t>сети</a:t>
            </a:r>
            <a:endParaRPr sz="21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dirty="0" sz="1700" spc="85">
                <a:solidFill>
                  <a:srgbClr val="48485A"/>
                </a:solidFill>
                <a:latin typeface="Microsoft Sans Serif"/>
                <a:cs typeface="Microsoft Sans Serif"/>
              </a:rPr>
              <a:t>Моя</a:t>
            </a:r>
            <a:r>
              <a:rPr dirty="0" sz="1700" spc="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75">
                <a:solidFill>
                  <a:srgbClr val="48485A"/>
                </a:solidFill>
                <a:latin typeface="Microsoft Sans Serif"/>
                <a:cs typeface="Microsoft Sans Serif"/>
              </a:rPr>
              <a:t>страница</a:t>
            </a:r>
            <a:r>
              <a:rPr dirty="0" sz="17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8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-10">
                <a:solidFill>
                  <a:srgbClr val="48485A"/>
                </a:solidFill>
                <a:latin typeface="Microsoft Sans Serif"/>
                <a:cs typeface="Microsoft Sans Serif"/>
              </a:rPr>
              <a:t>Контакте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https://vk.com/kitaevasn</a:t>
            </a:r>
            <a:endParaRPr sz="17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9850" y="3638550"/>
            <a:ext cx="561975" cy="56197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0222230" y="4411027"/>
            <a:ext cx="2647950" cy="1218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 spc="90">
                <a:solidFill>
                  <a:srgbClr val="48485A"/>
                </a:solidFill>
                <a:latin typeface="Cambria"/>
                <a:cs typeface="Cambria"/>
              </a:rPr>
              <a:t>Веб-</a:t>
            </a:r>
            <a:r>
              <a:rPr dirty="0" sz="2150" spc="-20">
                <a:solidFill>
                  <a:srgbClr val="48485A"/>
                </a:solidFill>
                <a:latin typeface="Cambria"/>
                <a:cs typeface="Cambria"/>
              </a:rPr>
              <a:t>сайт</a:t>
            </a:r>
            <a:endParaRPr sz="21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dirty="0" sz="1700" spc="125">
                <a:solidFill>
                  <a:srgbClr val="48485A"/>
                </a:solidFill>
                <a:latin typeface="Microsoft Sans Serif"/>
                <a:cs typeface="Microsoft Sans Serif"/>
              </a:rPr>
              <a:t>Мой </a:t>
            </a:r>
            <a:r>
              <a:rPr dirty="0" sz="1700">
                <a:solidFill>
                  <a:srgbClr val="48485A"/>
                </a:solidFill>
                <a:latin typeface="Microsoft Sans Serif"/>
                <a:cs typeface="Microsoft Sans Serif"/>
              </a:rPr>
              <a:t>сайт</a:t>
            </a:r>
            <a:r>
              <a:rPr dirty="0" sz="1700" spc="114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700" spc="55">
                <a:solidFill>
                  <a:srgbClr val="48485A"/>
                </a:solidFill>
                <a:latin typeface="Microsoft Sans Serif"/>
                <a:cs typeface="Microsoft Sans Serif"/>
              </a:rPr>
              <a:t>https://kitaeva-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700" spc="40">
                <a:solidFill>
                  <a:srgbClr val="48485A"/>
                </a:solidFill>
                <a:latin typeface="Microsoft Sans Serif"/>
                <a:cs typeface="Microsoft Sans Serif"/>
              </a:rPr>
              <a:t>svetlana.ru</a:t>
            </a:r>
            <a:endParaRPr sz="1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71640" y="963699"/>
            <a:ext cx="7287895" cy="2313940"/>
          </a:xfrm>
          <a:prstGeom prst="rect"/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3500"/>
              <a:t>Сведения</a:t>
            </a:r>
            <a:r>
              <a:rPr dirty="0" sz="3500" spc="345"/>
              <a:t> </a:t>
            </a:r>
            <a:r>
              <a:rPr dirty="0" sz="3500"/>
              <a:t>о</a:t>
            </a:r>
            <a:r>
              <a:rPr dirty="0" sz="3500" spc="315"/>
              <a:t> </a:t>
            </a:r>
            <a:r>
              <a:rPr dirty="0" sz="3500" spc="-10"/>
              <a:t>лицензии</a:t>
            </a:r>
            <a:endParaRPr sz="3500"/>
          </a:p>
          <a:p>
            <a:pPr marL="12700" marR="5080">
              <a:lnSpc>
                <a:spcPts val="4510"/>
              </a:lnSpc>
              <a:spcBef>
                <a:spcPts val="90"/>
              </a:spcBef>
            </a:pPr>
            <a:r>
              <a:rPr dirty="0" sz="3500"/>
              <a:t>предоставляются</a:t>
            </a:r>
            <a:r>
              <a:rPr dirty="0" sz="3500" spc="390"/>
              <a:t> </a:t>
            </a:r>
            <a:r>
              <a:rPr dirty="0" sz="3500" spc="-10"/>
              <a:t>исключительно </a:t>
            </a:r>
            <a:r>
              <a:rPr dirty="0" sz="3500"/>
              <a:t>путем</a:t>
            </a:r>
            <a:r>
              <a:rPr dirty="0" sz="3500" spc="400"/>
              <a:t> </a:t>
            </a:r>
            <a:r>
              <a:rPr dirty="0" sz="3500"/>
              <a:t>предоставления</a:t>
            </a:r>
            <a:r>
              <a:rPr dirty="0" sz="3500" spc="335"/>
              <a:t> </a:t>
            </a:r>
            <a:r>
              <a:rPr dirty="0" sz="3500"/>
              <a:t>выписки</a:t>
            </a:r>
            <a:r>
              <a:rPr dirty="0" sz="3500" spc="409"/>
              <a:t> </a:t>
            </a:r>
            <a:r>
              <a:rPr dirty="0" sz="3500" spc="-25"/>
              <a:t>из </a:t>
            </a:r>
            <a:r>
              <a:rPr dirty="0" sz="3500"/>
              <a:t>реестра</a:t>
            </a:r>
            <a:r>
              <a:rPr dirty="0" sz="3500" spc="330"/>
              <a:t> </a:t>
            </a:r>
            <a:r>
              <a:rPr dirty="0" sz="3500" spc="-10"/>
              <a:t>лицензий</a:t>
            </a:r>
            <a:endParaRPr sz="35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6975" y="3571875"/>
            <a:ext cx="457200" cy="4476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271640" y="4172521"/>
            <a:ext cx="2195195" cy="3031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363855">
              <a:lnSpc>
                <a:spcPct val="106800"/>
              </a:lnSpc>
              <a:spcBef>
                <a:spcPts val="90"/>
              </a:spcBef>
            </a:pP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Изменение законодательства</a:t>
            </a:r>
            <a:endParaRPr sz="1700">
              <a:latin typeface="Cambria"/>
              <a:cs typeface="Cambria"/>
            </a:endParaRPr>
          </a:p>
          <a:p>
            <a:pPr marL="12700" marR="5080">
              <a:lnSpc>
                <a:spcPct val="137300"/>
              </a:lnSpc>
              <a:spcBef>
                <a:spcPts val="86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Законом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от</a:t>
            </a:r>
            <a:r>
              <a:rPr dirty="0" sz="1400" spc="7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08.08.2024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48485A"/>
                </a:solidFill>
                <a:latin typeface="Microsoft Sans Serif"/>
                <a:cs typeface="Microsoft Sans Serif"/>
              </a:rPr>
              <a:t>№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310-</a:t>
            </a:r>
            <a:r>
              <a:rPr dirty="0" sz="1400" spc="-114">
                <a:solidFill>
                  <a:srgbClr val="48485A"/>
                </a:solidFill>
                <a:latin typeface="Microsoft Sans Serif"/>
                <a:cs typeface="Microsoft Sans Serif"/>
              </a:rPr>
              <a:t>ФЗ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исключена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возможность</a:t>
            </a:r>
            <a:r>
              <a:rPr dirty="0" sz="1400" spc="29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получения 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информации</a:t>
            </a:r>
            <a:r>
              <a:rPr dirty="0" sz="1400" spc="15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12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наличии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лицензии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виде</a:t>
            </a: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45">
                <a:solidFill>
                  <a:srgbClr val="48485A"/>
                </a:solidFill>
                <a:latin typeface="Microsoft Sans Serif"/>
                <a:cs typeface="Microsoft Sans Serif"/>
              </a:rPr>
              <a:t>копии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акта</a:t>
            </a:r>
            <a:r>
              <a:rPr dirty="0" sz="1400" spc="1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35">
                <a:solidFill>
                  <a:srgbClr val="48485A"/>
                </a:solidFill>
                <a:latin typeface="Microsoft Sans Serif"/>
                <a:cs typeface="Microsoft Sans Serif"/>
              </a:rPr>
              <a:t>лицензирующего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органа</a:t>
            </a:r>
            <a:r>
              <a:rPr dirty="0" sz="1400" spc="-3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о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0">
                <a:solidFill>
                  <a:srgbClr val="48485A"/>
                </a:solidFill>
                <a:latin typeface="Microsoft Sans Serif"/>
                <a:cs typeface="Microsoft Sans Serif"/>
              </a:rPr>
              <a:t>принятом 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решении.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86825" y="3571875"/>
            <a:ext cx="457200" cy="44767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8882633" y="4172521"/>
            <a:ext cx="1862455" cy="12763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478790">
              <a:lnSpc>
                <a:spcPct val="106800"/>
              </a:lnSpc>
              <a:spcBef>
                <a:spcPts val="90"/>
              </a:spcBef>
            </a:pPr>
            <a:r>
              <a:rPr dirty="0" sz="1700" spc="-10">
                <a:solidFill>
                  <a:srgbClr val="48485A"/>
                </a:solidFill>
                <a:latin typeface="Cambria"/>
                <a:cs typeface="Cambria"/>
              </a:rPr>
              <a:t>Нормативное основание</a:t>
            </a:r>
            <a:endParaRPr sz="1700">
              <a:latin typeface="Cambria"/>
              <a:cs typeface="Cambria"/>
            </a:endParaRPr>
          </a:p>
          <a:p>
            <a:pPr marL="12700" marR="5080">
              <a:lnSpc>
                <a:spcPct val="138500"/>
              </a:lnSpc>
              <a:spcBef>
                <a:spcPts val="840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Изменения</a:t>
            </a:r>
            <a:r>
              <a:rPr dirty="0" sz="1400" spc="1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ч.</a:t>
            </a:r>
            <a:r>
              <a:rPr dirty="0" sz="1400" spc="8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8</a:t>
            </a:r>
            <a:r>
              <a:rPr dirty="0" sz="1400" spc="1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ст.</a:t>
            </a:r>
            <a:r>
              <a:rPr dirty="0" sz="1400" spc="8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21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Закона</a:t>
            </a:r>
            <a:r>
              <a:rPr dirty="0" sz="1400" spc="3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№</a:t>
            </a:r>
            <a:r>
              <a:rPr dirty="0" sz="1400" spc="6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99-</a:t>
            </a:r>
            <a:r>
              <a:rPr dirty="0" sz="1400" spc="-25">
                <a:solidFill>
                  <a:srgbClr val="48485A"/>
                </a:solidFill>
                <a:latin typeface="Microsoft Sans Serif"/>
                <a:cs typeface="Microsoft Sans Serif"/>
              </a:rPr>
              <a:t>ФЗ.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96675" y="3562350"/>
            <a:ext cx="457200" cy="466725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1493754" y="4172521"/>
            <a:ext cx="2034539" cy="12763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113664">
              <a:lnSpc>
                <a:spcPct val="106800"/>
              </a:lnSpc>
              <a:spcBef>
                <a:spcPts val="90"/>
              </a:spcBef>
            </a:pP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Дата</a:t>
            </a:r>
            <a:r>
              <a:rPr dirty="0" sz="1700" spc="26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48485A"/>
                </a:solidFill>
                <a:latin typeface="Cambria"/>
                <a:cs typeface="Cambria"/>
              </a:rPr>
              <a:t>вступления</a:t>
            </a:r>
            <a:r>
              <a:rPr dirty="0" sz="1700" spc="270">
                <a:solidFill>
                  <a:srgbClr val="48485A"/>
                </a:solidFill>
                <a:latin typeface="Cambria"/>
                <a:cs typeface="Cambria"/>
              </a:rPr>
              <a:t> </a:t>
            </a:r>
            <a:r>
              <a:rPr dirty="0" sz="1700" spc="-50">
                <a:solidFill>
                  <a:srgbClr val="48485A"/>
                </a:solidFill>
                <a:latin typeface="Cambria"/>
                <a:cs typeface="Cambria"/>
              </a:rPr>
              <a:t>в </a:t>
            </a:r>
            <a:r>
              <a:rPr dirty="0" sz="1700" spc="-20">
                <a:solidFill>
                  <a:srgbClr val="48485A"/>
                </a:solidFill>
                <a:latin typeface="Cambria"/>
                <a:cs typeface="Cambria"/>
              </a:rPr>
              <a:t>силу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Нома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вступила</a:t>
            </a:r>
            <a:r>
              <a:rPr dirty="0" sz="1400" spc="6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55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48485A"/>
                </a:solidFill>
                <a:latin typeface="Microsoft Sans Serif"/>
                <a:cs typeface="Microsoft Sans Serif"/>
              </a:rPr>
              <a:t>силу</a:t>
            </a:r>
            <a:r>
              <a:rPr dirty="0" sz="1400" spc="70">
                <a:solidFill>
                  <a:srgbClr val="48485A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50">
                <a:solidFill>
                  <a:srgbClr val="48485A"/>
                </a:solidFill>
                <a:latin typeface="Microsoft Sans Serif"/>
                <a:cs typeface="Microsoft Sans Serif"/>
              </a:rPr>
              <a:t>с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400" spc="-10">
                <a:solidFill>
                  <a:srgbClr val="48485A"/>
                </a:solidFill>
                <a:latin typeface="Microsoft Sans Serif"/>
                <a:cs typeface="Microsoft Sans Serif"/>
              </a:rPr>
              <a:t>05.02.2025.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2025-04-10T09:20:35Z</dcterms:created>
  <dcterms:modified xsi:type="dcterms:W3CDTF">2025-04-10T09:20:35Z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2025-04-10T00:00:00Z</vt:filetime>
  </property>
  <property fmtid="{D5CDD505-2E9C-101B-9397-08002B2CF9AE}" pid="3" name="LastSaved">
    <vt:filetime>2025-04-10T00:00:00Z</vt:filetime>
  </property>
</Properties>
</file>