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09F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09F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09F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09F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849" y="445134"/>
            <a:ext cx="5704205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09F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2466" y="3154425"/>
            <a:ext cx="5450205" cy="3400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30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4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1" Type="http://schemas.openxmlformats.org/officeDocument/2006/relationships/image" Target="../media/image54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jpg"/><Relationship Id="rId4" Type="http://schemas.openxmlformats.org/officeDocument/2006/relationships/image" Target="../media/image30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30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30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hyperlink" Target="https://univer.sberbank-ast.ru/mkc-sber/" TargetMode="External"/><Relationship Id="rId6" Type="http://schemas.openxmlformats.org/officeDocument/2006/relationships/hyperlink" Target="mailto:support@sberb2b.ru" TargetMode="External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image" Target="../media/image5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jpg"/><Relationship Id="rId3" Type="http://schemas.openxmlformats.org/officeDocument/2006/relationships/hyperlink" Target="http://sberb2b.ru/" TargetMode="External"/><Relationship Id="rId4" Type="http://schemas.openxmlformats.org/officeDocument/2006/relationships/hyperlink" Target="mailto:support@sberb2b.ru" TargetMode="External"/><Relationship Id="rId5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5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hyperlink" Target="https://sberb2b.ru/request/public-requests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jpg"/><Relationship Id="rId14" Type="http://schemas.openxmlformats.org/officeDocument/2006/relationships/image" Target="../media/image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3.png"/><Relationship Id="rId4" Type="http://schemas.openxmlformats.org/officeDocument/2006/relationships/image" Target="../media/image4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3227" y="2881545"/>
              <a:ext cx="5732464" cy="105799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7232" y="0"/>
              <a:ext cx="6144768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-1" y="0"/>
              <a:ext cx="8119109" cy="6858000"/>
            </a:xfrm>
            <a:custGeom>
              <a:avLst/>
              <a:gdLst/>
              <a:ahLst/>
              <a:cxnLst/>
              <a:rect l="l" t="t" r="r" b="b"/>
              <a:pathLst>
                <a:path w="8119109" h="6858000">
                  <a:moveTo>
                    <a:pt x="6968920" y="0"/>
                  </a:moveTo>
                  <a:lnTo>
                    <a:pt x="0" y="0"/>
                  </a:lnTo>
                  <a:lnTo>
                    <a:pt x="0" y="6857996"/>
                  </a:lnTo>
                  <a:lnTo>
                    <a:pt x="8118631" y="6857996"/>
                  </a:lnTo>
                  <a:lnTo>
                    <a:pt x="6968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2179320">
              <a:lnSpc>
                <a:spcPct val="100000"/>
              </a:lnSpc>
              <a:spcBef>
                <a:spcPts val="95"/>
              </a:spcBef>
            </a:pPr>
            <a:r>
              <a:rPr dirty="0"/>
              <a:t>Гибкость</a:t>
            </a:r>
            <a:r>
              <a:rPr dirty="0" spc="-20"/>
              <a:t> </a:t>
            </a:r>
            <a:r>
              <a:rPr dirty="0"/>
              <a:t>в</a:t>
            </a:r>
            <a:r>
              <a:rPr dirty="0" spc="-55"/>
              <a:t> </a:t>
            </a:r>
            <a:r>
              <a:rPr dirty="0" spc="-10"/>
              <a:t>сотрудничестве </a:t>
            </a:r>
            <a:r>
              <a:rPr dirty="0"/>
              <a:t>и</a:t>
            </a:r>
            <a:r>
              <a:rPr dirty="0" spc="-75"/>
              <a:t> </a:t>
            </a:r>
            <a:r>
              <a:rPr dirty="0"/>
              <a:t>планировании</a:t>
            </a:r>
            <a:r>
              <a:rPr dirty="0" spc="-55"/>
              <a:t> </a:t>
            </a:r>
            <a:r>
              <a:rPr dirty="0" spc="-10"/>
              <a:t>закупок</a:t>
            </a:r>
          </a:p>
          <a:p>
            <a:pPr marL="12700" marR="2080895">
              <a:lnSpc>
                <a:spcPct val="100000"/>
              </a:lnSpc>
              <a:spcBef>
                <a:spcPts val="1335"/>
              </a:spcBef>
            </a:pP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Заказчики</a:t>
            </a:r>
            <a:r>
              <a:rPr dirty="0" sz="1400" spc="-2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223-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ФЗ</a:t>
            </a:r>
            <a:r>
              <a:rPr dirty="0" sz="1400" spc="-4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сами</a:t>
            </a:r>
            <a:r>
              <a:rPr dirty="0" sz="1400" spc="-3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определяют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способы</a:t>
            </a:r>
            <a:r>
              <a:rPr dirty="0" sz="1400" spc="-6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проведения</a:t>
            </a:r>
            <a:r>
              <a:rPr dirty="0" sz="1400" spc="-5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закупочных</a:t>
            </a:r>
            <a:r>
              <a:rPr dirty="0" sz="1400" spc="-55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процедур,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проводят</a:t>
            </a:r>
            <a:r>
              <a:rPr dirty="0" sz="1400" spc="-25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срочные</a:t>
            </a:r>
            <a:r>
              <a:rPr dirty="0" sz="1400" spc="-3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400" spc="-3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непредвиденные</a:t>
            </a:r>
            <a:r>
              <a:rPr dirty="0" sz="1400" spc="-5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закупки.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 marR="1446530">
              <a:lnSpc>
                <a:spcPct val="100000"/>
              </a:lnSpc>
              <a:spcBef>
                <a:spcPts val="5"/>
              </a:spcBef>
            </a:pPr>
            <a:r>
              <a:rPr dirty="0" sz="2000"/>
              <a:t>Новые</a:t>
            </a:r>
            <a:r>
              <a:rPr dirty="0" sz="2000" spc="-40"/>
              <a:t> </a:t>
            </a:r>
            <a:r>
              <a:rPr dirty="0" sz="2000"/>
              <a:t>возможности</a:t>
            </a:r>
            <a:r>
              <a:rPr dirty="0" sz="2000" spc="-65"/>
              <a:t> </a:t>
            </a:r>
            <a:r>
              <a:rPr dirty="0" sz="2000"/>
              <a:t>и</a:t>
            </a:r>
            <a:r>
              <a:rPr dirty="0" sz="2000" spc="-25"/>
              <a:t> </a:t>
            </a:r>
            <a:r>
              <a:rPr dirty="0" sz="2000" spc="-10"/>
              <a:t>перспективы </a:t>
            </a:r>
            <a:r>
              <a:rPr dirty="0" sz="2000"/>
              <a:t>роста</a:t>
            </a:r>
            <a:r>
              <a:rPr dirty="0" sz="2000" spc="-35"/>
              <a:t> </a:t>
            </a:r>
            <a:r>
              <a:rPr dirty="0" sz="2000"/>
              <a:t>продаж</a:t>
            </a:r>
            <a:r>
              <a:rPr dirty="0" sz="2000" spc="-15"/>
              <a:t> </a:t>
            </a:r>
            <a:r>
              <a:rPr dirty="0" sz="2000" spc="-10"/>
              <a:t>поставщиков</a:t>
            </a:r>
            <a:endParaRPr sz="2000"/>
          </a:p>
          <a:p>
            <a:pPr marL="12700" marR="5080">
              <a:lnSpc>
                <a:spcPct val="100000"/>
              </a:lnSpc>
              <a:spcBef>
                <a:spcPts val="1685"/>
              </a:spcBef>
            </a:pP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Сотрудничество</a:t>
            </a:r>
            <a:r>
              <a:rPr dirty="0" sz="1400" spc="-5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с</a:t>
            </a:r>
            <a:r>
              <a:rPr dirty="0" sz="1400" spc="-15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крупнейшими</a:t>
            </a:r>
            <a:r>
              <a:rPr dirty="0" sz="1400" spc="1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корпорациями</a:t>
            </a:r>
            <a:r>
              <a:rPr dirty="0" sz="1400" spc="1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223-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ФЗ</a:t>
            </a: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–</a:t>
            </a:r>
            <a:r>
              <a:rPr dirty="0" sz="1400" spc="-5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несомненный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плюс</a:t>
            </a:r>
            <a:r>
              <a:rPr dirty="0" sz="1400" spc="-6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для</a:t>
            </a:r>
            <a:r>
              <a:rPr dirty="0" sz="1400" spc="-45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репутации</a:t>
            </a:r>
            <a:r>
              <a:rPr dirty="0" sz="1400" spc="-25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поставщика</a:t>
            </a:r>
            <a:r>
              <a:rPr dirty="0" sz="1400" spc="-4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50" b="0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12700" marR="2162175">
              <a:lnSpc>
                <a:spcPct val="100000"/>
              </a:lnSpc>
            </a:pP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возможность</a:t>
            </a:r>
            <a:r>
              <a:rPr dirty="0" sz="1400" spc="-75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получать</a:t>
            </a:r>
            <a:r>
              <a:rPr dirty="0" sz="1400" spc="-6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регулярные</a:t>
            </a:r>
            <a:r>
              <a:rPr dirty="0" sz="1400" spc="-30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заказы, зарекомендовав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 себя</a:t>
            </a:r>
            <a:r>
              <a:rPr dirty="0" sz="1400" spc="5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b="0">
                <a:solidFill>
                  <a:srgbClr val="002243"/>
                </a:solidFill>
                <a:latin typeface="Calibri"/>
                <a:cs typeface="Calibri"/>
              </a:rPr>
              <a:t>перед</a:t>
            </a:r>
            <a:r>
              <a:rPr dirty="0" sz="1400" spc="-15" b="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 b="0">
                <a:solidFill>
                  <a:srgbClr val="002243"/>
                </a:solidFill>
                <a:latin typeface="Calibri"/>
                <a:cs typeface="Calibri"/>
              </a:rPr>
              <a:t>заказчиком.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29412" y="452627"/>
            <a:ext cx="11366500" cy="5732145"/>
            <a:chOff x="629412" y="452627"/>
            <a:chExt cx="11366500" cy="573214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12" y="3147060"/>
              <a:ext cx="448056" cy="4495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12" y="4844795"/>
              <a:ext cx="448056" cy="44958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0695" y="2665476"/>
              <a:ext cx="1854707" cy="5120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0955" y="2705100"/>
              <a:ext cx="1207007" cy="58521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0676" y="4879848"/>
              <a:ext cx="1790700" cy="130454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12323" y="1117091"/>
              <a:ext cx="1327403" cy="95554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5028" y="3976116"/>
              <a:ext cx="2787396" cy="44348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77200" y="1139951"/>
              <a:ext cx="1874520" cy="93268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89847" y="5218175"/>
              <a:ext cx="859536" cy="73304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35540" y="3639311"/>
              <a:ext cx="1679448" cy="9906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53612" y="452627"/>
              <a:ext cx="3040380" cy="797051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657555" y="2093468"/>
            <a:ext cx="593344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На</a:t>
            </a:r>
            <a:r>
              <a:rPr dirty="0" sz="14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SBER</a:t>
            </a:r>
            <a:r>
              <a:rPr dirty="0" sz="14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B2B</a:t>
            </a:r>
            <a:r>
              <a:rPr dirty="0" sz="14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проводят</a:t>
            </a:r>
            <a:r>
              <a:rPr dirty="0" sz="14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закупки</a:t>
            </a:r>
            <a:r>
              <a:rPr dirty="0" sz="14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малого</a:t>
            </a:r>
            <a:r>
              <a:rPr dirty="0" sz="14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объема</a:t>
            </a:r>
            <a:r>
              <a:rPr dirty="0" sz="14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субъекты 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223-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ФЗ</a:t>
            </a:r>
            <a:r>
              <a:rPr dirty="0" sz="14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-</a:t>
            </a:r>
            <a:r>
              <a:rPr dirty="0" sz="14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крупнейшие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российские</a:t>
            </a:r>
            <a:r>
              <a:rPr dirty="0" sz="14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компании</a:t>
            </a:r>
            <a:r>
              <a:rPr dirty="0" sz="14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4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гос.</a:t>
            </a:r>
            <a:r>
              <a:rPr dirty="0" sz="14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корпорации.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57555" y="458851"/>
            <a:ext cx="2536825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Заказчики </a:t>
            </a:r>
            <a:r>
              <a:rPr dirty="0"/>
              <a:t>по</a:t>
            </a:r>
            <a:r>
              <a:rPr dirty="0" spc="5"/>
              <a:t> </a:t>
            </a:r>
            <a:r>
              <a:rPr dirty="0" spc="-10"/>
              <a:t>223-</a:t>
            </a:r>
            <a:r>
              <a:rPr dirty="0" spc="-25"/>
              <a:t>ФЗ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2296" y="0"/>
            <a:ext cx="12110085" cy="6858000"/>
            <a:chOff x="82296" y="0"/>
            <a:chExt cx="1211008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2246634" y="0"/>
              <a:ext cx="9945370" cy="6858000"/>
            </a:xfrm>
            <a:custGeom>
              <a:avLst/>
              <a:gdLst/>
              <a:ahLst/>
              <a:cxnLst/>
              <a:rect l="l" t="t" r="r" b="b"/>
              <a:pathLst>
                <a:path w="9945370" h="6858000">
                  <a:moveTo>
                    <a:pt x="9945365" y="0"/>
                  </a:moveTo>
                  <a:lnTo>
                    <a:pt x="3009221" y="0"/>
                  </a:lnTo>
                  <a:lnTo>
                    <a:pt x="0" y="6857995"/>
                  </a:lnTo>
                  <a:lnTo>
                    <a:pt x="9945365" y="6857995"/>
                  </a:lnTo>
                  <a:lnTo>
                    <a:pt x="9945365" y="0"/>
                  </a:lnTo>
                  <a:close/>
                </a:path>
              </a:pathLst>
            </a:custGeom>
            <a:solidFill>
              <a:srgbClr val="F7F3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" y="4081297"/>
              <a:ext cx="4882007" cy="277670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05840" y="4229100"/>
              <a:ext cx="3093720" cy="1986280"/>
            </a:xfrm>
            <a:custGeom>
              <a:avLst/>
              <a:gdLst/>
              <a:ahLst/>
              <a:cxnLst/>
              <a:rect l="l" t="t" r="r" b="b"/>
              <a:pathLst>
                <a:path w="3093720" h="1986279">
                  <a:moveTo>
                    <a:pt x="2877566" y="0"/>
                  </a:moveTo>
                  <a:lnTo>
                    <a:pt x="216128" y="0"/>
                  </a:lnTo>
                  <a:lnTo>
                    <a:pt x="166571" y="5708"/>
                  </a:lnTo>
                  <a:lnTo>
                    <a:pt x="121079" y="21969"/>
                  </a:lnTo>
                  <a:lnTo>
                    <a:pt x="80950" y="47486"/>
                  </a:lnTo>
                  <a:lnTo>
                    <a:pt x="47480" y="80960"/>
                  </a:lnTo>
                  <a:lnTo>
                    <a:pt x="21967" y="121094"/>
                  </a:lnTo>
                  <a:lnTo>
                    <a:pt x="5707" y="166591"/>
                  </a:lnTo>
                  <a:lnTo>
                    <a:pt x="0" y="216154"/>
                  </a:lnTo>
                  <a:lnTo>
                    <a:pt x="0" y="1769643"/>
                  </a:lnTo>
                  <a:lnTo>
                    <a:pt x="5707" y="1819200"/>
                  </a:lnTo>
                  <a:lnTo>
                    <a:pt x="21967" y="1864692"/>
                  </a:lnTo>
                  <a:lnTo>
                    <a:pt x="47480" y="1904821"/>
                  </a:lnTo>
                  <a:lnTo>
                    <a:pt x="80950" y="1938291"/>
                  </a:lnTo>
                  <a:lnTo>
                    <a:pt x="121079" y="1963804"/>
                  </a:lnTo>
                  <a:lnTo>
                    <a:pt x="166571" y="1980064"/>
                  </a:lnTo>
                  <a:lnTo>
                    <a:pt x="216128" y="1985772"/>
                  </a:lnTo>
                  <a:lnTo>
                    <a:pt x="2877566" y="1985772"/>
                  </a:lnTo>
                  <a:lnTo>
                    <a:pt x="2927128" y="1980064"/>
                  </a:lnTo>
                  <a:lnTo>
                    <a:pt x="2972625" y="1963804"/>
                  </a:lnTo>
                  <a:lnTo>
                    <a:pt x="3012759" y="1938291"/>
                  </a:lnTo>
                  <a:lnTo>
                    <a:pt x="3046233" y="1904821"/>
                  </a:lnTo>
                  <a:lnTo>
                    <a:pt x="3071750" y="1864692"/>
                  </a:lnTo>
                  <a:lnTo>
                    <a:pt x="3088011" y="1819200"/>
                  </a:lnTo>
                  <a:lnTo>
                    <a:pt x="3093720" y="1769643"/>
                  </a:lnTo>
                  <a:lnTo>
                    <a:pt x="3093720" y="216154"/>
                  </a:lnTo>
                  <a:lnTo>
                    <a:pt x="3088011" y="166591"/>
                  </a:lnTo>
                  <a:lnTo>
                    <a:pt x="3071750" y="121094"/>
                  </a:lnTo>
                  <a:lnTo>
                    <a:pt x="3046233" y="80960"/>
                  </a:lnTo>
                  <a:lnTo>
                    <a:pt x="3012759" y="47486"/>
                  </a:lnTo>
                  <a:lnTo>
                    <a:pt x="2972625" y="21969"/>
                  </a:lnTo>
                  <a:lnTo>
                    <a:pt x="2927128" y="5708"/>
                  </a:lnTo>
                  <a:lnTo>
                    <a:pt x="28775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203452" y="4925314"/>
            <a:ext cx="215709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Возможность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настроить </a:t>
            </a:r>
            <a:r>
              <a:rPr dirty="0" sz="1600" b="1">
                <a:latin typeface="Calibri"/>
                <a:cs typeface="Calibri"/>
              </a:rPr>
              <a:t>уровень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доступа</a:t>
            </a:r>
            <a:endParaRPr sz="1600">
              <a:latin typeface="Calibri"/>
              <a:cs typeface="Calibri"/>
            </a:endParaRPr>
          </a:p>
          <a:p>
            <a:pPr marL="12700" marR="483870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для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сотрудников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50" b="1">
                <a:latin typeface="Calibri"/>
                <a:cs typeface="Calibri"/>
              </a:rPr>
              <a:t>в </a:t>
            </a:r>
            <a:r>
              <a:rPr dirty="0" sz="1600" b="1">
                <a:latin typeface="Calibri"/>
                <a:cs typeface="Calibri"/>
              </a:rPr>
              <a:t>соответствии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и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50" b="1">
                <a:latin typeface="Calibri"/>
                <a:cs typeface="Calibri"/>
              </a:rPr>
              <a:t>с</a:t>
            </a:r>
            <a:r>
              <a:rPr dirty="0" sz="1600" b="1">
                <a:latin typeface="Calibri"/>
                <a:cs typeface="Calibri"/>
              </a:rPr>
              <a:t> их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полномочиями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6903" y="4300728"/>
            <a:ext cx="576072" cy="57607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900804" algn="l"/>
              </a:tabLst>
            </a:pPr>
            <a:r>
              <a:rPr dirty="0" spc="-10"/>
              <a:t>Преимущества</a:t>
            </a:r>
            <a:r>
              <a:rPr dirty="0"/>
              <a:t>	</a:t>
            </a:r>
            <a:r>
              <a:rPr dirty="0" spc="-10"/>
              <a:t>работы </a:t>
            </a:r>
            <a:r>
              <a:rPr dirty="0" spc="-25"/>
              <a:t>со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24383" y="1097280"/>
            <a:ext cx="4882515" cy="4295140"/>
            <a:chOff x="24383" y="1097280"/>
            <a:chExt cx="4882515" cy="429514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6192" y="1097280"/>
              <a:ext cx="3038856" cy="79705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3" y="2189988"/>
              <a:ext cx="4882007" cy="320243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47928" y="2337816"/>
              <a:ext cx="3093720" cy="1416050"/>
            </a:xfrm>
            <a:custGeom>
              <a:avLst/>
              <a:gdLst/>
              <a:ahLst/>
              <a:cxnLst/>
              <a:rect l="l" t="t" r="r" b="b"/>
              <a:pathLst>
                <a:path w="3093720" h="1416050">
                  <a:moveTo>
                    <a:pt x="2939669" y="0"/>
                  </a:moveTo>
                  <a:lnTo>
                    <a:pt x="154089" y="0"/>
                  </a:lnTo>
                  <a:lnTo>
                    <a:pt x="105384" y="7852"/>
                  </a:lnTo>
                  <a:lnTo>
                    <a:pt x="63085" y="29720"/>
                  </a:lnTo>
                  <a:lnTo>
                    <a:pt x="29729" y="63066"/>
                  </a:lnTo>
                  <a:lnTo>
                    <a:pt x="7855" y="105355"/>
                  </a:lnTo>
                  <a:lnTo>
                    <a:pt x="0" y="154050"/>
                  </a:lnTo>
                  <a:lnTo>
                    <a:pt x="0" y="1261745"/>
                  </a:lnTo>
                  <a:lnTo>
                    <a:pt x="7855" y="1310440"/>
                  </a:lnTo>
                  <a:lnTo>
                    <a:pt x="29729" y="1352729"/>
                  </a:lnTo>
                  <a:lnTo>
                    <a:pt x="63085" y="1386075"/>
                  </a:lnTo>
                  <a:lnTo>
                    <a:pt x="105384" y="1407943"/>
                  </a:lnTo>
                  <a:lnTo>
                    <a:pt x="154089" y="1415796"/>
                  </a:lnTo>
                  <a:lnTo>
                    <a:pt x="2939669" y="1415796"/>
                  </a:lnTo>
                  <a:lnTo>
                    <a:pt x="2988364" y="1407943"/>
                  </a:lnTo>
                  <a:lnTo>
                    <a:pt x="3030653" y="1386075"/>
                  </a:lnTo>
                  <a:lnTo>
                    <a:pt x="3063999" y="1352729"/>
                  </a:lnTo>
                  <a:lnTo>
                    <a:pt x="3085867" y="1310440"/>
                  </a:lnTo>
                  <a:lnTo>
                    <a:pt x="3093720" y="1261745"/>
                  </a:lnTo>
                  <a:lnTo>
                    <a:pt x="3093720" y="154050"/>
                  </a:lnTo>
                  <a:lnTo>
                    <a:pt x="3085867" y="105355"/>
                  </a:lnTo>
                  <a:lnTo>
                    <a:pt x="3063999" y="63066"/>
                  </a:lnTo>
                  <a:lnTo>
                    <a:pt x="3030653" y="29720"/>
                  </a:lnTo>
                  <a:lnTo>
                    <a:pt x="2988364" y="7852"/>
                  </a:lnTo>
                  <a:lnTo>
                    <a:pt x="2939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45844" y="3020694"/>
            <a:ext cx="189547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Прозрачный</a:t>
            </a:r>
            <a:r>
              <a:rPr dirty="0" sz="1600" spc="-8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процесс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заключения</a:t>
            </a:r>
            <a:r>
              <a:rPr dirty="0" sz="1600" spc="-7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сделок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086611" y="2109216"/>
            <a:ext cx="7611745" cy="3288665"/>
            <a:chOff x="1086611" y="2109216"/>
            <a:chExt cx="7611745" cy="3288665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6611" y="2430780"/>
              <a:ext cx="576072" cy="54254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4572" y="2109216"/>
              <a:ext cx="4883531" cy="3288411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738115" y="2257044"/>
              <a:ext cx="3095625" cy="1501140"/>
            </a:xfrm>
            <a:custGeom>
              <a:avLst/>
              <a:gdLst/>
              <a:ahLst/>
              <a:cxnLst/>
              <a:rect l="l" t="t" r="r" b="b"/>
              <a:pathLst>
                <a:path w="3095625" h="1501139">
                  <a:moveTo>
                    <a:pt x="2931922" y="0"/>
                  </a:moveTo>
                  <a:lnTo>
                    <a:pt x="163322" y="0"/>
                  </a:lnTo>
                  <a:lnTo>
                    <a:pt x="119915" y="5836"/>
                  </a:lnTo>
                  <a:lnTo>
                    <a:pt x="80903" y="22304"/>
                  </a:lnTo>
                  <a:lnTo>
                    <a:pt x="47847" y="47847"/>
                  </a:lnTo>
                  <a:lnTo>
                    <a:pt x="22304" y="80903"/>
                  </a:lnTo>
                  <a:lnTo>
                    <a:pt x="5836" y="119915"/>
                  </a:lnTo>
                  <a:lnTo>
                    <a:pt x="0" y="163321"/>
                  </a:lnTo>
                  <a:lnTo>
                    <a:pt x="0" y="1337817"/>
                  </a:lnTo>
                  <a:lnTo>
                    <a:pt x="5836" y="1381224"/>
                  </a:lnTo>
                  <a:lnTo>
                    <a:pt x="22304" y="1420236"/>
                  </a:lnTo>
                  <a:lnTo>
                    <a:pt x="47847" y="1453292"/>
                  </a:lnTo>
                  <a:lnTo>
                    <a:pt x="80903" y="1478835"/>
                  </a:lnTo>
                  <a:lnTo>
                    <a:pt x="119915" y="1495303"/>
                  </a:lnTo>
                  <a:lnTo>
                    <a:pt x="163322" y="1501139"/>
                  </a:lnTo>
                  <a:lnTo>
                    <a:pt x="2931922" y="1501139"/>
                  </a:lnTo>
                  <a:lnTo>
                    <a:pt x="2975328" y="1495303"/>
                  </a:lnTo>
                  <a:lnTo>
                    <a:pt x="3014340" y="1478835"/>
                  </a:lnTo>
                  <a:lnTo>
                    <a:pt x="3047396" y="1453292"/>
                  </a:lnTo>
                  <a:lnTo>
                    <a:pt x="3072939" y="1420236"/>
                  </a:lnTo>
                  <a:lnTo>
                    <a:pt x="3089407" y="1381224"/>
                  </a:lnTo>
                  <a:lnTo>
                    <a:pt x="3095243" y="1337817"/>
                  </a:lnTo>
                  <a:lnTo>
                    <a:pt x="3095243" y="163321"/>
                  </a:lnTo>
                  <a:lnTo>
                    <a:pt x="3089407" y="119915"/>
                  </a:lnTo>
                  <a:lnTo>
                    <a:pt x="3072939" y="80903"/>
                  </a:lnTo>
                  <a:lnTo>
                    <a:pt x="3047396" y="47847"/>
                  </a:lnTo>
                  <a:lnTo>
                    <a:pt x="3014340" y="22304"/>
                  </a:lnTo>
                  <a:lnTo>
                    <a:pt x="2975328" y="5836"/>
                  </a:lnTo>
                  <a:lnTo>
                    <a:pt x="2931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4947920" y="2941447"/>
            <a:ext cx="20834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Привычный интерфейс маркетплейса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979164" y="2109216"/>
            <a:ext cx="8213090" cy="3288665"/>
            <a:chOff x="3979164" y="2109216"/>
            <a:chExt cx="8213090" cy="3288665"/>
          </a:xfrm>
        </p:grpSpPr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9164" y="2180844"/>
              <a:ext cx="2362581" cy="236258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02708" y="2328672"/>
              <a:ext cx="576072" cy="57607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07223" y="2109216"/>
              <a:ext cx="4684776" cy="3288411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430767" y="2257044"/>
              <a:ext cx="3095625" cy="1501140"/>
            </a:xfrm>
            <a:custGeom>
              <a:avLst/>
              <a:gdLst/>
              <a:ahLst/>
              <a:cxnLst/>
              <a:rect l="l" t="t" r="r" b="b"/>
              <a:pathLst>
                <a:path w="3095625" h="1501139">
                  <a:moveTo>
                    <a:pt x="2931922" y="0"/>
                  </a:moveTo>
                  <a:lnTo>
                    <a:pt x="163322" y="0"/>
                  </a:lnTo>
                  <a:lnTo>
                    <a:pt x="119915" y="5836"/>
                  </a:lnTo>
                  <a:lnTo>
                    <a:pt x="80903" y="22304"/>
                  </a:lnTo>
                  <a:lnTo>
                    <a:pt x="47847" y="47847"/>
                  </a:lnTo>
                  <a:lnTo>
                    <a:pt x="22304" y="80903"/>
                  </a:lnTo>
                  <a:lnTo>
                    <a:pt x="5836" y="119915"/>
                  </a:lnTo>
                  <a:lnTo>
                    <a:pt x="0" y="163321"/>
                  </a:lnTo>
                  <a:lnTo>
                    <a:pt x="0" y="1337817"/>
                  </a:lnTo>
                  <a:lnTo>
                    <a:pt x="5836" y="1381224"/>
                  </a:lnTo>
                  <a:lnTo>
                    <a:pt x="22304" y="1420236"/>
                  </a:lnTo>
                  <a:lnTo>
                    <a:pt x="47847" y="1453292"/>
                  </a:lnTo>
                  <a:lnTo>
                    <a:pt x="80903" y="1478835"/>
                  </a:lnTo>
                  <a:lnTo>
                    <a:pt x="119915" y="1495303"/>
                  </a:lnTo>
                  <a:lnTo>
                    <a:pt x="163322" y="1501139"/>
                  </a:lnTo>
                  <a:lnTo>
                    <a:pt x="2931922" y="1501139"/>
                  </a:lnTo>
                  <a:lnTo>
                    <a:pt x="2975328" y="1495303"/>
                  </a:lnTo>
                  <a:lnTo>
                    <a:pt x="3014340" y="1478835"/>
                  </a:lnTo>
                  <a:lnTo>
                    <a:pt x="3047396" y="1453292"/>
                  </a:lnTo>
                  <a:lnTo>
                    <a:pt x="3072939" y="1420236"/>
                  </a:lnTo>
                  <a:lnTo>
                    <a:pt x="3089407" y="1381224"/>
                  </a:lnTo>
                  <a:lnTo>
                    <a:pt x="3095243" y="1337817"/>
                  </a:lnTo>
                  <a:lnTo>
                    <a:pt x="3095243" y="163321"/>
                  </a:lnTo>
                  <a:lnTo>
                    <a:pt x="3089407" y="119915"/>
                  </a:lnTo>
                  <a:lnTo>
                    <a:pt x="3072939" y="80903"/>
                  </a:lnTo>
                  <a:lnTo>
                    <a:pt x="3047396" y="47847"/>
                  </a:lnTo>
                  <a:lnTo>
                    <a:pt x="3014340" y="22304"/>
                  </a:lnTo>
                  <a:lnTo>
                    <a:pt x="2975328" y="5836"/>
                  </a:lnTo>
                  <a:lnTo>
                    <a:pt x="2931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8630157" y="2981960"/>
            <a:ext cx="16548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Быстрая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и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простая регистрация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3814571" y="2371344"/>
            <a:ext cx="5352415" cy="4486910"/>
            <a:chOff x="3814571" y="2371344"/>
            <a:chExt cx="5352415" cy="4486910"/>
          </a:xfrm>
        </p:grpSpPr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90787" y="2371344"/>
              <a:ext cx="576072" cy="57607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4571" y="4123893"/>
              <a:ext cx="4788662" cy="2734106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4738115" y="4271772"/>
              <a:ext cx="3001010" cy="1595755"/>
            </a:xfrm>
            <a:custGeom>
              <a:avLst/>
              <a:gdLst/>
              <a:ahLst/>
              <a:cxnLst/>
              <a:rect l="l" t="t" r="r" b="b"/>
              <a:pathLst>
                <a:path w="3001009" h="1595754">
                  <a:moveTo>
                    <a:pt x="2827147" y="0"/>
                  </a:moveTo>
                  <a:lnTo>
                    <a:pt x="173609" y="0"/>
                  </a:lnTo>
                  <a:lnTo>
                    <a:pt x="127455" y="6201"/>
                  </a:lnTo>
                  <a:lnTo>
                    <a:pt x="85983" y="23701"/>
                  </a:lnTo>
                  <a:lnTo>
                    <a:pt x="50847" y="50847"/>
                  </a:lnTo>
                  <a:lnTo>
                    <a:pt x="23701" y="85983"/>
                  </a:lnTo>
                  <a:lnTo>
                    <a:pt x="6201" y="127455"/>
                  </a:lnTo>
                  <a:lnTo>
                    <a:pt x="0" y="173608"/>
                  </a:lnTo>
                  <a:lnTo>
                    <a:pt x="0" y="1421955"/>
                  </a:lnTo>
                  <a:lnTo>
                    <a:pt x="6201" y="1468126"/>
                  </a:lnTo>
                  <a:lnTo>
                    <a:pt x="23701" y="1509614"/>
                  </a:lnTo>
                  <a:lnTo>
                    <a:pt x="50847" y="1544762"/>
                  </a:lnTo>
                  <a:lnTo>
                    <a:pt x="85983" y="1571918"/>
                  </a:lnTo>
                  <a:lnTo>
                    <a:pt x="127455" y="1589424"/>
                  </a:lnTo>
                  <a:lnTo>
                    <a:pt x="173609" y="1595627"/>
                  </a:lnTo>
                  <a:lnTo>
                    <a:pt x="2827147" y="1595627"/>
                  </a:lnTo>
                  <a:lnTo>
                    <a:pt x="2873300" y="1589424"/>
                  </a:lnTo>
                  <a:lnTo>
                    <a:pt x="2914772" y="1571918"/>
                  </a:lnTo>
                  <a:lnTo>
                    <a:pt x="2949908" y="1544762"/>
                  </a:lnTo>
                  <a:lnTo>
                    <a:pt x="2977054" y="1509614"/>
                  </a:lnTo>
                  <a:lnTo>
                    <a:pt x="2994554" y="1468126"/>
                  </a:lnTo>
                  <a:lnTo>
                    <a:pt x="3000756" y="1421955"/>
                  </a:lnTo>
                  <a:lnTo>
                    <a:pt x="3000756" y="173608"/>
                  </a:lnTo>
                  <a:lnTo>
                    <a:pt x="2994554" y="127455"/>
                  </a:lnTo>
                  <a:lnTo>
                    <a:pt x="2977054" y="85983"/>
                  </a:lnTo>
                  <a:lnTo>
                    <a:pt x="2949908" y="50847"/>
                  </a:lnTo>
                  <a:lnTo>
                    <a:pt x="2914772" y="23701"/>
                  </a:lnTo>
                  <a:lnTo>
                    <a:pt x="2873300" y="6201"/>
                  </a:lnTo>
                  <a:lnTo>
                    <a:pt x="28271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4931155" y="4865065"/>
            <a:ext cx="272605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Возможность</a:t>
            </a:r>
            <a:r>
              <a:rPr dirty="0" sz="1600" spc="-7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обучения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ваших</a:t>
            </a:r>
            <a:endParaRPr sz="1600">
              <a:latin typeface="Calibri"/>
              <a:cs typeface="Calibri"/>
            </a:endParaRPr>
          </a:p>
          <a:p>
            <a:pPr marL="12700" marR="50419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Calibri"/>
                <a:cs typeface="Calibri"/>
              </a:rPr>
              <a:t>сотрудников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по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работе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50" b="1">
                <a:latin typeface="Calibri"/>
                <a:cs typeface="Calibri"/>
              </a:rPr>
              <a:t>в </a:t>
            </a:r>
            <a:r>
              <a:rPr dirty="0" sz="1600" b="1">
                <a:latin typeface="Calibri"/>
                <a:cs typeface="Calibri"/>
              </a:rPr>
              <a:t>онлайн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магазине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4024884" y="4152925"/>
            <a:ext cx="8167370" cy="2705100"/>
            <a:chOff x="4024884" y="4152925"/>
            <a:chExt cx="8167370" cy="2705100"/>
          </a:xfrm>
        </p:grpSpPr>
        <p:pic>
          <p:nvPicPr>
            <p:cNvPr id="31" name="object 3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24884" y="4235170"/>
              <a:ext cx="2230247" cy="220954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48428" y="4383024"/>
              <a:ext cx="443484" cy="42214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07224" y="4152925"/>
              <a:ext cx="4684776" cy="2705074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8430768" y="4300728"/>
              <a:ext cx="3177540" cy="1501140"/>
            </a:xfrm>
            <a:custGeom>
              <a:avLst/>
              <a:gdLst/>
              <a:ahLst/>
              <a:cxnLst/>
              <a:rect l="l" t="t" r="r" b="b"/>
              <a:pathLst>
                <a:path w="3177540" h="1501139">
                  <a:moveTo>
                    <a:pt x="3014217" y="0"/>
                  </a:moveTo>
                  <a:lnTo>
                    <a:pt x="163322" y="0"/>
                  </a:lnTo>
                  <a:lnTo>
                    <a:pt x="119915" y="5836"/>
                  </a:lnTo>
                  <a:lnTo>
                    <a:pt x="80903" y="22304"/>
                  </a:lnTo>
                  <a:lnTo>
                    <a:pt x="47847" y="47847"/>
                  </a:lnTo>
                  <a:lnTo>
                    <a:pt x="22304" y="80903"/>
                  </a:lnTo>
                  <a:lnTo>
                    <a:pt x="5836" y="119915"/>
                  </a:lnTo>
                  <a:lnTo>
                    <a:pt x="0" y="163322"/>
                  </a:lnTo>
                  <a:lnTo>
                    <a:pt x="0" y="1337754"/>
                  </a:lnTo>
                  <a:lnTo>
                    <a:pt x="5836" y="1381188"/>
                  </a:lnTo>
                  <a:lnTo>
                    <a:pt x="22304" y="1420217"/>
                  </a:lnTo>
                  <a:lnTo>
                    <a:pt x="47847" y="1453284"/>
                  </a:lnTo>
                  <a:lnTo>
                    <a:pt x="80903" y="1478832"/>
                  </a:lnTo>
                  <a:lnTo>
                    <a:pt x="119915" y="1495303"/>
                  </a:lnTo>
                  <a:lnTo>
                    <a:pt x="163322" y="1501140"/>
                  </a:lnTo>
                  <a:lnTo>
                    <a:pt x="3014217" y="1501140"/>
                  </a:lnTo>
                  <a:lnTo>
                    <a:pt x="3057624" y="1495303"/>
                  </a:lnTo>
                  <a:lnTo>
                    <a:pt x="3096636" y="1478832"/>
                  </a:lnTo>
                  <a:lnTo>
                    <a:pt x="3129692" y="1453284"/>
                  </a:lnTo>
                  <a:lnTo>
                    <a:pt x="3155235" y="1420217"/>
                  </a:lnTo>
                  <a:lnTo>
                    <a:pt x="3171703" y="1381188"/>
                  </a:lnTo>
                  <a:lnTo>
                    <a:pt x="3177539" y="1337754"/>
                  </a:lnTo>
                  <a:lnTo>
                    <a:pt x="3177539" y="163322"/>
                  </a:lnTo>
                  <a:lnTo>
                    <a:pt x="3171703" y="119915"/>
                  </a:lnTo>
                  <a:lnTo>
                    <a:pt x="3155235" y="80903"/>
                  </a:lnTo>
                  <a:lnTo>
                    <a:pt x="3129692" y="47847"/>
                  </a:lnTo>
                  <a:lnTo>
                    <a:pt x="3096636" y="22304"/>
                  </a:lnTo>
                  <a:lnTo>
                    <a:pt x="3057624" y="5836"/>
                  </a:lnTo>
                  <a:lnTo>
                    <a:pt x="30142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8636000" y="5026278"/>
            <a:ext cx="26619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Отдельный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каталог</a:t>
            </a:r>
            <a:r>
              <a:rPr dirty="0" sz="1600" spc="-7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товаров</a:t>
            </a:r>
            <a:r>
              <a:rPr dirty="0" sz="1600" spc="-70" b="1">
                <a:latin typeface="Calibri"/>
                <a:cs typeface="Calibri"/>
              </a:rPr>
              <a:t> </a:t>
            </a:r>
            <a:r>
              <a:rPr dirty="0" sz="1600" spc="-50" b="1">
                <a:latin typeface="Calibri"/>
                <a:cs typeface="Calibri"/>
              </a:rPr>
              <a:t>и </a:t>
            </a:r>
            <a:r>
              <a:rPr dirty="0" sz="1600" b="1">
                <a:latin typeface="Calibri"/>
                <a:cs typeface="Calibri"/>
              </a:rPr>
              <a:t>каталог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услуг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64880" y="4401311"/>
            <a:ext cx="576072" cy="5760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17161" y="0"/>
            <a:ext cx="9775190" cy="6858000"/>
            <a:chOff x="2417161" y="0"/>
            <a:chExt cx="977519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2417161" y="0"/>
              <a:ext cx="9775190" cy="6858000"/>
            </a:xfrm>
            <a:custGeom>
              <a:avLst/>
              <a:gdLst/>
              <a:ahLst/>
              <a:cxnLst/>
              <a:rect l="l" t="t" r="r" b="b"/>
              <a:pathLst>
                <a:path w="9775190" h="6858000">
                  <a:moveTo>
                    <a:pt x="9774838" y="0"/>
                  </a:moveTo>
                  <a:lnTo>
                    <a:pt x="3009236" y="0"/>
                  </a:lnTo>
                  <a:lnTo>
                    <a:pt x="0" y="6857996"/>
                  </a:lnTo>
                  <a:lnTo>
                    <a:pt x="9774838" y="6857996"/>
                  </a:lnTo>
                  <a:lnTo>
                    <a:pt x="9774838" y="0"/>
                  </a:lnTo>
                  <a:close/>
                </a:path>
              </a:pathLst>
            </a:custGeom>
            <a:solidFill>
              <a:srgbClr val="F7F3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5136" y="2139695"/>
              <a:ext cx="4883531" cy="328688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678680" y="2287523"/>
              <a:ext cx="3095625" cy="1499870"/>
            </a:xfrm>
            <a:custGeom>
              <a:avLst/>
              <a:gdLst/>
              <a:ahLst/>
              <a:cxnLst/>
              <a:rect l="l" t="t" r="r" b="b"/>
              <a:pathLst>
                <a:path w="3095625" h="1499870">
                  <a:moveTo>
                    <a:pt x="2932049" y="0"/>
                  </a:moveTo>
                  <a:lnTo>
                    <a:pt x="163195" y="0"/>
                  </a:lnTo>
                  <a:lnTo>
                    <a:pt x="119797" y="5826"/>
                  </a:lnTo>
                  <a:lnTo>
                    <a:pt x="80809" y="22272"/>
                  </a:lnTo>
                  <a:lnTo>
                    <a:pt x="47783" y="47783"/>
                  </a:lnTo>
                  <a:lnTo>
                    <a:pt x="22272" y="80809"/>
                  </a:lnTo>
                  <a:lnTo>
                    <a:pt x="5826" y="119797"/>
                  </a:lnTo>
                  <a:lnTo>
                    <a:pt x="0" y="163195"/>
                  </a:lnTo>
                  <a:lnTo>
                    <a:pt x="0" y="1336420"/>
                  </a:lnTo>
                  <a:lnTo>
                    <a:pt x="5826" y="1379818"/>
                  </a:lnTo>
                  <a:lnTo>
                    <a:pt x="22272" y="1418806"/>
                  </a:lnTo>
                  <a:lnTo>
                    <a:pt x="47783" y="1451832"/>
                  </a:lnTo>
                  <a:lnTo>
                    <a:pt x="80809" y="1477343"/>
                  </a:lnTo>
                  <a:lnTo>
                    <a:pt x="119797" y="1493789"/>
                  </a:lnTo>
                  <a:lnTo>
                    <a:pt x="163195" y="1499615"/>
                  </a:lnTo>
                  <a:lnTo>
                    <a:pt x="2932049" y="1499615"/>
                  </a:lnTo>
                  <a:lnTo>
                    <a:pt x="2975446" y="1493789"/>
                  </a:lnTo>
                  <a:lnTo>
                    <a:pt x="3014434" y="1477343"/>
                  </a:lnTo>
                  <a:lnTo>
                    <a:pt x="3047460" y="1451832"/>
                  </a:lnTo>
                  <a:lnTo>
                    <a:pt x="3072971" y="1418806"/>
                  </a:lnTo>
                  <a:lnTo>
                    <a:pt x="3089417" y="1379818"/>
                  </a:lnTo>
                  <a:lnTo>
                    <a:pt x="3095244" y="1336420"/>
                  </a:lnTo>
                  <a:lnTo>
                    <a:pt x="3095244" y="163195"/>
                  </a:lnTo>
                  <a:lnTo>
                    <a:pt x="3089417" y="119797"/>
                  </a:lnTo>
                  <a:lnTo>
                    <a:pt x="3072971" y="80809"/>
                  </a:lnTo>
                  <a:lnTo>
                    <a:pt x="3047460" y="47783"/>
                  </a:lnTo>
                  <a:lnTo>
                    <a:pt x="3014434" y="22272"/>
                  </a:lnTo>
                  <a:lnTo>
                    <a:pt x="2975446" y="5826"/>
                  </a:lnTo>
                  <a:lnTo>
                    <a:pt x="2932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78070" y="3011550"/>
            <a:ext cx="20135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Экономия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на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закупках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095" y="2139695"/>
            <a:ext cx="5306695" cy="3287395"/>
            <a:chOff x="6095" y="2139695"/>
            <a:chExt cx="5306695" cy="32873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0516" y="2487167"/>
              <a:ext cx="422148" cy="4221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" y="2139695"/>
              <a:ext cx="4883531" cy="328688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29640" y="2287523"/>
              <a:ext cx="3095625" cy="1499870"/>
            </a:xfrm>
            <a:custGeom>
              <a:avLst/>
              <a:gdLst/>
              <a:ahLst/>
              <a:cxnLst/>
              <a:rect l="l" t="t" r="r" b="b"/>
              <a:pathLst>
                <a:path w="3095625" h="1499870">
                  <a:moveTo>
                    <a:pt x="2932049" y="0"/>
                  </a:moveTo>
                  <a:lnTo>
                    <a:pt x="163220" y="0"/>
                  </a:lnTo>
                  <a:lnTo>
                    <a:pt x="119829" y="5826"/>
                  </a:lnTo>
                  <a:lnTo>
                    <a:pt x="80839" y="22272"/>
                  </a:lnTo>
                  <a:lnTo>
                    <a:pt x="47805" y="47783"/>
                  </a:lnTo>
                  <a:lnTo>
                    <a:pt x="22284" y="80809"/>
                  </a:lnTo>
                  <a:lnTo>
                    <a:pt x="5830" y="119797"/>
                  </a:lnTo>
                  <a:lnTo>
                    <a:pt x="0" y="163195"/>
                  </a:lnTo>
                  <a:lnTo>
                    <a:pt x="0" y="1336420"/>
                  </a:lnTo>
                  <a:lnTo>
                    <a:pt x="5830" y="1379818"/>
                  </a:lnTo>
                  <a:lnTo>
                    <a:pt x="22284" y="1418806"/>
                  </a:lnTo>
                  <a:lnTo>
                    <a:pt x="47805" y="1451832"/>
                  </a:lnTo>
                  <a:lnTo>
                    <a:pt x="80839" y="1477343"/>
                  </a:lnTo>
                  <a:lnTo>
                    <a:pt x="119829" y="1493789"/>
                  </a:lnTo>
                  <a:lnTo>
                    <a:pt x="163220" y="1499615"/>
                  </a:lnTo>
                  <a:lnTo>
                    <a:pt x="2932049" y="1499615"/>
                  </a:lnTo>
                  <a:lnTo>
                    <a:pt x="2975446" y="1493789"/>
                  </a:lnTo>
                  <a:lnTo>
                    <a:pt x="3014434" y="1477343"/>
                  </a:lnTo>
                  <a:lnTo>
                    <a:pt x="3047460" y="1451832"/>
                  </a:lnTo>
                  <a:lnTo>
                    <a:pt x="3072971" y="1418806"/>
                  </a:lnTo>
                  <a:lnTo>
                    <a:pt x="3089417" y="1379818"/>
                  </a:lnTo>
                  <a:lnTo>
                    <a:pt x="3095244" y="1336420"/>
                  </a:lnTo>
                  <a:lnTo>
                    <a:pt x="3095244" y="163195"/>
                  </a:lnTo>
                  <a:lnTo>
                    <a:pt x="3089417" y="119797"/>
                  </a:lnTo>
                  <a:lnTo>
                    <a:pt x="3072971" y="80809"/>
                  </a:lnTo>
                  <a:lnTo>
                    <a:pt x="3047460" y="47783"/>
                  </a:lnTo>
                  <a:lnTo>
                    <a:pt x="3014434" y="22272"/>
                  </a:lnTo>
                  <a:lnTo>
                    <a:pt x="2975446" y="5826"/>
                  </a:lnTo>
                  <a:lnTo>
                    <a:pt x="2932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128471" y="2944113"/>
            <a:ext cx="274574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Верифицированные,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предварительно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проверенные поставщики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094232" y="2153411"/>
            <a:ext cx="11097895" cy="3287395"/>
            <a:chOff x="1094232" y="2153411"/>
            <a:chExt cx="11097895" cy="328739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232" y="2467355"/>
              <a:ext cx="420624" cy="42062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3132" y="2153411"/>
              <a:ext cx="4658868" cy="328688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456675" y="2301239"/>
              <a:ext cx="3095625" cy="1499870"/>
            </a:xfrm>
            <a:custGeom>
              <a:avLst/>
              <a:gdLst/>
              <a:ahLst/>
              <a:cxnLst/>
              <a:rect l="l" t="t" r="r" b="b"/>
              <a:pathLst>
                <a:path w="3095625" h="1499870">
                  <a:moveTo>
                    <a:pt x="2932049" y="0"/>
                  </a:moveTo>
                  <a:lnTo>
                    <a:pt x="163195" y="0"/>
                  </a:lnTo>
                  <a:lnTo>
                    <a:pt x="119797" y="5826"/>
                  </a:lnTo>
                  <a:lnTo>
                    <a:pt x="80809" y="22272"/>
                  </a:lnTo>
                  <a:lnTo>
                    <a:pt x="47783" y="47783"/>
                  </a:lnTo>
                  <a:lnTo>
                    <a:pt x="22272" y="80809"/>
                  </a:lnTo>
                  <a:lnTo>
                    <a:pt x="5826" y="119797"/>
                  </a:lnTo>
                  <a:lnTo>
                    <a:pt x="0" y="163195"/>
                  </a:lnTo>
                  <a:lnTo>
                    <a:pt x="0" y="1336421"/>
                  </a:lnTo>
                  <a:lnTo>
                    <a:pt x="5826" y="1379818"/>
                  </a:lnTo>
                  <a:lnTo>
                    <a:pt x="22272" y="1418806"/>
                  </a:lnTo>
                  <a:lnTo>
                    <a:pt x="47783" y="1451832"/>
                  </a:lnTo>
                  <a:lnTo>
                    <a:pt x="80809" y="1477343"/>
                  </a:lnTo>
                  <a:lnTo>
                    <a:pt x="119797" y="1493789"/>
                  </a:lnTo>
                  <a:lnTo>
                    <a:pt x="163195" y="1499616"/>
                  </a:lnTo>
                  <a:lnTo>
                    <a:pt x="2932049" y="1499616"/>
                  </a:lnTo>
                  <a:lnTo>
                    <a:pt x="2975446" y="1493789"/>
                  </a:lnTo>
                  <a:lnTo>
                    <a:pt x="3014434" y="1477343"/>
                  </a:lnTo>
                  <a:lnTo>
                    <a:pt x="3047460" y="1451832"/>
                  </a:lnTo>
                  <a:lnTo>
                    <a:pt x="3072971" y="1418806"/>
                  </a:lnTo>
                  <a:lnTo>
                    <a:pt x="3089417" y="1379818"/>
                  </a:lnTo>
                  <a:lnTo>
                    <a:pt x="3095244" y="1336421"/>
                  </a:lnTo>
                  <a:lnTo>
                    <a:pt x="3095244" y="163195"/>
                  </a:lnTo>
                  <a:lnTo>
                    <a:pt x="3089417" y="119797"/>
                  </a:lnTo>
                  <a:lnTo>
                    <a:pt x="3072971" y="80809"/>
                  </a:lnTo>
                  <a:lnTo>
                    <a:pt x="3047460" y="47783"/>
                  </a:lnTo>
                  <a:lnTo>
                    <a:pt x="3014434" y="22272"/>
                  </a:lnTo>
                  <a:lnTo>
                    <a:pt x="2975446" y="5826"/>
                  </a:lnTo>
                  <a:lnTo>
                    <a:pt x="2932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8655811" y="3025267"/>
            <a:ext cx="19405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Бесплатная</a:t>
            </a:r>
            <a:r>
              <a:rPr dirty="0" sz="1600" spc="-7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работа</a:t>
            </a:r>
            <a:r>
              <a:rPr dirty="0" sz="1600" spc="-6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на </a:t>
            </a:r>
            <a:r>
              <a:rPr dirty="0" sz="1600" spc="-10" b="1">
                <a:latin typeface="Calibri"/>
                <a:cs typeface="Calibri"/>
              </a:rPr>
              <a:t>площадке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423404" y="2505455"/>
            <a:ext cx="4768850" cy="4352925"/>
            <a:chOff x="7423404" y="2505455"/>
            <a:chExt cx="4768850" cy="435292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88324" y="2505455"/>
              <a:ext cx="449579" cy="42214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689086" y="2519933"/>
              <a:ext cx="424180" cy="421005"/>
            </a:xfrm>
            <a:custGeom>
              <a:avLst/>
              <a:gdLst/>
              <a:ahLst/>
              <a:cxnLst/>
              <a:rect l="l" t="t" r="r" b="b"/>
              <a:pathLst>
                <a:path w="424179" h="421005">
                  <a:moveTo>
                    <a:pt x="0" y="70103"/>
                  </a:moveTo>
                  <a:lnTo>
                    <a:pt x="5506" y="42808"/>
                  </a:lnTo>
                  <a:lnTo>
                    <a:pt x="20526" y="20526"/>
                  </a:lnTo>
                  <a:lnTo>
                    <a:pt x="42808" y="5506"/>
                  </a:lnTo>
                  <a:lnTo>
                    <a:pt x="70104" y="0"/>
                  </a:lnTo>
                  <a:lnTo>
                    <a:pt x="353568" y="0"/>
                  </a:lnTo>
                  <a:lnTo>
                    <a:pt x="380863" y="5506"/>
                  </a:lnTo>
                  <a:lnTo>
                    <a:pt x="403145" y="20526"/>
                  </a:lnTo>
                  <a:lnTo>
                    <a:pt x="418165" y="42808"/>
                  </a:lnTo>
                  <a:lnTo>
                    <a:pt x="423672" y="70103"/>
                  </a:lnTo>
                  <a:lnTo>
                    <a:pt x="423672" y="350519"/>
                  </a:lnTo>
                  <a:lnTo>
                    <a:pt x="418165" y="377815"/>
                  </a:lnTo>
                  <a:lnTo>
                    <a:pt x="403145" y="400097"/>
                  </a:lnTo>
                  <a:lnTo>
                    <a:pt x="380863" y="415117"/>
                  </a:lnTo>
                  <a:lnTo>
                    <a:pt x="353568" y="420624"/>
                  </a:lnTo>
                  <a:lnTo>
                    <a:pt x="70104" y="420624"/>
                  </a:lnTo>
                  <a:lnTo>
                    <a:pt x="42808" y="415117"/>
                  </a:lnTo>
                  <a:lnTo>
                    <a:pt x="20526" y="400097"/>
                  </a:lnTo>
                  <a:lnTo>
                    <a:pt x="5506" y="377815"/>
                  </a:lnTo>
                  <a:lnTo>
                    <a:pt x="0" y="350519"/>
                  </a:lnTo>
                  <a:lnTo>
                    <a:pt x="0" y="70103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3404" y="4082846"/>
              <a:ext cx="4768596" cy="2775153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8346948" y="4230623"/>
              <a:ext cx="3205480" cy="2251075"/>
            </a:xfrm>
            <a:custGeom>
              <a:avLst/>
              <a:gdLst/>
              <a:ahLst/>
              <a:cxnLst/>
              <a:rect l="l" t="t" r="r" b="b"/>
              <a:pathLst>
                <a:path w="3205479" h="2251075">
                  <a:moveTo>
                    <a:pt x="3070225" y="0"/>
                  </a:moveTo>
                  <a:lnTo>
                    <a:pt x="134747" y="0"/>
                  </a:lnTo>
                  <a:lnTo>
                    <a:pt x="92155" y="6869"/>
                  </a:lnTo>
                  <a:lnTo>
                    <a:pt x="55165" y="25997"/>
                  </a:lnTo>
                  <a:lnTo>
                    <a:pt x="25997" y="55165"/>
                  </a:lnTo>
                  <a:lnTo>
                    <a:pt x="6869" y="92155"/>
                  </a:lnTo>
                  <a:lnTo>
                    <a:pt x="0" y="134746"/>
                  </a:lnTo>
                  <a:lnTo>
                    <a:pt x="0" y="2116226"/>
                  </a:lnTo>
                  <a:lnTo>
                    <a:pt x="6869" y="2158810"/>
                  </a:lnTo>
                  <a:lnTo>
                    <a:pt x="25997" y="2195793"/>
                  </a:lnTo>
                  <a:lnTo>
                    <a:pt x="55165" y="2224955"/>
                  </a:lnTo>
                  <a:lnTo>
                    <a:pt x="92155" y="2244080"/>
                  </a:lnTo>
                  <a:lnTo>
                    <a:pt x="134747" y="2250948"/>
                  </a:lnTo>
                  <a:lnTo>
                    <a:pt x="3070225" y="2250948"/>
                  </a:lnTo>
                  <a:lnTo>
                    <a:pt x="3112816" y="2244080"/>
                  </a:lnTo>
                  <a:lnTo>
                    <a:pt x="3149806" y="2224955"/>
                  </a:lnTo>
                  <a:lnTo>
                    <a:pt x="3178974" y="2195793"/>
                  </a:lnTo>
                  <a:lnTo>
                    <a:pt x="3198102" y="2158810"/>
                  </a:lnTo>
                  <a:lnTo>
                    <a:pt x="3204972" y="2116226"/>
                  </a:lnTo>
                  <a:lnTo>
                    <a:pt x="3204972" y="134746"/>
                  </a:lnTo>
                  <a:lnTo>
                    <a:pt x="3198102" y="92155"/>
                  </a:lnTo>
                  <a:lnTo>
                    <a:pt x="3178974" y="55165"/>
                  </a:lnTo>
                  <a:lnTo>
                    <a:pt x="3149806" y="25997"/>
                  </a:lnTo>
                  <a:lnTo>
                    <a:pt x="3112816" y="6869"/>
                  </a:lnTo>
                  <a:lnTo>
                    <a:pt x="307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8554339" y="4907660"/>
            <a:ext cx="263652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Возможность</a:t>
            </a:r>
            <a:r>
              <a:rPr dirty="0" sz="1600" spc="-9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формирования</a:t>
            </a:r>
            <a:endParaRPr sz="16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протоколов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анализа</a:t>
            </a:r>
            <a:endParaRPr sz="16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предложений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поставщиков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0" b="1">
                <a:latin typeface="Calibri"/>
                <a:cs typeface="Calibri"/>
              </a:rPr>
              <a:t>и </a:t>
            </a:r>
            <a:r>
              <a:rPr dirty="0" sz="1600" spc="-10" b="1">
                <a:latin typeface="Calibri"/>
                <a:cs typeface="Calibri"/>
              </a:rPr>
              <a:t>проведение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согласований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по </a:t>
            </a:r>
            <a:r>
              <a:rPr dirty="0" sz="1600" b="1">
                <a:latin typeface="Calibri"/>
                <a:cs typeface="Calibri"/>
              </a:rPr>
              <a:t>закупке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внутри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системы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3745991" y="4085818"/>
            <a:ext cx="5278120" cy="2772410"/>
            <a:chOff x="3745991" y="4085818"/>
            <a:chExt cx="5278120" cy="2772410"/>
          </a:xfrm>
        </p:grpSpPr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87739" y="4442459"/>
              <a:ext cx="435864" cy="42214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5991" y="4085818"/>
              <a:ext cx="4882007" cy="277218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4669535" y="4233671"/>
              <a:ext cx="3093720" cy="2247900"/>
            </a:xfrm>
            <a:custGeom>
              <a:avLst/>
              <a:gdLst/>
              <a:ahLst/>
              <a:cxnLst/>
              <a:rect l="l" t="t" r="r" b="b"/>
              <a:pathLst>
                <a:path w="3093720" h="2247900">
                  <a:moveTo>
                    <a:pt x="2849117" y="0"/>
                  </a:moveTo>
                  <a:lnTo>
                    <a:pt x="244601" y="0"/>
                  </a:lnTo>
                  <a:lnTo>
                    <a:pt x="195331" y="4973"/>
                  </a:lnTo>
                  <a:lnTo>
                    <a:pt x="149429" y="19234"/>
                  </a:lnTo>
                  <a:lnTo>
                    <a:pt x="107881" y="41797"/>
                  </a:lnTo>
                  <a:lnTo>
                    <a:pt x="71675" y="71675"/>
                  </a:lnTo>
                  <a:lnTo>
                    <a:pt x="41797" y="107881"/>
                  </a:lnTo>
                  <a:lnTo>
                    <a:pt x="19234" y="149429"/>
                  </a:lnTo>
                  <a:lnTo>
                    <a:pt x="4973" y="195331"/>
                  </a:lnTo>
                  <a:lnTo>
                    <a:pt x="0" y="244601"/>
                  </a:lnTo>
                  <a:lnTo>
                    <a:pt x="0" y="2003234"/>
                  </a:lnTo>
                  <a:lnTo>
                    <a:pt x="4973" y="2052543"/>
                  </a:lnTo>
                  <a:lnTo>
                    <a:pt x="19234" y="2098470"/>
                  </a:lnTo>
                  <a:lnTo>
                    <a:pt x="41797" y="2140030"/>
                  </a:lnTo>
                  <a:lnTo>
                    <a:pt x="71675" y="2176240"/>
                  </a:lnTo>
                  <a:lnTo>
                    <a:pt x="107881" y="2206115"/>
                  </a:lnTo>
                  <a:lnTo>
                    <a:pt x="149429" y="2228673"/>
                  </a:lnTo>
                  <a:lnTo>
                    <a:pt x="195331" y="2242929"/>
                  </a:lnTo>
                  <a:lnTo>
                    <a:pt x="244601" y="2247900"/>
                  </a:lnTo>
                  <a:lnTo>
                    <a:pt x="2849117" y="2247900"/>
                  </a:lnTo>
                  <a:lnTo>
                    <a:pt x="2898388" y="2242929"/>
                  </a:lnTo>
                  <a:lnTo>
                    <a:pt x="2944290" y="2228673"/>
                  </a:lnTo>
                  <a:lnTo>
                    <a:pt x="2985838" y="2206115"/>
                  </a:lnTo>
                  <a:lnTo>
                    <a:pt x="3022044" y="2176240"/>
                  </a:lnTo>
                  <a:lnTo>
                    <a:pt x="3051922" y="2140030"/>
                  </a:lnTo>
                  <a:lnTo>
                    <a:pt x="3074485" y="2098470"/>
                  </a:lnTo>
                  <a:lnTo>
                    <a:pt x="3088746" y="2052543"/>
                  </a:lnTo>
                  <a:lnTo>
                    <a:pt x="3093719" y="2003234"/>
                  </a:lnTo>
                  <a:lnTo>
                    <a:pt x="3093719" y="244601"/>
                  </a:lnTo>
                  <a:lnTo>
                    <a:pt x="3088746" y="195331"/>
                  </a:lnTo>
                  <a:lnTo>
                    <a:pt x="3074485" y="149429"/>
                  </a:lnTo>
                  <a:lnTo>
                    <a:pt x="3051922" y="107881"/>
                  </a:lnTo>
                  <a:lnTo>
                    <a:pt x="3022044" y="71675"/>
                  </a:lnTo>
                  <a:lnTo>
                    <a:pt x="2985838" y="41797"/>
                  </a:lnTo>
                  <a:lnTo>
                    <a:pt x="2944290" y="19234"/>
                  </a:lnTo>
                  <a:lnTo>
                    <a:pt x="2898388" y="4973"/>
                  </a:lnTo>
                  <a:lnTo>
                    <a:pt x="2849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877815" y="4907660"/>
            <a:ext cx="256095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Огромный</a:t>
            </a:r>
            <a:r>
              <a:rPr dirty="0" sz="1600" spc="-7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выбор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предложений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по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всем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категориям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и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выход</a:t>
            </a:r>
            <a:r>
              <a:rPr dirty="0" sz="1600" spc="-25" b="1">
                <a:latin typeface="Calibri"/>
                <a:cs typeface="Calibri"/>
              </a:rPr>
              <a:t> на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поставщиков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регионального </a:t>
            </a:r>
            <a:r>
              <a:rPr dirty="0" sz="1600" b="1">
                <a:latin typeface="Calibri"/>
                <a:cs typeface="Calibri"/>
              </a:rPr>
              <a:t>и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федерального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уровня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6095" y="461772"/>
            <a:ext cx="8027034" cy="6396355"/>
            <a:chOff x="6095" y="461772"/>
            <a:chExt cx="8027034" cy="6396355"/>
          </a:xfrm>
        </p:grpSpPr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9848" y="4442460"/>
              <a:ext cx="420624" cy="42214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94148" y="461772"/>
              <a:ext cx="3038855" cy="79552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5" y="4081297"/>
              <a:ext cx="4924171" cy="2776702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29640" y="4229100"/>
              <a:ext cx="3136900" cy="2092960"/>
            </a:xfrm>
            <a:custGeom>
              <a:avLst/>
              <a:gdLst/>
              <a:ahLst/>
              <a:cxnLst/>
              <a:rect l="l" t="t" r="r" b="b"/>
              <a:pathLst>
                <a:path w="3136900" h="2092960">
                  <a:moveTo>
                    <a:pt x="2908681" y="0"/>
                  </a:moveTo>
                  <a:lnTo>
                    <a:pt x="227736" y="0"/>
                  </a:lnTo>
                  <a:lnTo>
                    <a:pt x="181841" y="4627"/>
                  </a:lnTo>
                  <a:lnTo>
                    <a:pt x="139094" y="17899"/>
                  </a:lnTo>
                  <a:lnTo>
                    <a:pt x="100409" y="38897"/>
                  </a:lnTo>
                  <a:lnTo>
                    <a:pt x="66705" y="66706"/>
                  </a:lnTo>
                  <a:lnTo>
                    <a:pt x="38895" y="100409"/>
                  </a:lnTo>
                  <a:lnTo>
                    <a:pt x="17897" y="139088"/>
                  </a:lnTo>
                  <a:lnTo>
                    <a:pt x="4627" y="181828"/>
                  </a:lnTo>
                  <a:lnTo>
                    <a:pt x="0" y="227711"/>
                  </a:lnTo>
                  <a:lnTo>
                    <a:pt x="0" y="1864715"/>
                  </a:lnTo>
                  <a:lnTo>
                    <a:pt x="4627" y="1910610"/>
                  </a:lnTo>
                  <a:lnTo>
                    <a:pt x="17897" y="1953357"/>
                  </a:lnTo>
                  <a:lnTo>
                    <a:pt x="38895" y="1992042"/>
                  </a:lnTo>
                  <a:lnTo>
                    <a:pt x="66705" y="2025746"/>
                  </a:lnTo>
                  <a:lnTo>
                    <a:pt x="100409" y="2053556"/>
                  </a:lnTo>
                  <a:lnTo>
                    <a:pt x="139094" y="2074554"/>
                  </a:lnTo>
                  <a:lnTo>
                    <a:pt x="181841" y="2087824"/>
                  </a:lnTo>
                  <a:lnTo>
                    <a:pt x="227736" y="2092452"/>
                  </a:lnTo>
                  <a:lnTo>
                    <a:pt x="2908681" y="2092452"/>
                  </a:lnTo>
                  <a:lnTo>
                    <a:pt x="2954563" y="2087824"/>
                  </a:lnTo>
                  <a:lnTo>
                    <a:pt x="2997303" y="2074554"/>
                  </a:lnTo>
                  <a:lnTo>
                    <a:pt x="3035982" y="2053556"/>
                  </a:lnTo>
                  <a:lnTo>
                    <a:pt x="3069685" y="2025746"/>
                  </a:lnTo>
                  <a:lnTo>
                    <a:pt x="3097494" y="1992042"/>
                  </a:lnTo>
                  <a:lnTo>
                    <a:pt x="3118492" y="1953357"/>
                  </a:lnTo>
                  <a:lnTo>
                    <a:pt x="3131764" y="1910610"/>
                  </a:lnTo>
                  <a:lnTo>
                    <a:pt x="3136392" y="1864715"/>
                  </a:lnTo>
                  <a:lnTo>
                    <a:pt x="3136392" y="227711"/>
                  </a:lnTo>
                  <a:lnTo>
                    <a:pt x="3131764" y="181828"/>
                  </a:lnTo>
                  <a:lnTo>
                    <a:pt x="3118492" y="139088"/>
                  </a:lnTo>
                  <a:lnTo>
                    <a:pt x="3097494" y="100409"/>
                  </a:lnTo>
                  <a:lnTo>
                    <a:pt x="3069685" y="66706"/>
                  </a:lnTo>
                  <a:lnTo>
                    <a:pt x="3035982" y="38897"/>
                  </a:lnTo>
                  <a:lnTo>
                    <a:pt x="2997303" y="17899"/>
                  </a:lnTo>
                  <a:lnTo>
                    <a:pt x="2954563" y="4627"/>
                  </a:lnTo>
                  <a:lnTo>
                    <a:pt x="2908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637133" y="458851"/>
            <a:ext cx="3893820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Преимущества </a:t>
            </a:r>
            <a:r>
              <a:rPr dirty="0"/>
              <a:t>для</a:t>
            </a:r>
            <a:r>
              <a:rPr dirty="0" spc="-20"/>
              <a:t> </a:t>
            </a:r>
            <a:r>
              <a:rPr dirty="0" spc="-10"/>
              <a:t>Покупателя</a:t>
            </a:r>
          </a:p>
        </p:txBody>
      </p:sp>
      <p:sp>
        <p:nvSpPr>
          <p:cNvPr id="34" name="object 34" descr=""/>
          <p:cNvSpPr txBox="1"/>
          <p:nvPr/>
        </p:nvSpPr>
        <p:spPr>
          <a:xfrm>
            <a:off x="1112316" y="4877815"/>
            <a:ext cx="268859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175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Адаптация</a:t>
            </a:r>
            <a:r>
              <a:rPr dirty="0" sz="1600" spc="-6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бизнес-процессов </a:t>
            </a:r>
            <a:r>
              <a:rPr dirty="0" sz="1600" b="1">
                <a:latin typeface="Calibri"/>
                <a:cs typeface="Calibri"/>
              </a:rPr>
              <a:t>и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внедрение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кастомизированных</a:t>
            </a:r>
            <a:r>
              <a:rPr dirty="0" sz="1600" spc="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решений </a:t>
            </a:r>
            <a:r>
              <a:rPr dirty="0" sz="1600" b="1">
                <a:latin typeface="Calibri"/>
                <a:cs typeface="Calibri"/>
              </a:rPr>
              <a:t>под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нужды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клиента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44524" y="4405884"/>
            <a:ext cx="420624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1" y="0"/>
                </a:moveTo>
                <a:lnTo>
                  <a:pt x="0" y="0"/>
                </a:lnTo>
                <a:lnTo>
                  <a:pt x="0" y="6857996"/>
                </a:lnTo>
                <a:lnTo>
                  <a:pt x="12192001" y="6857995"/>
                </a:lnTo>
                <a:lnTo>
                  <a:pt x="12192001" y="0"/>
                </a:lnTo>
                <a:close/>
              </a:path>
            </a:pathLst>
          </a:custGeom>
          <a:solidFill>
            <a:srgbClr val="F7F3EE">
              <a:alpha val="6666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596323" y="1971929"/>
            <a:ext cx="1155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5"/>
              </a:lnSpc>
            </a:pPr>
            <a:r>
              <a:rPr dirty="0" sz="2000" spc="-50">
                <a:latin typeface="Calibri"/>
                <a:cs typeface="Calibri"/>
              </a:rPr>
              <a:t>у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Модуль</a:t>
            </a:r>
            <a:r>
              <a:rPr dirty="0" sz="4000" spc="-140"/>
              <a:t> </a:t>
            </a:r>
            <a:r>
              <a:rPr dirty="0" sz="4000" spc="-10"/>
              <a:t>«Аналитика»</a:t>
            </a:r>
            <a:endParaRPr sz="4000"/>
          </a:p>
        </p:txBody>
      </p:sp>
      <p:grpSp>
        <p:nvGrpSpPr>
          <p:cNvPr id="5" name="object 5" descr=""/>
          <p:cNvGrpSpPr/>
          <p:nvPr/>
        </p:nvGrpSpPr>
        <p:grpSpPr>
          <a:xfrm>
            <a:off x="5474208" y="1365529"/>
            <a:ext cx="6718300" cy="4693920"/>
            <a:chOff x="5474208" y="1365529"/>
            <a:chExt cx="6718300" cy="469392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4208" y="1365529"/>
              <a:ext cx="6717792" cy="46939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6232" y="1557528"/>
              <a:ext cx="6365748" cy="4323588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521208" y="4035552"/>
            <a:ext cx="4811395" cy="1926589"/>
            <a:chOff x="521208" y="4035552"/>
            <a:chExt cx="4811395" cy="1926589"/>
          </a:xfrm>
        </p:grpSpPr>
        <p:sp>
          <p:nvSpPr>
            <p:cNvPr id="9" name="object 9" descr=""/>
            <p:cNvSpPr/>
            <p:nvPr/>
          </p:nvSpPr>
          <p:spPr>
            <a:xfrm>
              <a:off x="521208" y="4035552"/>
              <a:ext cx="4811395" cy="1926589"/>
            </a:xfrm>
            <a:custGeom>
              <a:avLst/>
              <a:gdLst/>
              <a:ahLst/>
              <a:cxnLst/>
              <a:rect l="l" t="t" r="r" b="b"/>
              <a:pathLst>
                <a:path w="4811395" h="1926589">
                  <a:moveTo>
                    <a:pt x="4729226" y="0"/>
                  </a:moveTo>
                  <a:lnTo>
                    <a:pt x="82029" y="0"/>
                  </a:lnTo>
                  <a:lnTo>
                    <a:pt x="50100" y="6443"/>
                  </a:lnTo>
                  <a:lnTo>
                    <a:pt x="24026" y="24018"/>
                  </a:lnTo>
                  <a:lnTo>
                    <a:pt x="6446" y="50095"/>
                  </a:lnTo>
                  <a:lnTo>
                    <a:pt x="0" y="82042"/>
                  </a:lnTo>
                  <a:lnTo>
                    <a:pt x="0" y="1844306"/>
                  </a:lnTo>
                  <a:lnTo>
                    <a:pt x="6446" y="1876235"/>
                  </a:lnTo>
                  <a:lnTo>
                    <a:pt x="24026" y="1902309"/>
                  </a:lnTo>
                  <a:lnTo>
                    <a:pt x="50100" y="1919889"/>
                  </a:lnTo>
                  <a:lnTo>
                    <a:pt x="82029" y="1926336"/>
                  </a:lnTo>
                  <a:lnTo>
                    <a:pt x="4729226" y="1926336"/>
                  </a:lnTo>
                  <a:lnTo>
                    <a:pt x="4761172" y="1919889"/>
                  </a:lnTo>
                  <a:lnTo>
                    <a:pt x="4787249" y="1902309"/>
                  </a:lnTo>
                  <a:lnTo>
                    <a:pt x="4804824" y="1876235"/>
                  </a:lnTo>
                  <a:lnTo>
                    <a:pt x="4811268" y="1844306"/>
                  </a:lnTo>
                  <a:lnTo>
                    <a:pt x="4811268" y="82042"/>
                  </a:lnTo>
                  <a:lnTo>
                    <a:pt x="4804824" y="50095"/>
                  </a:lnTo>
                  <a:lnTo>
                    <a:pt x="4787249" y="24018"/>
                  </a:lnTo>
                  <a:lnTo>
                    <a:pt x="4761172" y="6443"/>
                  </a:lnTo>
                  <a:lnTo>
                    <a:pt x="4729226" y="0"/>
                  </a:lnTo>
                  <a:close/>
                </a:path>
              </a:pathLst>
            </a:custGeom>
            <a:solidFill>
              <a:srgbClr val="FFCE2C">
                <a:alpha val="2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892" y="4661916"/>
              <a:ext cx="274320" cy="29718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892" y="5033772"/>
              <a:ext cx="272795" cy="29717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988" y="5404104"/>
              <a:ext cx="272796" cy="29870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25551" y="1895601"/>
            <a:ext cx="4983480" cy="3760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Три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типа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отчетов,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которые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требуются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каждом Заказчику: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469265" algn="l"/>
              </a:tabLst>
            </a:pPr>
            <a:r>
              <a:rPr dirty="0" sz="2000">
                <a:latin typeface="Calibri"/>
                <a:cs typeface="Calibri"/>
              </a:rPr>
              <a:t>Реестр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опубликованных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процедур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2000">
                <a:latin typeface="Calibri"/>
                <a:cs typeface="Calibri"/>
              </a:rPr>
              <a:t>Реестр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заключенных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сделок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dirty="0" sz="2000">
                <a:latin typeface="Calibri"/>
                <a:cs typeface="Calibri"/>
              </a:rPr>
              <a:t>Список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сотрудников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200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</a:pPr>
            <a:r>
              <a:rPr dirty="0" sz="2000" b="1">
                <a:solidFill>
                  <a:srgbClr val="002243"/>
                </a:solidFill>
                <a:latin typeface="Calibri"/>
                <a:cs typeface="Calibri"/>
              </a:rPr>
              <a:t>Кому</a:t>
            </a:r>
            <a:r>
              <a:rPr dirty="0" sz="2000" spc="-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243"/>
                </a:solidFill>
                <a:latin typeface="Calibri"/>
                <a:cs typeface="Calibri"/>
              </a:rPr>
              <a:t>доступны</a:t>
            </a:r>
            <a:r>
              <a:rPr dirty="0" sz="20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243"/>
                </a:solidFill>
                <a:latin typeface="Calibri"/>
                <a:cs typeface="Calibri"/>
              </a:rPr>
              <a:t>эти</a:t>
            </a:r>
            <a:r>
              <a:rPr dirty="0" sz="2000" spc="-10" b="1">
                <a:solidFill>
                  <a:srgbClr val="002243"/>
                </a:solidFill>
                <a:latin typeface="Calibri"/>
                <a:cs typeface="Calibri"/>
              </a:rPr>
              <a:t> отчеты?</a:t>
            </a:r>
            <a:endParaRPr sz="2000">
              <a:latin typeface="Calibri"/>
              <a:cs typeface="Calibri"/>
            </a:endParaRPr>
          </a:p>
          <a:p>
            <a:pPr marL="537845" marR="2365375">
              <a:lnSpc>
                <a:spcPts val="3020"/>
              </a:lnSpc>
              <a:spcBef>
                <a:spcPts val="140"/>
              </a:spcBef>
            </a:pPr>
            <a:r>
              <a:rPr dirty="0" sz="1400">
                <a:latin typeface="Calibri"/>
                <a:cs typeface="Calibri"/>
              </a:rPr>
              <a:t>Руководитель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организации Уполномоченное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лицо</a:t>
            </a:r>
            <a:endParaRPr sz="1400">
              <a:latin typeface="Calibri"/>
              <a:cs typeface="Calibri"/>
            </a:endParaRPr>
          </a:p>
          <a:p>
            <a:pPr marL="548640">
              <a:lnSpc>
                <a:spcPct val="100000"/>
              </a:lnSpc>
              <a:spcBef>
                <a:spcPts val="915"/>
              </a:spcBef>
            </a:pPr>
            <a:r>
              <a:rPr dirty="0" sz="1400">
                <a:latin typeface="Calibri"/>
                <a:cs typeface="Calibri"/>
              </a:rPr>
              <a:t>Администратор</a:t>
            </a:r>
            <a:r>
              <a:rPr dirty="0" sz="1400" spc="-8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организации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19855" y="0"/>
            <a:ext cx="8772525" cy="6858000"/>
            <a:chOff x="3419855" y="0"/>
            <a:chExt cx="877252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5608440" y="0"/>
              <a:ext cx="6583680" cy="6858000"/>
            </a:xfrm>
            <a:custGeom>
              <a:avLst/>
              <a:gdLst/>
              <a:ahLst/>
              <a:cxnLst/>
              <a:rect l="l" t="t" r="r" b="b"/>
              <a:pathLst>
                <a:path w="6583680" h="6858000">
                  <a:moveTo>
                    <a:pt x="6583559" y="0"/>
                  </a:moveTo>
                  <a:lnTo>
                    <a:pt x="0" y="0"/>
                  </a:lnTo>
                  <a:lnTo>
                    <a:pt x="1503965" y="6857996"/>
                  </a:lnTo>
                  <a:lnTo>
                    <a:pt x="6583559" y="6857996"/>
                  </a:lnTo>
                  <a:lnTo>
                    <a:pt x="6583559" y="0"/>
                  </a:lnTo>
                  <a:close/>
                </a:path>
              </a:pathLst>
            </a:custGeom>
            <a:solidFill>
              <a:srgbClr val="F7F3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9855" y="2717342"/>
              <a:ext cx="5297297" cy="414065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343400" y="2865120"/>
              <a:ext cx="3510279" cy="2627630"/>
            </a:xfrm>
            <a:custGeom>
              <a:avLst/>
              <a:gdLst/>
              <a:ahLst/>
              <a:cxnLst/>
              <a:rect l="l" t="t" r="r" b="b"/>
              <a:pathLst>
                <a:path w="3510279" h="2627629">
                  <a:moveTo>
                    <a:pt x="3277616" y="0"/>
                  </a:moveTo>
                  <a:lnTo>
                    <a:pt x="232155" y="0"/>
                  </a:lnTo>
                  <a:lnTo>
                    <a:pt x="185389" y="4719"/>
                  </a:lnTo>
                  <a:lnTo>
                    <a:pt x="141821" y="18254"/>
                  </a:lnTo>
                  <a:lnTo>
                    <a:pt x="102387" y="39667"/>
                  </a:lnTo>
                  <a:lnTo>
                    <a:pt x="68024" y="68024"/>
                  </a:lnTo>
                  <a:lnTo>
                    <a:pt x="39667" y="102387"/>
                  </a:lnTo>
                  <a:lnTo>
                    <a:pt x="18254" y="141821"/>
                  </a:lnTo>
                  <a:lnTo>
                    <a:pt x="4719" y="185389"/>
                  </a:lnTo>
                  <a:lnTo>
                    <a:pt x="0" y="232155"/>
                  </a:lnTo>
                  <a:lnTo>
                    <a:pt x="0" y="2395219"/>
                  </a:lnTo>
                  <a:lnTo>
                    <a:pt x="4719" y="2441986"/>
                  </a:lnTo>
                  <a:lnTo>
                    <a:pt x="18254" y="2485554"/>
                  </a:lnTo>
                  <a:lnTo>
                    <a:pt x="39667" y="2524988"/>
                  </a:lnTo>
                  <a:lnTo>
                    <a:pt x="68024" y="2559351"/>
                  </a:lnTo>
                  <a:lnTo>
                    <a:pt x="102387" y="2587708"/>
                  </a:lnTo>
                  <a:lnTo>
                    <a:pt x="141821" y="2609121"/>
                  </a:lnTo>
                  <a:lnTo>
                    <a:pt x="185389" y="2622656"/>
                  </a:lnTo>
                  <a:lnTo>
                    <a:pt x="232155" y="2627376"/>
                  </a:lnTo>
                  <a:lnTo>
                    <a:pt x="3277616" y="2627376"/>
                  </a:lnTo>
                  <a:lnTo>
                    <a:pt x="3324382" y="2622656"/>
                  </a:lnTo>
                  <a:lnTo>
                    <a:pt x="3367950" y="2609121"/>
                  </a:lnTo>
                  <a:lnTo>
                    <a:pt x="3407384" y="2587708"/>
                  </a:lnTo>
                  <a:lnTo>
                    <a:pt x="3441747" y="2559351"/>
                  </a:lnTo>
                  <a:lnTo>
                    <a:pt x="3470104" y="2524988"/>
                  </a:lnTo>
                  <a:lnTo>
                    <a:pt x="3491517" y="2485554"/>
                  </a:lnTo>
                  <a:lnTo>
                    <a:pt x="3505052" y="2441986"/>
                  </a:lnTo>
                  <a:lnTo>
                    <a:pt x="3509772" y="2395219"/>
                  </a:lnTo>
                  <a:lnTo>
                    <a:pt x="3509772" y="232155"/>
                  </a:lnTo>
                  <a:lnTo>
                    <a:pt x="3505052" y="185389"/>
                  </a:lnTo>
                  <a:lnTo>
                    <a:pt x="3491517" y="141821"/>
                  </a:lnTo>
                  <a:lnTo>
                    <a:pt x="3470104" y="102387"/>
                  </a:lnTo>
                  <a:lnTo>
                    <a:pt x="3441747" y="68024"/>
                  </a:lnTo>
                  <a:lnTo>
                    <a:pt x="3407384" y="39667"/>
                  </a:lnTo>
                  <a:lnTo>
                    <a:pt x="3367950" y="18254"/>
                  </a:lnTo>
                  <a:lnTo>
                    <a:pt x="3324382" y="4719"/>
                  </a:lnTo>
                  <a:lnTo>
                    <a:pt x="3277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9127" y="3142488"/>
              <a:ext cx="888492" cy="88849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8575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Типы </a:t>
            </a:r>
            <a:r>
              <a:rPr dirty="0" spc="-10"/>
              <a:t>закупочных процедур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520565" y="2942031"/>
            <a:ext cx="2893060" cy="1807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495"/>
              </a:lnSpc>
              <a:spcBef>
                <a:spcPts val="100"/>
              </a:spcBef>
            </a:pPr>
            <a:r>
              <a:rPr dirty="0" sz="7200" spc="-50" b="1">
                <a:latin typeface="Calibri"/>
                <a:cs typeface="Calibri"/>
              </a:rPr>
              <a:t>2</a:t>
            </a:r>
            <a:endParaRPr sz="7200">
              <a:latin typeface="Calibri"/>
              <a:cs typeface="Calibri"/>
            </a:endParaRPr>
          </a:p>
          <a:p>
            <a:pPr marL="66675">
              <a:lnSpc>
                <a:spcPts val="2735"/>
              </a:lnSpc>
            </a:pPr>
            <a:r>
              <a:rPr dirty="0" sz="2400" spc="-10" b="1">
                <a:latin typeface="Calibri"/>
                <a:cs typeface="Calibri"/>
              </a:rPr>
              <a:t>Заказы</a:t>
            </a:r>
            <a:endParaRPr sz="2400">
              <a:latin typeface="Calibri"/>
              <a:cs typeface="Calibri"/>
            </a:endParaRPr>
          </a:p>
          <a:p>
            <a:pPr marL="66675">
              <a:lnSpc>
                <a:spcPct val="100000"/>
              </a:lnSpc>
              <a:spcBef>
                <a:spcPts val="1355"/>
              </a:spcBef>
            </a:pP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Заказ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напрямую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у</a:t>
            </a:r>
            <a:r>
              <a:rPr dirty="0" sz="12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конкретного</a:t>
            </a:r>
            <a:r>
              <a:rPr dirty="0" sz="1200" spc="-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поставщика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130795" y="2717342"/>
            <a:ext cx="5061585" cy="4140835"/>
            <a:chOff x="7130795" y="2717342"/>
            <a:chExt cx="5061585" cy="4140835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0795" y="2717342"/>
              <a:ext cx="5061204" cy="414065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054339" y="2865120"/>
              <a:ext cx="3510279" cy="2627630"/>
            </a:xfrm>
            <a:custGeom>
              <a:avLst/>
              <a:gdLst/>
              <a:ahLst/>
              <a:cxnLst/>
              <a:rect l="l" t="t" r="r" b="b"/>
              <a:pathLst>
                <a:path w="3510279" h="2627629">
                  <a:moveTo>
                    <a:pt x="3277615" y="0"/>
                  </a:moveTo>
                  <a:lnTo>
                    <a:pt x="232155" y="0"/>
                  </a:lnTo>
                  <a:lnTo>
                    <a:pt x="185389" y="4719"/>
                  </a:lnTo>
                  <a:lnTo>
                    <a:pt x="141821" y="18254"/>
                  </a:lnTo>
                  <a:lnTo>
                    <a:pt x="102387" y="39667"/>
                  </a:lnTo>
                  <a:lnTo>
                    <a:pt x="68024" y="68024"/>
                  </a:lnTo>
                  <a:lnTo>
                    <a:pt x="39667" y="102387"/>
                  </a:lnTo>
                  <a:lnTo>
                    <a:pt x="18254" y="141821"/>
                  </a:lnTo>
                  <a:lnTo>
                    <a:pt x="4719" y="185389"/>
                  </a:lnTo>
                  <a:lnTo>
                    <a:pt x="0" y="232155"/>
                  </a:lnTo>
                  <a:lnTo>
                    <a:pt x="0" y="2395219"/>
                  </a:lnTo>
                  <a:lnTo>
                    <a:pt x="4719" y="2441986"/>
                  </a:lnTo>
                  <a:lnTo>
                    <a:pt x="18254" y="2485554"/>
                  </a:lnTo>
                  <a:lnTo>
                    <a:pt x="39667" y="2524988"/>
                  </a:lnTo>
                  <a:lnTo>
                    <a:pt x="68024" y="2559351"/>
                  </a:lnTo>
                  <a:lnTo>
                    <a:pt x="102387" y="2587708"/>
                  </a:lnTo>
                  <a:lnTo>
                    <a:pt x="141821" y="2609121"/>
                  </a:lnTo>
                  <a:lnTo>
                    <a:pt x="185389" y="2622656"/>
                  </a:lnTo>
                  <a:lnTo>
                    <a:pt x="232155" y="2627376"/>
                  </a:lnTo>
                  <a:lnTo>
                    <a:pt x="3277615" y="2627376"/>
                  </a:lnTo>
                  <a:lnTo>
                    <a:pt x="3324382" y="2622656"/>
                  </a:lnTo>
                  <a:lnTo>
                    <a:pt x="3367950" y="2609121"/>
                  </a:lnTo>
                  <a:lnTo>
                    <a:pt x="3407384" y="2587708"/>
                  </a:lnTo>
                  <a:lnTo>
                    <a:pt x="3441747" y="2559351"/>
                  </a:lnTo>
                  <a:lnTo>
                    <a:pt x="3470104" y="2524988"/>
                  </a:lnTo>
                  <a:lnTo>
                    <a:pt x="3491517" y="2485554"/>
                  </a:lnTo>
                  <a:lnTo>
                    <a:pt x="3505052" y="2441986"/>
                  </a:lnTo>
                  <a:lnTo>
                    <a:pt x="3509771" y="2395219"/>
                  </a:lnTo>
                  <a:lnTo>
                    <a:pt x="3509771" y="232155"/>
                  </a:lnTo>
                  <a:lnTo>
                    <a:pt x="3505052" y="185389"/>
                  </a:lnTo>
                  <a:lnTo>
                    <a:pt x="3491517" y="141821"/>
                  </a:lnTo>
                  <a:lnTo>
                    <a:pt x="3470104" y="102387"/>
                  </a:lnTo>
                  <a:lnTo>
                    <a:pt x="3441747" y="68024"/>
                  </a:lnTo>
                  <a:lnTo>
                    <a:pt x="3407384" y="39667"/>
                  </a:lnTo>
                  <a:lnTo>
                    <a:pt x="3367950" y="18254"/>
                  </a:lnTo>
                  <a:lnTo>
                    <a:pt x="3324382" y="4719"/>
                  </a:lnTo>
                  <a:lnTo>
                    <a:pt x="3277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067" y="3087624"/>
              <a:ext cx="888492" cy="89001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232393" y="2942031"/>
            <a:ext cx="3071495" cy="2172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495"/>
              </a:lnSpc>
              <a:spcBef>
                <a:spcPts val="100"/>
              </a:spcBef>
            </a:pPr>
            <a:r>
              <a:rPr dirty="0" sz="7200" spc="-50" b="1">
                <a:latin typeface="Calibri"/>
                <a:cs typeface="Calibri"/>
              </a:rPr>
              <a:t>3</a:t>
            </a:r>
            <a:endParaRPr sz="7200">
              <a:latin typeface="Calibri"/>
              <a:cs typeface="Calibri"/>
            </a:endParaRPr>
          </a:p>
          <a:p>
            <a:pPr marL="66675">
              <a:lnSpc>
                <a:spcPts val="2735"/>
              </a:lnSpc>
            </a:pPr>
            <a:r>
              <a:rPr dirty="0" sz="2400" spc="-25" b="1">
                <a:latin typeface="Calibri"/>
                <a:cs typeface="Calibri"/>
              </a:rPr>
              <a:t>Мини-</a:t>
            </a:r>
            <a:r>
              <a:rPr dirty="0" sz="2400" spc="-10" b="1">
                <a:latin typeface="Calibri"/>
                <a:cs typeface="Calibri"/>
              </a:rPr>
              <a:t>аукционы</a:t>
            </a:r>
            <a:endParaRPr sz="2400">
              <a:latin typeface="Calibri"/>
              <a:cs typeface="Calibri"/>
            </a:endParaRPr>
          </a:p>
          <a:p>
            <a:pPr marL="66675">
              <a:lnSpc>
                <a:spcPct val="100000"/>
              </a:lnSpc>
              <a:spcBef>
                <a:spcPts val="1355"/>
              </a:spcBef>
            </a:pP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Процедура</a:t>
            </a:r>
            <a:r>
              <a:rPr dirty="0" sz="12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закупки,</a:t>
            </a:r>
            <a:r>
              <a:rPr dirty="0" sz="12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которая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производится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по</a:t>
            </a:r>
            <a:endParaRPr sz="1200">
              <a:latin typeface="Calibri"/>
              <a:cs typeface="Calibri"/>
            </a:endParaRPr>
          </a:p>
          <a:p>
            <a:pPr marL="66675" marR="238125">
              <a:lnSpc>
                <a:spcPct val="100000"/>
              </a:lnSpc>
            </a:pP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заранее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установленным</a:t>
            </a:r>
            <a:r>
              <a:rPr dirty="0" sz="12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правилам</a:t>
            </a:r>
            <a:r>
              <a:rPr dirty="0" sz="12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002243"/>
                </a:solidFill>
                <a:latin typeface="Calibri"/>
                <a:cs typeface="Calibri"/>
              </a:rPr>
              <a:t>с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возможностью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снижения</a:t>
            </a:r>
            <a:r>
              <a:rPr dirty="0" sz="1200" spc="-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начальной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</a:rPr>
              <a:t> цены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0" y="2717342"/>
            <a:ext cx="5006340" cy="4140835"/>
            <a:chOff x="0" y="2717342"/>
            <a:chExt cx="5006340" cy="4140835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717342"/>
              <a:ext cx="5006213" cy="414065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32459" y="2865120"/>
              <a:ext cx="3510279" cy="2627630"/>
            </a:xfrm>
            <a:custGeom>
              <a:avLst/>
              <a:gdLst/>
              <a:ahLst/>
              <a:cxnLst/>
              <a:rect l="l" t="t" r="r" b="b"/>
              <a:pathLst>
                <a:path w="3510279" h="2627629">
                  <a:moveTo>
                    <a:pt x="3277616" y="0"/>
                  </a:moveTo>
                  <a:lnTo>
                    <a:pt x="232181" y="0"/>
                  </a:lnTo>
                  <a:lnTo>
                    <a:pt x="185388" y="4719"/>
                  </a:lnTo>
                  <a:lnTo>
                    <a:pt x="141805" y="18254"/>
                  </a:lnTo>
                  <a:lnTo>
                    <a:pt x="102365" y="39667"/>
                  </a:lnTo>
                  <a:lnTo>
                    <a:pt x="68003" y="68024"/>
                  </a:lnTo>
                  <a:lnTo>
                    <a:pt x="39652" y="102387"/>
                  </a:lnTo>
                  <a:lnTo>
                    <a:pt x="18245" y="141821"/>
                  </a:lnTo>
                  <a:lnTo>
                    <a:pt x="4717" y="185389"/>
                  </a:lnTo>
                  <a:lnTo>
                    <a:pt x="0" y="232155"/>
                  </a:lnTo>
                  <a:lnTo>
                    <a:pt x="0" y="2395219"/>
                  </a:lnTo>
                  <a:lnTo>
                    <a:pt x="4717" y="2441986"/>
                  </a:lnTo>
                  <a:lnTo>
                    <a:pt x="18245" y="2485554"/>
                  </a:lnTo>
                  <a:lnTo>
                    <a:pt x="39652" y="2524988"/>
                  </a:lnTo>
                  <a:lnTo>
                    <a:pt x="68003" y="2559351"/>
                  </a:lnTo>
                  <a:lnTo>
                    <a:pt x="102365" y="2587708"/>
                  </a:lnTo>
                  <a:lnTo>
                    <a:pt x="141805" y="2609121"/>
                  </a:lnTo>
                  <a:lnTo>
                    <a:pt x="185388" y="2622656"/>
                  </a:lnTo>
                  <a:lnTo>
                    <a:pt x="232181" y="2627376"/>
                  </a:lnTo>
                  <a:lnTo>
                    <a:pt x="3277616" y="2627376"/>
                  </a:lnTo>
                  <a:lnTo>
                    <a:pt x="3324382" y="2622656"/>
                  </a:lnTo>
                  <a:lnTo>
                    <a:pt x="3367950" y="2609121"/>
                  </a:lnTo>
                  <a:lnTo>
                    <a:pt x="3407384" y="2587708"/>
                  </a:lnTo>
                  <a:lnTo>
                    <a:pt x="3441747" y="2559351"/>
                  </a:lnTo>
                  <a:lnTo>
                    <a:pt x="3470104" y="2524988"/>
                  </a:lnTo>
                  <a:lnTo>
                    <a:pt x="3491517" y="2485554"/>
                  </a:lnTo>
                  <a:lnTo>
                    <a:pt x="3505052" y="2441986"/>
                  </a:lnTo>
                  <a:lnTo>
                    <a:pt x="3509772" y="2395219"/>
                  </a:lnTo>
                  <a:lnTo>
                    <a:pt x="3509772" y="232155"/>
                  </a:lnTo>
                  <a:lnTo>
                    <a:pt x="3505052" y="185389"/>
                  </a:lnTo>
                  <a:lnTo>
                    <a:pt x="3491517" y="141821"/>
                  </a:lnTo>
                  <a:lnTo>
                    <a:pt x="3470104" y="102387"/>
                  </a:lnTo>
                  <a:lnTo>
                    <a:pt x="3441747" y="68024"/>
                  </a:lnTo>
                  <a:lnTo>
                    <a:pt x="3407384" y="39667"/>
                  </a:lnTo>
                  <a:lnTo>
                    <a:pt x="3367950" y="18254"/>
                  </a:lnTo>
                  <a:lnTo>
                    <a:pt x="3324382" y="4719"/>
                  </a:lnTo>
                  <a:lnTo>
                    <a:pt x="3277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6664" y="3087624"/>
              <a:ext cx="890015" cy="890015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808736" y="2942031"/>
            <a:ext cx="2047875" cy="2172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495"/>
              </a:lnSpc>
              <a:spcBef>
                <a:spcPts val="100"/>
              </a:spcBef>
            </a:pPr>
            <a:r>
              <a:rPr dirty="0" sz="7200" spc="-50" b="1">
                <a:latin typeface="Calibri"/>
                <a:cs typeface="Calibri"/>
              </a:rPr>
              <a:t>1</a:t>
            </a:r>
            <a:endParaRPr sz="7200">
              <a:latin typeface="Calibri"/>
              <a:cs typeface="Calibri"/>
            </a:endParaRPr>
          </a:p>
          <a:p>
            <a:pPr marL="66040">
              <a:lnSpc>
                <a:spcPts val="2735"/>
              </a:lnSpc>
            </a:pPr>
            <a:r>
              <a:rPr dirty="0" sz="2400" spc="-10" b="1">
                <a:latin typeface="Calibri"/>
                <a:cs typeface="Calibri"/>
              </a:rPr>
              <a:t>Запросы</a:t>
            </a:r>
            <a:endParaRPr sz="24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1355"/>
              </a:spcBef>
            </a:pP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Запрос</a:t>
            </a:r>
            <a:r>
              <a:rPr dirty="0" sz="1200" spc="-6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заказчиком</a:t>
            </a:r>
            <a:r>
              <a:rPr dirty="0" sz="12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ценовых</a:t>
            </a:r>
            <a:endParaRPr sz="12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</a:pP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предложений</a:t>
            </a:r>
            <a:r>
              <a:rPr dirty="0" sz="1200" spc="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по</a:t>
            </a:r>
            <a:r>
              <a:rPr dirty="0" sz="1200" spc="1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описанию</a:t>
            </a:r>
            <a:endParaRPr sz="12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</a:pP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или</a:t>
            </a:r>
            <a:r>
              <a:rPr dirty="0" sz="12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из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каталога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товаров/услуг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5"/>
                </a:lnTo>
                <a:lnTo>
                  <a:pt x="12192000" y="685799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3EE">
              <a:alpha val="6666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529955" y="480821"/>
            <a:ext cx="2117725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 b="1">
                <a:latin typeface="Calibri"/>
                <a:cs typeface="Calibri"/>
              </a:rPr>
              <a:t>3апросы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5056" y="417576"/>
            <a:ext cx="888492" cy="89001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3746048"/>
            <a:ext cx="3204845" cy="3112135"/>
            <a:chOff x="0" y="3746048"/>
            <a:chExt cx="3204845" cy="311213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46048"/>
              <a:ext cx="3204591" cy="31119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364786"/>
              <a:ext cx="2584704" cy="229120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61188" y="3893820"/>
              <a:ext cx="1979930" cy="1332230"/>
            </a:xfrm>
            <a:custGeom>
              <a:avLst/>
              <a:gdLst/>
              <a:ahLst/>
              <a:cxnLst/>
              <a:rect l="l" t="t" r="r" b="b"/>
              <a:pathLst>
                <a:path w="1979930" h="1332229">
                  <a:moveTo>
                    <a:pt x="1757680" y="0"/>
                  </a:moveTo>
                  <a:lnTo>
                    <a:pt x="221996" y="0"/>
                  </a:lnTo>
                  <a:lnTo>
                    <a:pt x="177255" y="4512"/>
                  </a:lnTo>
                  <a:lnTo>
                    <a:pt x="135584" y="17452"/>
                  </a:lnTo>
                  <a:lnTo>
                    <a:pt x="97875" y="37926"/>
                  </a:lnTo>
                  <a:lnTo>
                    <a:pt x="65020" y="65039"/>
                  </a:lnTo>
                  <a:lnTo>
                    <a:pt x="37913" y="97897"/>
                  </a:lnTo>
                  <a:lnTo>
                    <a:pt x="17445" y="135606"/>
                  </a:lnTo>
                  <a:lnTo>
                    <a:pt x="4510" y="177270"/>
                  </a:lnTo>
                  <a:lnTo>
                    <a:pt x="0" y="221995"/>
                  </a:lnTo>
                  <a:lnTo>
                    <a:pt x="0" y="1109979"/>
                  </a:lnTo>
                  <a:lnTo>
                    <a:pt x="4510" y="1154705"/>
                  </a:lnTo>
                  <a:lnTo>
                    <a:pt x="17445" y="1196369"/>
                  </a:lnTo>
                  <a:lnTo>
                    <a:pt x="37913" y="1234078"/>
                  </a:lnTo>
                  <a:lnTo>
                    <a:pt x="65020" y="1266936"/>
                  </a:lnTo>
                  <a:lnTo>
                    <a:pt x="97875" y="1294049"/>
                  </a:lnTo>
                  <a:lnTo>
                    <a:pt x="135584" y="1314523"/>
                  </a:lnTo>
                  <a:lnTo>
                    <a:pt x="177255" y="1327463"/>
                  </a:lnTo>
                  <a:lnTo>
                    <a:pt x="221996" y="1331975"/>
                  </a:lnTo>
                  <a:lnTo>
                    <a:pt x="1757680" y="1331975"/>
                  </a:lnTo>
                  <a:lnTo>
                    <a:pt x="1802405" y="1327463"/>
                  </a:lnTo>
                  <a:lnTo>
                    <a:pt x="1844069" y="1314523"/>
                  </a:lnTo>
                  <a:lnTo>
                    <a:pt x="1881778" y="1294049"/>
                  </a:lnTo>
                  <a:lnTo>
                    <a:pt x="1914636" y="1266936"/>
                  </a:lnTo>
                  <a:lnTo>
                    <a:pt x="1941749" y="1234078"/>
                  </a:lnTo>
                  <a:lnTo>
                    <a:pt x="1962223" y="1196369"/>
                  </a:lnTo>
                  <a:lnTo>
                    <a:pt x="1975163" y="1154705"/>
                  </a:lnTo>
                  <a:lnTo>
                    <a:pt x="1979676" y="1109979"/>
                  </a:lnTo>
                  <a:lnTo>
                    <a:pt x="1979676" y="221995"/>
                  </a:lnTo>
                  <a:lnTo>
                    <a:pt x="1975163" y="177270"/>
                  </a:lnTo>
                  <a:lnTo>
                    <a:pt x="1962223" y="135606"/>
                  </a:lnTo>
                  <a:lnTo>
                    <a:pt x="1941749" y="97897"/>
                  </a:lnTo>
                  <a:lnTo>
                    <a:pt x="1914636" y="65039"/>
                  </a:lnTo>
                  <a:lnTo>
                    <a:pt x="1881778" y="37926"/>
                  </a:lnTo>
                  <a:lnTo>
                    <a:pt x="1844069" y="17452"/>
                  </a:lnTo>
                  <a:lnTo>
                    <a:pt x="1802405" y="4512"/>
                  </a:lnTo>
                  <a:lnTo>
                    <a:pt x="1757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45693" y="3885819"/>
            <a:ext cx="1064895" cy="1042035"/>
          </a:xfrm>
          <a:prstGeom prst="rect">
            <a:avLst/>
          </a:prstGeom>
        </p:spPr>
        <p:txBody>
          <a:bodyPr wrap="square" lIns="0" tIns="201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dirty="0" sz="2400" spc="-50" b="1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24765" marR="5080">
              <a:lnSpc>
                <a:spcPct val="100000"/>
              </a:lnSpc>
              <a:spcBef>
                <a:spcPts val="750"/>
              </a:spcBef>
            </a:pP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Формирование запросов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839467" y="2770682"/>
            <a:ext cx="3767454" cy="3266440"/>
            <a:chOff x="1839467" y="2770682"/>
            <a:chExt cx="3767454" cy="3266440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9467" y="2770682"/>
              <a:ext cx="3766947" cy="326593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4435" y="3371100"/>
              <a:ext cx="3398392" cy="247256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763011" y="2918460"/>
              <a:ext cx="1979930" cy="1478280"/>
            </a:xfrm>
            <a:custGeom>
              <a:avLst/>
              <a:gdLst/>
              <a:ahLst/>
              <a:cxnLst/>
              <a:rect l="l" t="t" r="r" b="b"/>
              <a:pathLst>
                <a:path w="1979929" h="1478279">
                  <a:moveTo>
                    <a:pt x="1733296" y="0"/>
                  </a:moveTo>
                  <a:lnTo>
                    <a:pt x="246380" y="0"/>
                  </a:lnTo>
                  <a:lnTo>
                    <a:pt x="196741" y="5007"/>
                  </a:lnTo>
                  <a:lnTo>
                    <a:pt x="150500" y="19369"/>
                  </a:lnTo>
                  <a:lnTo>
                    <a:pt x="108650" y="42092"/>
                  </a:lnTo>
                  <a:lnTo>
                    <a:pt x="72183" y="72183"/>
                  </a:lnTo>
                  <a:lnTo>
                    <a:pt x="42092" y="108650"/>
                  </a:lnTo>
                  <a:lnTo>
                    <a:pt x="19369" y="150500"/>
                  </a:lnTo>
                  <a:lnTo>
                    <a:pt x="5007" y="196741"/>
                  </a:lnTo>
                  <a:lnTo>
                    <a:pt x="0" y="246379"/>
                  </a:lnTo>
                  <a:lnTo>
                    <a:pt x="0" y="1231900"/>
                  </a:lnTo>
                  <a:lnTo>
                    <a:pt x="5007" y="1281538"/>
                  </a:lnTo>
                  <a:lnTo>
                    <a:pt x="19369" y="1327779"/>
                  </a:lnTo>
                  <a:lnTo>
                    <a:pt x="42092" y="1369629"/>
                  </a:lnTo>
                  <a:lnTo>
                    <a:pt x="72183" y="1406096"/>
                  </a:lnTo>
                  <a:lnTo>
                    <a:pt x="108650" y="1436187"/>
                  </a:lnTo>
                  <a:lnTo>
                    <a:pt x="150500" y="1458910"/>
                  </a:lnTo>
                  <a:lnTo>
                    <a:pt x="196741" y="1473272"/>
                  </a:lnTo>
                  <a:lnTo>
                    <a:pt x="246380" y="1478279"/>
                  </a:lnTo>
                  <a:lnTo>
                    <a:pt x="1733296" y="1478279"/>
                  </a:lnTo>
                  <a:lnTo>
                    <a:pt x="1782934" y="1473272"/>
                  </a:lnTo>
                  <a:lnTo>
                    <a:pt x="1829175" y="1458910"/>
                  </a:lnTo>
                  <a:lnTo>
                    <a:pt x="1871025" y="1436187"/>
                  </a:lnTo>
                  <a:lnTo>
                    <a:pt x="1907492" y="1406096"/>
                  </a:lnTo>
                  <a:lnTo>
                    <a:pt x="1937583" y="1369629"/>
                  </a:lnTo>
                  <a:lnTo>
                    <a:pt x="1960306" y="1327779"/>
                  </a:lnTo>
                  <a:lnTo>
                    <a:pt x="1974668" y="1281538"/>
                  </a:lnTo>
                  <a:lnTo>
                    <a:pt x="1979676" y="1231900"/>
                  </a:lnTo>
                  <a:lnTo>
                    <a:pt x="1979676" y="246379"/>
                  </a:lnTo>
                  <a:lnTo>
                    <a:pt x="1974668" y="196741"/>
                  </a:lnTo>
                  <a:lnTo>
                    <a:pt x="1960306" y="150500"/>
                  </a:lnTo>
                  <a:lnTo>
                    <a:pt x="1937583" y="108650"/>
                  </a:lnTo>
                  <a:lnTo>
                    <a:pt x="1907492" y="72183"/>
                  </a:lnTo>
                  <a:lnTo>
                    <a:pt x="1871025" y="42092"/>
                  </a:lnTo>
                  <a:lnTo>
                    <a:pt x="1829175" y="19369"/>
                  </a:lnTo>
                  <a:lnTo>
                    <a:pt x="1782934" y="5007"/>
                  </a:lnTo>
                  <a:lnTo>
                    <a:pt x="1733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947797" y="2946272"/>
            <a:ext cx="1443355" cy="1170305"/>
          </a:xfrm>
          <a:prstGeom prst="rect">
            <a:avLst/>
          </a:prstGeom>
        </p:spPr>
        <p:txBody>
          <a:bodyPr wrap="square" lIns="0" tIns="166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2400" spc="-25" b="1">
                <a:latin typeface="Calibri"/>
                <a:cs typeface="Calibri"/>
              </a:rPr>
              <a:t>2.1</a:t>
            </a:r>
            <a:endParaRPr sz="2400">
              <a:latin typeface="Calibri"/>
              <a:cs typeface="Calibri"/>
            </a:endParaRPr>
          </a:p>
          <a:p>
            <a:pPr marL="31750" marR="5080">
              <a:lnSpc>
                <a:spcPct val="100000"/>
              </a:lnSpc>
              <a:spcBef>
                <a:spcPts val="605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Добавляет</a:t>
            </a:r>
            <a:r>
              <a:rPr dirty="0" sz="1200" spc="-2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 корзину товары/услуги</a:t>
            </a:r>
            <a:endParaRPr sz="12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из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 каталога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839467" y="4806670"/>
            <a:ext cx="3767454" cy="2051685"/>
            <a:chOff x="1839467" y="4806670"/>
            <a:chExt cx="3767454" cy="2051685"/>
          </a:xfrm>
        </p:grpSpPr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9467" y="4806670"/>
              <a:ext cx="3766947" cy="205132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6815" y="5425490"/>
              <a:ext cx="3244977" cy="143250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763011" y="4954523"/>
              <a:ext cx="1979930" cy="1332230"/>
            </a:xfrm>
            <a:custGeom>
              <a:avLst/>
              <a:gdLst/>
              <a:ahLst/>
              <a:cxnLst/>
              <a:rect l="l" t="t" r="r" b="b"/>
              <a:pathLst>
                <a:path w="1979929" h="1332229">
                  <a:moveTo>
                    <a:pt x="1757679" y="0"/>
                  </a:moveTo>
                  <a:lnTo>
                    <a:pt x="221995" y="0"/>
                  </a:lnTo>
                  <a:lnTo>
                    <a:pt x="177270" y="4512"/>
                  </a:lnTo>
                  <a:lnTo>
                    <a:pt x="135606" y="17452"/>
                  </a:lnTo>
                  <a:lnTo>
                    <a:pt x="97897" y="37926"/>
                  </a:lnTo>
                  <a:lnTo>
                    <a:pt x="65039" y="65039"/>
                  </a:lnTo>
                  <a:lnTo>
                    <a:pt x="37926" y="97897"/>
                  </a:lnTo>
                  <a:lnTo>
                    <a:pt x="17452" y="135606"/>
                  </a:lnTo>
                  <a:lnTo>
                    <a:pt x="4512" y="177270"/>
                  </a:lnTo>
                  <a:lnTo>
                    <a:pt x="0" y="221995"/>
                  </a:lnTo>
                  <a:lnTo>
                    <a:pt x="0" y="1109980"/>
                  </a:lnTo>
                  <a:lnTo>
                    <a:pt x="4512" y="1154720"/>
                  </a:lnTo>
                  <a:lnTo>
                    <a:pt x="17452" y="1196391"/>
                  </a:lnTo>
                  <a:lnTo>
                    <a:pt x="37926" y="1234100"/>
                  </a:lnTo>
                  <a:lnTo>
                    <a:pt x="65039" y="1266955"/>
                  </a:lnTo>
                  <a:lnTo>
                    <a:pt x="97897" y="1294062"/>
                  </a:lnTo>
                  <a:lnTo>
                    <a:pt x="135606" y="1314530"/>
                  </a:lnTo>
                  <a:lnTo>
                    <a:pt x="177270" y="1327465"/>
                  </a:lnTo>
                  <a:lnTo>
                    <a:pt x="221995" y="1331976"/>
                  </a:lnTo>
                  <a:lnTo>
                    <a:pt x="1757679" y="1331976"/>
                  </a:lnTo>
                  <a:lnTo>
                    <a:pt x="1802405" y="1327465"/>
                  </a:lnTo>
                  <a:lnTo>
                    <a:pt x="1844069" y="1314530"/>
                  </a:lnTo>
                  <a:lnTo>
                    <a:pt x="1881778" y="1294062"/>
                  </a:lnTo>
                  <a:lnTo>
                    <a:pt x="1914636" y="1266955"/>
                  </a:lnTo>
                  <a:lnTo>
                    <a:pt x="1941749" y="1234100"/>
                  </a:lnTo>
                  <a:lnTo>
                    <a:pt x="1962223" y="1196391"/>
                  </a:lnTo>
                  <a:lnTo>
                    <a:pt x="1975163" y="1154720"/>
                  </a:lnTo>
                  <a:lnTo>
                    <a:pt x="1979676" y="1109980"/>
                  </a:lnTo>
                  <a:lnTo>
                    <a:pt x="1979676" y="221995"/>
                  </a:lnTo>
                  <a:lnTo>
                    <a:pt x="1975163" y="177270"/>
                  </a:lnTo>
                  <a:lnTo>
                    <a:pt x="1962223" y="135606"/>
                  </a:lnTo>
                  <a:lnTo>
                    <a:pt x="1941749" y="97897"/>
                  </a:lnTo>
                  <a:lnTo>
                    <a:pt x="1914636" y="65039"/>
                  </a:lnTo>
                  <a:lnTo>
                    <a:pt x="1881778" y="37926"/>
                  </a:lnTo>
                  <a:lnTo>
                    <a:pt x="1844069" y="17452"/>
                  </a:lnTo>
                  <a:lnTo>
                    <a:pt x="1802405" y="4512"/>
                  </a:lnTo>
                  <a:lnTo>
                    <a:pt x="1757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947797" y="4948752"/>
            <a:ext cx="1276985" cy="1040130"/>
          </a:xfrm>
          <a:prstGeom prst="rect">
            <a:avLst/>
          </a:prstGeom>
        </p:spPr>
        <p:txBody>
          <a:bodyPr wrap="square" lIns="0" tIns="200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dirty="0" sz="2400" spc="-25" b="1">
                <a:latin typeface="Calibri"/>
                <a:cs typeface="Calibri"/>
              </a:rPr>
              <a:t>2.2</a:t>
            </a:r>
            <a:endParaRPr sz="24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740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Формирует</a:t>
            </a:r>
            <a:r>
              <a:rPr dirty="0" sz="1200" spc="-6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запрос</a:t>
            </a:r>
            <a:endParaRPr sz="12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 описанию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192523" y="3746042"/>
            <a:ext cx="3767454" cy="3112135"/>
            <a:chOff x="4192523" y="3746042"/>
            <a:chExt cx="3767454" cy="3112135"/>
          </a:xfrm>
        </p:grpSpPr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2523" y="3746042"/>
              <a:ext cx="3766947" cy="311195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7491" y="4346464"/>
              <a:ext cx="3570096" cy="2472563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116067" y="3893819"/>
              <a:ext cx="1979930" cy="1478280"/>
            </a:xfrm>
            <a:custGeom>
              <a:avLst/>
              <a:gdLst/>
              <a:ahLst/>
              <a:cxnLst/>
              <a:rect l="l" t="t" r="r" b="b"/>
              <a:pathLst>
                <a:path w="1979929" h="1478279">
                  <a:moveTo>
                    <a:pt x="1733296" y="0"/>
                  </a:moveTo>
                  <a:lnTo>
                    <a:pt x="246380" y="0"/>
                  </a:lnTo>
                  <a:lnTo>
                    <a:pt x="196741" y="5007"/>
                  </a:lnTo>
                  <a:lnTo>
                    <a:pt x="150500" y="19369"/>
                  </a:lnTo>
                  <a:lnTo>
                    <a:pt x="108650" y="42092"/>
                  </a:lnTo>
                  <a:lnTo>
                    <a:pt x="72183" y="72183"/>
                  </a:lnTo>
                  <a:lnTo>
                    <a:pt x="42092" y="108650"/>
                  </a:lnTo>
                  <a:lnTo>
                    <a:pt x="19369" y="150500"/>
                  </a:lnTo>
                  <a:lnTo>
                    <a:pt x="5007" y="196741"/>
                  </a:lnTo>
                  <a:lnTo>
                    <a:pt x="0" y="246379"/>
                  </a:lnTo>
                  <a:lnTo>
                    <a:pt x="0" y="1231899"/>
                  </a:lnTo>
                  <a:lnTo>
                    <a:pt x="5007" y="1281538"/>
                  </a:lnTo>
                  <a:lnTo>
                    <a:pt x="19369" y="1327779"/>
                  </a:lnTo>
                  <a:lnTo>
                    <a:pt x="42092" y="1369629"/>
                  </a:lnTo>
                  <a:lnTo>
                    <a:pt x="72183" y="1406096"/>
                  </a:lnTo>
                  <a:lnTo>
                    <a:pt x="108650" y="1436187"/>
                  </a:lnTo>
                  <a:lnTo>
                    <a:pt x="150500" y="1458910"/>
                  </a:lnTo>
                  <a:lnTo>
                    <a:pt x="196741" y="1473272"/>
                  </a:lnTo>
                  <a:lnTo>
                    <a:pt x="246380" y="1478279"/>
                  </a:lnTo>
                  <a:lnTo>
                    <a:pt x="1733296" y="1478279"/>
                  </a:lnTo>
                  <a:lnTo>
                    <a:pt x="1782934" y="1473272"/>
                  </a:lnTo>
                  <a:lnTo>
                    <a:pt x="1829175" y="1458910"/>
                  </a:lnTo>
                  <a:lnTo>
                    <a:pt x="1871025" y="1436187"/>
                  </a:lnTo>
                  <a:lnTo>
                    <a:pt x="1907492" y="1406096"/>
                  </a:lnTo>
                  <a:lnTo>
                    <a:pt x="1937583" y="1369629"/>
                  </a:lnTo>
                  <a:lnTo>
                    <a:pt x="1960306" y="1327779"/>
                  </a:lnTo>
                  <a:lnTo>
                    <a:pt x="1974668" y="1281538"/>
                  </a:lnTo>
                  <a:lnTo>
                    <a:pt x="1979676" y="1231899"/>
                  </a:lnTo>
                  <a:lnTo>
                    <a:pt x="1979676" y="246379"/>
                  </a:lnTo>
                  <a:lnTo>
                    <a:pt x="1974668" y="196741"/>
                  </a:lnTo>
                  <a:lnTo>
                    <a:pt x="1960306" y="150500"/>
                  </a:lnTo>
                  <a:lnTo>
                    <a:pt x="1937583" y="108650"/>
                  </a:lnTo>
                  <a:lnTo>
                    <a:pt x="1907492" y="72183"/>
                  </a:lnTo>
                  <a:lnTo>
                    <a:pt x="1871025" y="42092"/>
                  </a:lnTo>
                  <a:lnTo>
                    <a:pt x="1829175" y="19369"/>
                  </a:lnTo>
                  <a:lnTo>
                    <a:pt x="1782934" y="5007"/>
                  </a:lnTo>
                  <a:lnTo>
                    <a:pt x="1733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301234" y="3922395"/>
            <a:ext cx="1610995" cy="1170305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2400" spc="-50" b="1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605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Покупатель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направляет</a:t>
            </a:r>
            <a:endParaRPr sz="12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запрос</a:t>
            </a:r>
            <a:r>
              <a:rPr dirty="0" sz="1200" spc="-4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поставщику</a:t>
            </a:r>
            <a:endParaRPr sz="12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200" spc="-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Личный</a:t>
            </a:r>
            <a:r>
              <a:rPr dirty="0" sz="1200" spc="-2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кабинет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557771" y="3745966"/>
            <a:ext cx="3767454" cy="3112135"/>
            <a:chOff x="6557771" y="3745966"/>
            <a:chExt cx="3767454" cy="3112135"/>
          </a:xfrm>
        </p:grpSpPr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57771" y="3745966"/>
              <a:ext cx="3766947" cy="311203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7979" y="4323651"/>
              <a:ext cx="3365373" cy="2534348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7481315" y="3893820"/>
              <a:ext cx="1979930" cy="1800225"/>
            </a:xfrm>
            <a:custGeom>
              <a:avLst/>
              <a:gdLst/>
              <a:ahLst/>
              <a:cxnLst/>
              <a:rect l="l" t="t" r="r" b="b"/>
              <a:pathLst>
                <a:path w="1979929" h="1800225">
                  <a:moveTo>
                    <a:pt x="1679702" y="0"/>
                  </a:moveTo>
                  <a:lnTo>
                    <a:pt x="299974" y="0"/>
                  </a:lnTo>
                  <a:lnTo>
                    <a:pt x="251331" y="3927"/>
                  </a:lnTo>
                  <a:lnTo>
                    <a:pt x="205183" y="15298"/>
                  </a:lnTo>
                  <a:lnTo>
                    <a:pt x="162146" y="33494"/>
                  </a:lnTo>
                  <a:lnTo>
                    <a:pt x="122840" y="57895"/>
                  </a:lnTo>
                  <a:lnTo>
                    <a:pt x="87883" y="87883"/>
                  </a:lnTo>
                  <a:lnTo>
                    <a:pt x="57895" y="122840"/>
                  </a:lnTo>
                  <a:lnTo>
                    <a:pt x="33494" y="162146"/>
                  </a:lnTo>
                  <a:lnTo>
                    <a:pt x="15298" y="205183"/>
                  </a:lnTo>
                  <a:lnTo>
                    <a:pt x="3927" y="251331"/>
                  </a:lnTo>
                  <a:lnTo>
                    <a:pt x="0" y="299973"/>
                  </a:lnTo>
                  <a:lnTo>
                    <a:pt x="0" y="1499869"/>
                  </a:lnTo>
                  <a:lnTo>
                    <a:pt x="3927" y="1548512"/>
                  </a:lnTo>
                  <a:lnTo>
                    <a:pt x="15298" y="1594660"/>
                  </a:lnTo>
                  <a:lnTo>
                    <a:pt x="33494" y="1637697"/>
                  </a:lnTo>
                  <a:lnTo>
                    <a:pt x="57895" y="1677003"/>
                  </a:lnTo>
                  <a:lnTo>
                    <a:pt x="87883" y="1711959"/>
                  </a:lnTo>
                  <a:lnTo>
                    <a:pt x="122840" y="1741948"/>
                  </a:lnTo>
                  <a:lnTo>
                    <a:pt x="162146" y="1766349"/>
                  </a:lnTo>
                  <a:lnTo>
                    <a:pt x="205183" y="1784545"/>
                  </a:lnTo>
                  <a:lnTo>
                    <a:pt x="251331" y="1795916"/>
                  </a:lnTo>
                  <a:lnTo>
                    <a:pt x="299974" y="1799843"/>
                  </a:lnTo>
                  <a:lnTo>
                    <a:pt x="1679702" y="1799843"/>
                  </a:lnTo>
                  <a:lnTo>
                    <a:pt x="1728344" y="1795916"/>
                  </a:lnTo>
                  <a:lnTo>
                    <a:pt x="1774492" y="1784545"/>
                  </a:lnTo>
                  <a:lnTo>
                    <a:pt x="1817529" y="1766349"/>
                  </a:lnTo>
                  <a:lnTo>
                    <a:pt x="1856835" y="1741948"/>
                  </a:lnTo>
                  <a:lnTo>
                    <a:pt x="1891791" y="1711959"/>
                  </a:lnTo>
                  <a:lnTo>
                    <a:pt x="1921780" y="1677003"/>
                  </a:lnTo>
                  <a:lnTo>
                    <a:pt x="1946181" y="1637697"/>
                  </a:lnTo>
                  <a:lnTo>
                    <a:pt x="1964377" y="1594660"/>
                  </a:lnTo>
                  <a:lnTo>
                    <a:pt x="1975748" y="1548512"/>
                  </a:lnTo>
                  <a:lnTo>
                    <a:pt x="1979676" y="1499869"/>
                  </a:lnTo>
                  <a:lnTo>
                    <a:pt x="1979676" y="299973"/>
                  </a:lnTo>
                  <a:lnTo>
                    <a:pt x="1975748" y="251331"/>
                  </a:lnTo>
                  <a:lnTo>
                    <a:pt x="1964377" y="205183"/>
                  </a:lnTo>
                  <a:lnTo>
                    <a:pt x="1946181" y="162146"/>
                  </a:lnTo>
                  <a:lnTo>
                    <a:pt x="1921780" y="122840"/>
                  </a:lnTo>
                  <a:lnTo>
                    <a:pt x="1891792" y="87883"/>
                  </a:lnTo>
                  <a:lnTo>
                    <a:pt x="1856835" y="57895"/>
                  </a:lnTo>
                  <a:lnTo>
                    <a:pt x="1817529" y="33494"/>
                  </a:lnTo>
                  <a:lnTo>
                    <a:pt x="1774492" y="15298"/>
                  </a:lnTo>
                  <a:lnTo>
                    <a:pt x="1728344" y="3927"/>
                  </a:lnTo>
                  <a:lnTo>
                    <a:pt x="1679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7666735" y="3967099"/>
            <a:ext cx="1421765" cy="146875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2400" spc="-50" b="1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430"/>
              </a:spcBef>
            </a:pP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Поставщик</a:t>
            </a:r>
            <a:endParaRPr sz="12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формирует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КП</a:t>
            </a:r>
            <a:r>
              <a:rPr dirty="0" sz="1200" spc="-25" b="1">
                <a:solidFill>
                  <a:srgbClr val="002243"/>
                </a:solidFill>
                <a:latin typeface="Calibri"/>
                <a:cs typeface="Calibri"/>
              </a:rPr>
              <a:t> по</a:t>
            </a:r>
            <a:endParaRPr sz="1200">
              <a:latin typeface="Calibri"/>
              <a:cs typeface="Calibri"/>
            </a:endParaRPr>
          </a:p>
          <a:p>
            <a:pPr algn="just" marL="47625" marR="5080">
              <a:lnSpc>
                <a:spcPct val="100000"/>
              </a:lnSpc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позиции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из</a:t>
            </a:r>
            <a:r>
              <a:rPr dirty="0" sz="1200" spc="-1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каталога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или</a:t>
            </a:r>
            <a:r>
              <a:rPr dirty="0" sz="1200" spc="-4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путем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 описания предложения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8923019" y="3745990"/>
            <a:ext cx="3268979" cy="3112135"/>
            <a:chOff x="8923019" y="3745990"/>
            <a:chExt cx="3268979" cy="3112135"/>
          </a:xfrm>
        </p:grpSpPr>
        <p:pic>
          <p:nvPicPr>
            <p:cNvPr id="31" name="object 3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23019" y="3745990"/>
              <a:ext cx="3268979" cy="311200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44939" y="4308364"/>
              <a:ext cx="3147059" cy="247256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9846563" y="3893819"/>
              <a:ext cx="1979930" cy="1403985"/>
            </a:xfrm>
            <a:custGeom>
              <a:avLst/>
              <a:gdLst/>
              <a:ahLst/>
              <a:cxnLst/>
              <a:rect l="l" t="t" r="r" b="b"/>
              <a:pathLst>
                <a:path w="1979929" h="1403985">
                  <a:moveTo>
                    <a:pt x="1745741" y="0"/>
                  </a:moveTo>
                  <a:lnTo>
                    <a:pt x="233933" y="0"/>
                  </a:ln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3"/>
                  </a:lnTo>
                  <a:lnTo>
                    <a:pt x="0" y="1169669"/>
                  </a:lnTo>
                  <a:lnTo>
                    <a:pt x="4754" y="1216804"/>
                  </a:lnTo>
                  <a:lnTo>
                    <a:pt x="18389" y="1260711"/>
                  </a:lnTo>
                  <a:lnTo>
                    <a:pt x="39962" y="1300447"/>
                  </a:lnTo>
                  <a:lnTo>
                    <a:pt x="68532" y="1335071"/>
                  </a:lnTo>
                  <a:lnTo>
                    <a:pt x="103156" y="1363641"/>
                  </a:lnTo>
                  <a:lnTo>
                    <a:pt x="142892" y="1385214"/>
                  </a:lnTo>
                  <a:lnTo>
                    <a:pt x="186799" y="1398849"/>
                  </a:lnTo>
                  <a:lnTo>
                    <a:pt x="233933" y="1403603"/>
                  </a:lnTo>
                  <a:lnTo>
                    <a:pt x="1745741" y="1403603"/>
                  </a:lnTo>
                  <a:lnTo>
                    <a:pt x="1792876" y="1398849"/>
                  </a:lnTo>
                  <a:lnTo>
                    <a:pt x="1836783" y="1385214"/>
                  </a:lnTo>
                  <a:lnTo>
                    <a:pt x="1876519" y="1363641"/>
                  </a:lnTo>
                  <a:lnTo>
                    <a:pt x="1911143" y="1335071"/>
                  </a:lnTo>
                  <a:lnTo>
                    <a:pt x="1939713" y="1300447"/>
                  </a:lnTo>
                  <a:lnTo>
                    <a:pt x="1961286" y="1260711"/>
                  </a:lnTo>
                  <a:lnTo>
                    <a:pt x="1974921" y="1216804"/>
                  </a:lnTo>
                  <a:lnTo>
                    <a:pt x="1979676" y="1169669"/>
                  </a:lnTo>
                  <a:lnTo>
                    <a:pt x="1979676" y="233933"/>
                  </a:lnTo>
                  <a:lnTo>
                    <a:pt x="1974921" y="186799"/>
                  </a:lnTo>
                  <a:lnTo>
                    <a:pt x="1961286" y="142892"/>
                  </a:lnTo>
                  <a:lnTo>
                    <a:pt x="1939713" y="103156"/>
                  </a:lnTo>
                  <a:lnTo>
                    <a:pt x="1911143" y="68532"/>
                  </a:lnTo>
                  <a:lnTo>
                    <a:pt x="1876519" y="39962"/>
                  </a:lnTo>
                  <a:lnTo>
                    <a:pt x="1836783" y="18389"/>
                  </a:lnTo>
                  <a:lnTo>
                    <a:pt x="1792876" y="4754"/>
                  </a:lnTo>
                  <a:lnTo>
                    <a:pt x="1745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10032238" y="3996817"/>
            <a:ext cx="1485265" cy="105791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 spc="-50" b="1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27940" marR="5080">
              <a:lnSpc>
                <a:spcPct val="100000"/>
              </a:lnSpc>
              <a:spcBef>
                <a:spcPts val="309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Покупатель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выбирает предложение</a:t>
            </a:r>
            <a:endParaRPr sz="12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200" spc="-2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заключает</a:t>
            </a:r>
            <a:r>
              <a:rPr dirty="0" sz="1200" spc="-3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сделку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2340355" y="1484375"/>
            <a:ext cx="9207500" cy="4142740"/>
            <a:chOff x="2340355" y="1484375"/>
            <a:chExt cx="9207500" cy="4142740"/>
          </a:xfrm>
        </p:grpSpPr>
        <p:sp>
          <p:nvSpPr>
            <p:cNvPr id="36" name="object 36" descr=""/>
            <p:cNvSpPr/>
            <p:nvPr/>
          </p:nvSpPr>
          <p:spPr>
            <a:xfrm>
              <a:off x="2340356" y="3651249"/>
              <a:ext cx="7494270" cy="1975485"/>
            </a:xfrm>
            <a:custGeom>
              <a:avLst/>
              <a:gdLst/>
              <a:ahLst/>
              <a:cxnLst/>
              <a:rect l="l" t="t" r="r" b="b"/>
              <a:pathLst>
                <a:path w="7494270" h="1975485">
                  <a:moveTo>
                    <a:pt x="422402" y="6350"/>
                  </a:moveTo>
                  <a:lnTo>
                    <a:pt x="337185" y="2921"/>
                  </a:lnTo>
                  <a:lnTo>
                    <a:pt x="351028" y="33616"/>
                  </a:lnTo>
                  <a:lnTo>
                    <a:pt x="348373" y="35356"/>
                  </a:lnTo>
                  <a:lnTo>
                    <a:pt x="348373" y="50406"/>
                  </a:lnTo>
                  <a:lnTo>
                    <a:pt x="348195" y="50546"/>
                  </a:lnTo>
                  <a:lnTo>
                    <a:pt x="348373" y="50406"/>
                  </a:lnTo>
                  <a:lnTo>
                    <a:pt x="348373" y="35356"/>
                  </a:lnTo>
                  <a:lnTo>
                    <a:pt x="312674" y="73406"/>
                  </a:lnTo>
                  <a:lnTo>
                    <a:pt x="287274" y="113792"/>
                  </a:lnTo>
                  <a:lnTo>
                    <a:pt x="264287" y="161036"/>
                  </a:lnTo>
                  <a:lnTo>
                    <a:pt x="244348" y="213614"/>
                  </a:lnTo>
                  <a:lnTo>
                    <a:pt x="233045" y="251206"/>
                  </a:lnTo>
                  <a:lnTo>
                    <a:pt x="223393" y="290449"/>
                  </a:lnTo>
                  <a:lnTo>
                    <a:pt x="215646" y="331089"/>
                  </a:lnTo>
                  <a:lnTo>
                    <a:pt x="209931" y="372618"/>
                  </a:lnTo>
                  <a:lnTo>
                    <a:pt x="206375" y="414909"/>
                  </a:lnTo>
                  <a:lnTo>
                    <a:pt x="205105" y="457327"/>
                  </a:lnTo>
                  <a:lnTo>
                    <a:pt x="204851" y="478282"/>
                  </a:lnTo>
                  <a:lnTo>
                    <a:pt x="203962" y="499364"/>
                  </a:lnTo>
                  <a:lnTo>
                    <a:pt x="202501" y="519328"/>
                  </a:lnTo>
                  <a:lnTo>
                    <a:pt x="200406" y="540893"/>
                  </a:lnTo>
                  <a:lnTo>
                    <a:pt x="194932" y="581012"/>
                  </a:lnTo>
                  <a:lnTo>
                    <a:pt x="194843" y="581672"/>
                  </a:lnTo>
                  <a:lnTo>
                    <a:pt x="187248" y="621563"/>
                  </a:lnTo>
                  <a:lnTo>
                    <a:pt x="187172" y="621906"/>
                  </a:lnTo>
                  <a:lnTo>
                    <a:pt x="177609" y="660260"/>
                  </a:lnTo>
                  <a:lnTo>
                    <a:pt x="177507" y="660603"/>
                  </a:lnTo>
                  <a:lnTo>
                    <a:pt x="177292" y="661530"/>
                  </a:lnTo>
                  <a:lnTo>
                    <a:pt x="167030" y="695680"/>
                  </a:lnTo>
                  <a:lnTo>
                    <a:pt x="160274" y="715137"/>
                  </a:lnTo>
                  <a:lnTo>
                    <a:pt x="153073" y="734199"/>
                  </a:lnTo>
                  <a:lnTo>
                    <a:pt x="147002" y="748766"/>
                  </a:lnTo>
                  <a:lnTo>
                    <a:pt x="146989" y="748957"/>
                  </a:lnTo>
                  <a:lnTo>
                    <a:pt x="124587" y="794893"/>
                  </a:lnTo>
                  <a:lnTo>
                    <a:pt x="108292" y="821804"/>
                  </a:lnTo>
                  <a:lnTo>
                    <a:pt x="99466" y="834517"/>
                  </a:lnTo>
                  <a:lnTo>
                    <a:pt x="90906" y="845807"/>
                  </a:lnTo>
                  <a:lnTo>
                    <a:pt x="82105" y="856068"/>
                  </a:lnTo>
                  <a:lnTo>
                    <a:pt x="73710" y="865060"/>
                  </a:lnTo>
                  <a:lnTo>
                    <a:pt x="73329" y="865301"/>
                  </a:lnTo>
                  <a:lnTo>
                    <a:pt x="63741" y="874242"/>
                  </a:lnTo>
                  <a:lnTo>
                    <a:pt x="54381" y="881849"/>
                  </a:lnTo>
                  <a:lnTo>
                    <a:pt x="45732" y="887768"/>
                  </a:lnTo>
                  <a:lnTo>
                    <a:pt x="39420" y="891286"/>
                  </a:lnTo>
                  <a:lnTo>
                    <a:pt x="37211" y="892556"/>
                  </a:lnTo>
                  <a:lnTo>
                    <a:pt x="27990" y="896835"/>
                  </a:lnTo>
                  <a:lnTo>
                    <a:pt x="27559" y="897001"/>
                  </a:lnTo>
                  <a:lnTo>
                    <a:pt x="27940" y="896835"/>
                  </a:lnTo>
                  <a:lnTo>
                    <a:pt x="18110" y="899858"/>
                  </a:lnTo>
                  <a:lnTo>
                    <a:pt x="9105" y="901573"/>
                  </a:lnTo>
                  <a:lnTo>
                    <a:pt x="8039" y="901573"/>
                  </a:lnTo>
                  <a:lnTo>
                    <a:pt x="127" y="902081"/>
                  </a:lnTo>
                  <a:lnTo>
                    <a:pt x="508" y="908532"/>
                  </a:lnTo>
                  <a:lnTo>
                    <a:pt x="0" y="914908"/>
                  </a:lnTo>
                  <a:lnTo>
                    <a:pt x="9893" y="915670"/>
                  </a:lnTo>
                  <a:lnTo>
                    <a:pt x="9550" y="915670"/>
                  </a:lnTo>
                  <a:lnTo>
                    <a:pt x="18580" y="917790"/>
                  </a:lnTo>
                  <a:lnTo>
                    <a:pt x="27749" y="921194"/>
                  </a:lnTo>
                  <a:lnTo>
                    <a:pt x="63944" y="948258"/>
                  </a:lnTo>
                  <a:lnTo>
                    <a:pt x="91389" y="982306"/>
                  </a:lnTo>
                  <a:lnTo>
                    <a:pt x="116446" y="1025144"/>
                  </a:lnTo>
                  <a:lnTo>
                    <a:pt x="132791" y="1059992"/>
                  </a:lnTo>
                  <a:lnTo>
                    <a:pt x="153225" y="1113713"/>
                  </a:lnTo>
                  <a:lnTo>
                    <a:pt x="165468" y="1152906"/>
                  </a:lnTo>
                  <a:lnTo>
                    <a:pt x="177482" y="1199794"/>
                  </a:lnTo>
                  <a:lnTo>
                    <a:pt x="177596" y="1200023"/>
                  </a:lnTo>
                  <a:lnTo>
                    <a:pt x="186817" y="1243698"/>
                  </a:lnTo>
                  <a:lnTo>
                    <a:pt x="194525" y="1290701"/>
                  </a:lnTo>
                  <a:lnTo>
                    <a:pt x="200406" y="1340612"/>
                  </a:lnTo>
                  <a:lnTo>
                    <a:pt x="203911" y="1389126"/>
                  </a:lnTo>
                  <a:lnTo>
                    <a:pt x="203962" y="1389951"/>
                  </a:lnTo>
                  <a:lnTo>
                    <a:pt x="204838" y="1414018"/>
                  </a:lnTo>
                  <a:lnTo>
                    <a:pt x="205105" y="1439037"/>
                  </a:lnTo>
                  <a:lnTo>
                    <a:pt x="205473" y="1463802"/>
                  </a:lnTo>
                  <a:lnTo>
                    <a:pt x="207683" y="1512366"/>
                  </a:lnTo>
                  <a:lnTo>
                    <a:pt x="215544" y="1587576"/>
                  </a:lnTo>
                  <a:lnTo>
                    <a:pt x="223393" y="1634998"/>
                  </a:lnTo>
                  <a:lnTo>
                    <a:pt x="233045" y="1680845"/>
                  </a:lnTo>
                  <a:lnTo>
                    <a:pt x="244348" y="1725041"/>
                  </a:lnTo>
                  <a:lnTo>
                    <a:pt x="257175" y="1766824"/>
                  </a:lnTo>
                  <a:lnTo>
                    <a:pt x="271526" y="1805940"/>
                  </a:lnTo>
                  <a:lnTo>
                    <a:pt x="287147" y="1842008"/>
                  </a:lnTo>
                  <a:lnTo>
                    <a:pt x="312420" y="1889506"/>
                  </a:lnTo>
                  <a:lnTo>
                    <a:pt x="340106" y="1927987"/>
                  </a:lnTo>
                  <a:lnTo>
                    <a:pt x="351790" y="1939925"/>
                  </a:lnTo>
                  <a:lnTo>
                    <a:pt x="337185" y="1968258"/>
                  </a:lnTo>
                  <a:lnTo>
                    <a:pt x="422402" y="1969350"/>
                  </a:lnTo>
                  <a:lnTo>
                    <a:pt x="405206" y="1945830"/>
                  </a:lnTo>
                  <a:lnTo>
                    <a:pt x="392734" y="1928774"/>
                  </a:lnTo>
                  <a:lnTo>
                    <a:pt x="372110" y="1900555"/>
                  </a:lnTo>
                  <a:lnTo>
                    <a:pt x="357708" y="1928456"/>
                  </a:lnTo>
                  <a:lnTo>
                    <a:pt x="357289" y="1927987"/>
                  </a:lnTo>
                  <a:lnTo>
                    <a:pt x="357251" y="1928380"/>
                  </a:lnTo>
                  <a:lnTo>
                    <a:pt x="356527" y="1927987"/>
                  </a:lnTo>
                  <a:lnTo>
                    <a:pt x="356793" y="1927987"/>
                  </a:lnTo>
                  <a:lnTo>
                    <a:pt x="357251" y="1928380"/>
                  </a:lnTo>
                  <a:lnTo>
                    <a:pt x="357251" y="1927948"/>
                  </a:lnTo>
                  <a:lnTo>
                    <a:pt x="332867" y="1897418"/>
                  </a:lnTo>
                  <a:lnTo>
                    <a:pt x="306578" y="1853044"/>
                  </a:lnTo>
                  <a:lnTo>
                    <a:pt x="284162" y="1803539"/>
                  </a:lnTo>
                  <a:lnTo>
                    <a:pt x="268757" y="1761401"/>
                  </a:lnTo>
                  <a:lnTo>
                    <a:pt x="256120" y="1720088"/>
                  </a:lnTo>
                  <a:lnTo>
                    <a:pt x="245160" y="1677225"/>
                  </a:lnTo>
                  <a:lnTo>
                    <a:pt x="235839" y="1632712"/>
                  </a:lnTo>
                  <a:lnTo>
                    <a:pt x="228434" y="1587576"/>
                  </a:lnTo>
                  <a:lnTo>
                    <a:pt x="222910" y="1540751"/>
                  </a:lnTo>
                  <a:lnTo>
                    <a:pt x="222732" y="1538605"/>
                  </a:lnTo>
                  <a:lnTo>
                    <a:pt x="222529" y="1537487"/>
                  </a:lnTo>
                  <a:lnTo>
                    <a:pt x="222605" y="1537208"/>
                  </a:lnTo>
                  <a:lnTo>
                    <a:pt x="220560" y="1513840"/>
                  </a:lnTo>
                  <a:lnTo>
                    <a:pt x="220472" y="1512836"/>
                  </a:lnTo>
                  <a:lnTo>
                    <a:pt x="220421" y="1512366"/>
                  </a:lnTo>
                  <a:lnTo>
                    <a:pt x="219100" y="1488948"/>
                  </a:lnTo>
                  <a:lnTo>
                    <a:pt x="218059" y="1464056"/>
                  </a:lnTo>
                  <a:lnTo>
                    <a:pt x="217551" y="1414272"/>
                  </a:lnTo>
                  <a:lnTo>
                    <a:pt x="216560" y="1389951"/>
                  </a:lnTo>
                  <a:lnTo>
                    <a:pt x="215214" y="1365504"/>
                  </a:lnTo>
                  <a:lnTo>
                    <a:pt x="215138" y="1364107"/>
                  </a:lnTo>
                  <a:lnTo>
                    <a:pt x="213207" y="1340612"/>
                  </a:lnTo>
                  <a:lnTo>
                    <a:pt x="213106" y="1339342"/>
                  </a:lnTo>
                  <a:lnTo>
                    <a:pt x="207391" y="1290701"/>
                  </a:lnTo>
                  <a:lnTo>
                    <a:pt x="199732" y="1243698"/>
                  </a:lnTo>
                  <a:lnTo>
                    <a:pt x="199644" y="1243076"/>
                  </a:lnTo>
                  <a:lnTo>
                    <a:pt x="189992" y="1197102"/>
                  </a:lnTo>
                  <a:lnTo>
                    <a:pt x="178689" y="1152906"/>
                  </a:lnTo>
                  <a:lnTo>
                    <a:pt x="165735" y="1111123"/>
                  </a:lnTo>
                  <a:lnTo>
                    <a:pt x="151511" y="1072007"/>
                  </a:lnTo>
                  <a:lnTo>
                    <a:pt x="135890" y="1035939"/>
                  </a:lnTo>
                  <a:lnTo>
                    <a:pt x="110363" y="988441"/>
                  </a:lnTo>
                  <a:lnTo>
                    <a:pt x="82804" y="950087"/>
                  </a:lnTo>
                  <a:lnTo>
                    <a:pt x="53340" y="921766"/>
                  </a:lnTo>
                  <a:lnTo>
                    <a:pt x="46926" y="917575"/>
                  </a:lnTo>
                  <a:lnTo>
                    <a:pt x="43053" y="915035"/>
                  </a:lnTo>
                  <a:lnTo>
                    <a:pt x="32766" y="909574"/>
                  </a:lnTo>
                  <a:lnTo>
                    <a:pt x="31330" y="909027"/>
                  </a:lnTo>
                  <a:lnTo>
                    <a:pt x="32385" y="908685"/>
                  </a:lnTo>
                  <a:lnTo>
                    <a:pt x="42672" y="903986"/>
                  </a:lnTo>
                  <a:lnTo>
                    <a:pt x="52959" y="898271"/>
                  </a:lnTo>
                  <a:lnTo>
                    <a:pt x="54775" y="897001"/>
                  </a:lnTo>
                  <a:lnTo>
                    <a:pt x="62992" y="891286"/>
                  </a:lnTo>
                  <a:lnTo>
                    <a:pt x="91897" y="864285"/>
                  </a:lnTo>
                  <a:lnTo>
                    <a:pt x="118999" y="828675"/>
                  </a:lnTo>
                  <a:lnTo>
                    <a:pt x="143764" y="785876"/>
                  </a:lnTo>
                  <a:lnTo>
                    <a:pt x="165608" y="736854"/>
                  </a:lnTo>
                  <a:lnTo>
                    <a:pt x="189865" y="663702"/>
                  </a:lnTo>
                  <a:lnTo>
                    <a:pt x="199644" y="624459"/>
                  </a:lnTo>
                  <a:lnTo>
                    <a:pt x="207391" y="583819"/>
                  </a:lnTo>
                  <a:lnTo>
                    <a:pt x="212979" y="542290"/>
                  </a:lnTo>
                  <a:lnTo>
                    <a:pt x="216535" y="499999"/>
                  </a:lnTo>
                  <a:lnTo>
                    <a:pt x="218046" y="436714"/>
                  </a:lnTo>
                  <a:lnTo>
                    <a:pt x="219075" y="415544"/>
                  </a:lnTo>
                  <a:lnTo>
                    <a:pt x="220408" y="395401"/>
                  </a:lnTo>
                  <a:lnTo>
                    <a:pt x="222415" y="374904"/>
                  </a:lnTo>
                  <a:lnTo>
                    <a:pt x="228180" y="333260"/>
                  </a:lnTo>
                  <a:lnTo>
                    <a:pt x="228142" y="332981"/>
                  </a:lnTo>
                  <a:lnTo>
                    <a:pt x="235750" y="293382"/>
                  </a:lnTo>
                  <a:lnTo>
                    <a:pt x="235839" y="292989"/>
                  </a:lnTo>
                  <a:lnTo>
                    <a:pt x="235940" y="292430"/>
                  </a:lnTo>
                  <a:lnTo>
                    <a:pt x="245567" y="253517"/>
                  </a:lnTo>
                  <a:lnTo>
                    <a:pt x="256794" y="216573"/>
                  </a:lnTo>
                  <a:lnTo>
                    <a:pt x="269201" y="182537"/>
                  </a:lnTo>
                  <a:lnTo>
                    <a:pt x="271018" y="177927"/>
                  </a:lnTo>
                  <a:lnTo>
                    <a:pt x="289864" y="136080"/>
                  </a:lnTo>
                  <a:lnTo>
                    <a:pt x="314198" y="93764"/>
                  </a:lnTo>
                  <a:lnTo>
                    <a:pt x="331635" y="69634"/>
                  </a:lnTo>
                  <a:lnTo>
                    <a:pt x="331825" y="69329"/>
                  </a:lnTo>
                  <a:lnTo>
                    <a:pt x="340334" y="59245"/>
                  </a:lnTo>
                  <a:lnTo>
                    <a:pt x="341464" y="57912"/>
                  </a:lnTo>
                  <a:lnTo>
                    <a:pt x="348526" y="50546"/>
                  </a:lnTo>
                  <a:lnTo>
                    <a:pt x="349123" y="49923"/>
                  </a:lnTo>
                  <a:lnTo>
                    <a:pt x="349719" y="49530"/>
                  </a:lnTo>
                  <a:lnTo>
                    <a:pt x="356298" y="45262"/>
                  </a:lnTo>
                  <a:lnTo>
                    <a:pt x="368554" y="72390"/>
                  </a:lnTo>
                  <a:lnTo>
                    <a:pt x="405511" y="27051"/>
                  </a:lnTo>
                  <a:lnTo>
                    <a:pt x="422402" y="6350"/>
                  </a:lnTo>
                  <a:close/>
                </a:path>
                <a:path w="7494270" h="1975485">
                  <a:moveTo>
                    <a:pt x="2445105" y="15113"/>
                  </a:moveTo>
                  <a:lnTo>
                    <a:pt x="2402840" y="0"/>
                  </a:lnTo>
                  <a:lnTo>
                    <a:pt x="2401874" y="11938"/>
                  </a:lnTo>
                  <a:lnTo>
                    <a:pt x="2401824" y="12700"/>
                  </a:lnTo>
                  <a:lnTo>
                    <a:pt x="2410574" y="13335"/>
                  </a:lnTo>
                  <a:lnTo>
                    <a:pt x="2410117" y="13335"/>
                  </a:lnTo>
                  <a:lnTo>
                    <a:pt x="2418334" y="15240"/>
                  </a:lnTo>
                  <a:lnTo>
                    <a:pt x="2417851" y="15113"/>
                  </a:lnTo>
                  <a:lnTo>
                    <a:pt x="2445105" y="15113"/>
                  </a:lnTo>
                  <a:close/>
                </a:path>
                <a:path w="7494270" h="1975485">
                  <a:moveTo>
                    <a:pt x="2775585" y="981710"/>
                  </a:moveTo>
                  <a:lnTo>
                    <a:pt x="2758046" y="954659"/>
                  </a:lnTo>
                  <a:lnTo>
                    <a:pt x="2729230" y="910209"/>
                  </a:lnTo>
                  <a:lnTo>
                    <a:pt x="2713672" y="936713"/>
                  </a:lnTo>
                  <a:lnTo>
                    <a:pt x="2712656" y="935990"/>
                  </a:lnTo>
                  <a:lnTo>
                    <a:pt x="2711412" y="935113"/>
                  </a:lnTo>
                  <a:lnTo>
                    <a:pt x="2711018" y="934593"/>
                  </a:lnTo>
                  <a:lnTo>
                    <a:pt x="2704160" y="925614"/>
                  </a:lnTo>
                  <a:lnTo>
                    <a:pt x="2704007" y="925296"/>
                  </a:lnTo>
                  <a:lnTo>
                    <a:pt x="2696311" y="914336"/>
                  </a:lnTo>
                  <a:lnTo>
                    <a:pt x="2673858" y="874649"/>
                  </a:lnTo>
                  <a:lnTo>
                    <a:pt x="2653284" y="827151"/>
                  </a:lnTo>
                  <a:lnTo>
                    <a:pt x="2634996" y="773049"/>
                  </a:lnTo>
                  <a:lnTo>
                    <a:pt x="2619629" y="713981"/>
                  </a:lnTo>
                  <a:lnTo>
                    <a:pt x="2611602" y="674243"/>
                  </a:lnTo>
                  <a:lnTo>
                    <a:pt x="2611513" y="673811"/>
                  </a:lnTo>
                  <a:lnTo>
                    <a:pt x="2604732" y="630910"/>
                  </a:lnTo>
                  <a:lnTo>
                    <a:pt x="2604681" y="630428"/>
                  </a:lnTo>
                  <a:lnTo>
                    <a:pt x="2604427" y="628942"/>
                  </a:lnTo>
                  <a:lnTo>
                    <a:pt x="2604478" y="628650"/>
                  </a:lnTo>
                  <a:lnTo>
                    <a:pt x="2599575" y="585597"/>
                  </a:lnTo>
                  <a:lnTo>
                    <a:pt x="2599461" y="584581"/>
                  </a:lnTo>
                  <a:lnTo>
                    <a:pt x="2599385" y="583933"/>
                  </a:lnTo>
                  <a:lnTo>
                    <a:pt x="2596311" y="540004"/>
                  </a:lnTo>
                  <a:lnTo>
                    <a:pt x="2596248" y="539242"/>
                  </a:lnTo>
                  <a:lnTo>
                    <a:pt x="2594241" y="448945"/>
                  </a:lnTo>
                  <a:lnTo>
                    <a:pt x="2594229" y="448056"/>
                  </a:lnTo>
                  <a:lnTo>
                    <a:pt x="2591143" y="403745"/>
                  </a:lnTo>
                  <a:lnTo>
                    <a:pt x="2585974" y="357632"/>
                  </a:lnTo>
                  <a:lnTo>
                    <a:pt x="2579116" y="313817"/>
                  </a:lnTo>
                  <a:lnTo>
                    <a:pt x="2570607" y="271526"/>
                  </a:lnTo>
                  <a:lnTo>
                    <a:pt x="2560701" y="230886"/>
                  </a:lnTo>
                  <a:lnTo>
                    <a:pt x="2549271" y="192405"/>
                  </a:lnTo>
                  <a:lnTo>
                    <a:pt x="2536571" y="156464"/>
                  </a:lnTo>
                  <a:lnTo>
                    <a:pt x="2515489" y="107950"/>
                  </a:lnTo>
                  <a:lnTo>
                    <a:pt x="2492375" y="66929"/>
                  </a:lnTo>
                  <a:lnTo>
                    <a:pt x="2467330" y="34671"/>
                  </a:lnTo>
                  <a:lnTo>
                    <a:pt x="2445308" y="15240"/>
                  </a:lnTo>
                  <a:lnTo>
                    <a:pt x="2418334" y="15240"/>
                  </a:lnTo>
                  <a:lnTo>
                    <a:pt x="2418080" y="15240"/>
                  </a:lnTo>
                  <a:lnTo>
                    <a:pt x="2425458" y="18122"/>
                  </a:lnTo>
                  <a:lnTo>
                    <a:pt x="2425674" y="18288"/>
                  </a:lnTo>
                  <a:lnTo>
                    <a:pt x="2434221" y="22948"/>
                  </a:lnTo>
                  <a:lnTo>
                    <a:pt x="2466378" y="52793"/>
                  </a:lnTo>
                  <a:lnTo>
                    <a:pt x="2489581" y="86448"/>
                  </a:lnTo>
                  <a:lnTo>
                    <a:pt x="2511171" y="128524"/>
                  </a:lnTo>
                  <a:lnTo>
                    <a:pt x="2529954" y="175336"/>
                  </a:lnTo>
                  <a:lnTo>
                    <a:pt x="2542921" y="215011"/>
                  </a:lnTo>
                  <a:lnTo>
                    <a:pt x="2557856" y="272618"/>
                  </a:lnTo>
                  <a:lnTo>
                    <a:pt x="2566212" y="313817"/>
                  </a:lnTo>
                  <a:lnTo>
                    <a:pt x="2573147" y="357632"/>
                  </a:lnTo>
                  <a:lnTo>
                    <a:pt x="2573375" y="359232"/>
                  </a:lnTo>
                  <a:lnTo>
                    <a:pt x="2573413" y="359410"/>
                  </a:lnTo>
                  <a:lnTo>
                    <a:pt x="2578328" y="402463"/>
                  </a:lnTo>
                  <a:lnTo>
                    <a:pt x="2578366" y="403745"/>
                  </a:lnTo>
                  <a:lnTo>
                    <a:pt x="2581465" y="448056"/>
                  </a:lnTo>
                  <a:lnTo>
                    <a:pt x="2581529" y="448945"/>
                  </a:lnTo>
                  <a:lnTo>
                    <a:pt x="2582545" y="494157"/>
                  </a:lnTo>
                  <a:lnTo>
                    <a:pt x="2583662" y="539242"/>
                  </a:lnTo>
                  <a:lnTo>
                    <a:pt x="2586621" y="583933"/>
                  </a:lnTo>
                  <a:lnTo>
                    <a:pt x="2591816" y="630428"/>
                  </a:lnTo>
                  <a:lnTo>
                    <a:pt x="2598597" y="673811"/>
                  </a:lnTo>
                  <a:lnTo>
                    <a:pt x="2607183" y="716534"/>
                  </a:lnTo>
                  <a:lnTo>
                    <a:pt x="2617216" y="757174"/>
                  </a:lnTo>
                  <a:lnTo>
                    <a:pt x="2628646" y="795655"/>
                  </a:lnTo>
                  <a:lnTo>
                    <a:pt x="2641346" y="831596"/>
                  </a:lnTo>
                  <a:lnTo>
                    <a:pt x="2662428" y="880110"/>
                  </a:lnTo>
                  <a:lnTo>
                    <a:pt x="2685669" y="921131"/>
                  </a:lnTo>
                  <a:lnTo>
                    <a:pt x="2707233" y="947674"/>
                  </a:lnTo>
                  <a:lnTo>
                    <a:pt x="2690622" y="975995"/>
                  </a:lnTo>
                  <a:lnTo>
                    <a:pt x="2775585" y="981710"/>
                  </a:lnTo>
                  <a:close/>
                </a:path>
                <a:path w="7494270" h="1975485">
                  <a:moveTo>
                    <a:pt x="2775585" y="981710"/>
                  </a:moveTo>
                  <a:lnTo>
                    <a:pt x="2690622" y="987806"/>
                  </a:lnTo>
                  <a:lnTo>
                    <a:pt x="2707335" y="1016012"/>
                  </a:lnTo>
                  <a:lnTo>
                    <a:pt x="2702560" y="1019429"/>
                  </a:lnTo>
                  <a:lnTo>
                    <a:pt x="2677668" y="1056005"/>
                  </a:lnTo>
                  <a:lnTo>
                    <a:pt x="2655189" y="1100201"/>
                  </a:lnTo>
                  <a:lnTo>
                    <a:pt x="2634869" y="1151636"/>
                  </a:lnTo>
                  <a:lnTo>
                    <a:pt x="2622804" y="1189355"/>
                  </a:lnTo>
                  <a:lnTo>
                    <a:pt x="2607183" y="1250188"/>
                  </a:lnTo>
                  <a:lnTo>
                    <a:pt x="2598674" y="1292987"/>
                  </a:lnTo>
                  <a:lnTo>
                    <a:pt x="2591892" y="1336929"/>
                  </a:lnTo>
                  <a:lnTo>
                    <a:pt x="2586736" y="1382776"/>
                  </a:lnTo>
                  <a:lnTo>
                    <a:pt x="2583688" y="1428877"/>
                  </a:lnTo>
                  <a:lnTo>
                    <a:pt x="2582545" y="1475232"/>
                  </a:lnTo>
                  <a:lnTo>
                    <a:pt x="2581529" y="1521206"/>
                  </a:lnTo>
                  <a:lnTo>
                    <a:pt x="2578366" y="1566672"/>
                  </a:lnTo>
                  <a:lnTo>
                    <a:pt x="2578443" y="1566964"/>
                  </a:lnTo>
                  <a:lnTo>
                    <a:pt x="2578265" y="1567954"/>
                  </a:lnTo>
                  <a:lnTo>
                    <a:pt x="2578189" y="1569224"/>
                  </a:lnTo>
                  <a:lnTo>
                    <a:pt x="2573502" y="1610982"/>
                  </a:lnTo>
                  <a:lnTo>
                    <a:pt x="2566695" y="1655457"/>
                  </a:lnTo>
                  <a:lnTo>
                    <a:pt x="2557843" y="1699552"/>
                  </a:lnTo>
                  <a:lnTo>
                    <a:pt x="2543327" y="1756448"/>
                  </a:lnTo>
                  <a:lnTo>
                    <a:pt x="2524366" y="1813420"/>
                  </a:lnTo>
                  <a:lnTo>
                    <a:pt x="2504148" y="1860473"/>
                  </a:lnTo>
                  <a:lnTo>
                    <a:pt x="2496769" y="1874888"/>
                  </a:lnTo>
                  <a:lnTo>
                    <a:pt x="2496731" y="1875053"/>
                  </a:lnTo>
                  <a:lnTo>
                    <a:pt x="2488285" y="1890128"/>
                  </a:lnTo>
                  <a:lnTo>
                    <a:pt x="2481719" y="1900707"/>
                  </a:lnTo>
                  <a:lnTo>
                    <a:pt x="2481542" y="1900923"/>
                  </a:lnTo>
                  <a:lnTo>
                    <a:pt x="2473198" y="1913242"/>
                  </a:lnTo>
                  <a:lnTo>
                    <a:pt x="2466340" y="1922233"/>
                  </a:lnTo>
                  <a:lnTo>
                    <a:pt x="2459037" y="1930654"/>
                  </a:lnTo>
                  <a:lnTo>
                    <a:pt x="2458085" y="1931797"/>
                  </a:lnTo>
                  <a:lnTo>
                    <a:pt x="2425865" y="1957031"/>
                  </a:lnTo>
                  <a:lnTo>
                    <a:pt x="2425446" y="1957222"/>
                  </a:lnTo>
                  <a:lnTo>
                    <a:pt x="2425801" y="1957031"/>
                  </a:lnTo>
                  <a:lnTo>
                    <a:pt x="2417978" y="1960118"/>
                  </a:lnTo>
                  <a:lnTo>
                    <a:pt x="2417445" y="1960295"/>
                  </a:lnTo>
                  <a:lnTo>
                    <a:pt x="2417902" y="1960118"/>
                  </a:lnTo>
                  <a:lnTo>
                    <a:pt x="2409571" y="1962137"/>
                  </a:lnTo>
                  <a:lnTo>
                    <a:pt x="2408821" y="1962137"/>
                  </a:lnTo>
                  <a:lnTo>
                    <a:pt x="2401824" y="1962746"/>
                  </a:lnTo>
                  <a:lnTo>
                    <a:pt x="2402763" y="1974596"/>
                  </a:lnTo>
                  <a:lnTo>
                    <a:pt x="2402840" y="1975396"/>
                  </a:lnTo>
                  <a:lnTo>
                    <a:pt x="2412111" y="1974596"/>
                  </a:lnTo>
                  <a:lnTo>
                    <a:pt x="2421636" y="1972284"/>
                  </a:lnTo>
                  <a:lnTo>
                    <a:pt x="2431161" y="1968550"/>
                  </a:lnTo>
                  <a:lnTo>
                    <a:pt x="2440559" y="1963407"/>
                  </a:lnTo>
                  <a:lnTo>
                    <a:pt x="2444953" y="1960295"/>
                  </a:lnTo>
                  <a:lnTo>
                    <a:pt x="2449296" y="1957222"/>
                  </a:lnTo>
                  <a:lnTo>
                    <a:pt x="2484120" y="1919732"/>
                  </a:lnTo>
                  <a:lnTo>
                    <a:pt x="2507996" y="1880870"/>
                  </a:lnTo>
                  <a:lnTo>
                    <a:pt x="2529840" y="1834134"/>
                  </a:lnTo>
                  <a:lnTo>
                    <a:pt x="2549271" y="1780667"/>
                  </a:lnTo>
                  <a:lnTo>
                    <a:pt x="2560701" y="1741551"/>
                  </a:lnTo>
                  <a:lnTo>
                    <a:pt x="2570607" y="1700657"/>
                  </a:lnTo>
                  <a:lnTo>
                    <a:pt x="2579116" y="1657731"/>
                  </a:lnTo>
                  <a:lnTo>
                    <a:pt x="2585974" y="1613408"/>
                  </a:lnTo>
                  <a:lnTo>
                    <a:pt x="2591054" y="1567954"/>
                  </a:lnTo>
                  <a:lnTo>
                    <a:pt x="2594229" y="1521841"/>
                  </a:lnTo>
                  <a:lnTo>
                    <a:pt x="2596248" y="1429766"/>
                  </a:lnTo>
                  <a:lnTo>
                    <a:pt x="2599359" y="1384655"/>
                  </a:lnTo>
                  <a:lnTo>
                    <a:pt x="2599448" y="1383677"/>
                  </a:lnTo>
                  <a:lnTo>
                    <a:pt x="2604478" y="1339227"/>
                  </a:lnTo>
                  <a:lnTo>
                    <a:pt x="2604655" y="1337437"/>
                  </a:lnTo>
                  <a:lnTo>
                    <a:pt x="2611488" y="1293520"/>
                  </a:lnTo>
                  <a:lnTo>
                    <a:pt x="2619337" y="1254315"/>
                  </a:lnTo>
                  <a:lnTo>
                    <a:pt x="2629039" y="1214208"/>
                  </a:lnTo>
                  <a:lnTo>
                    <a:pt x="2642006" y="1170190"/>
                  </a:lnTo>
                  <a:lnTo>
                    <a:pt x="2646883" y="1155738"/>
                  </a:lnTo>
                  <a:lnTo>
                    <a:pt x="2648305" y="1151636"/>
                  </a:lnTo>
                  <a:lnTo>
                    <a:pt x="2666746" y="1105281"/>
                  </a:lnTo>
                  <a:lnTo>
                    <a:pt x="2688310" y="1063053"/>
                  </a:lnTo>
                  <a:lnTo>
                    <a:pt x="2704007" y="1038644"/>
                  </a:lnTo>
                  <a:lnTo>
                    <a:pt x="2704160" y="1038326"/>
                  </a:lnTo>
                  <a:lnTo>
                    <a:pt x="2711119" y="1029208"/>
                  </a:lnTo>
                  <a:lnTo>
                    <a:pt x="2711615" y="1028547"/>
                  </a:lnTo>
                  <a:lnTo>
                    <a:pt x="2712478" y="1027938"/>
                  </a:lnTo>
                  <a:lnTo>
                    <a:pt x="2713837" y="1026972"/>
                  </a:lnTo>
                  <a:lnTo>
                    <a:pt x="2729484" y="1053338"/>
                  </a:lnTo>
                  <a:lnTo>
                    <a:pt x="2758084" y="1008888"/>
                  </a:lnTo>
                  <a:lnTo>
                    <a:pt x="2775585" y="981710"/>
                  </a:lnTo>
                  <a:close/>
                </a:path>
                <a:path w="7494270" h="1975485">
                  <a:moveTo>
                    <a:pt x="5140706" y="980186"/>
                  </a:moveTo>
                  <a:lnTo>
                    <a:pt x="5128450" y="974090"/>
                  </a:lnTo>
                  <a:lnTo>
                    <a:pt x="5064379" y="942213"/>
                  </a:lnTo>
                  <a:lnTo>
                    <a:pt x="5064430" y="974090"/>
                  </a:lnTo>
                  <a:lnTo>
                    <a:pt x="5032883" y="974090"/>
                  </a:lnTo>
                  <a:lnTo>
                    <a:pt x="4958969" y="974471"/>
                  </a:lnTo>
                  <a:lnTo>
                    <a:pt x="4962652" y="974471"/>
                  </a:lnTo>
                  <a:lnTo>
                    <a:pt x="4947031" y="974852"/>
                  </a:lnTo>
                  <a:lnTo>
                    <a:pt x="4949952" y="974852"/>
                  </a:lnTo>
                  <a:lnTo>
                    <a:pt x="4940427" y="975233"/>
                  </a:lnTo>
                  <a:lnTo>
                    <a:pt x="4933061" y="975233"/>
                  </a:lnTo>
                  <a:lnTo>
                    <a:pt x="4902200" y="975614"/>
                  </a:lnTo>
                  <a:lnTo>
                    <a:pt x="4811776" y="975995"/>
                  </a:lnTo>
                  <a:lnTo>
                    <a:pt x="4755388" y="975995"/>
                  </a:lnTo>
                  <a:lnTo>
                    <a:pt x="4755388" y="988695"/>
                  </a:lnTo>
                  <a:lnTo>
                    <a:pt x="4844161" y="988695"/>
                  </a:lnTo>
                  <a:lnTo>
                    <a:pt x="4903152" y="988314"/>
                  </a:lnTo>
                  <a:lnTo>
                    <a:pt x="4931537" y="987933"/>
                  </a:lnTo>
                  <a:lnTo>
                    <a:pt x="4940681" y="987933"/>
                  </a:lnTo>
                  <a:lnTo>
                    <a:pt x="4950587" y="987552"/>
                  </a:lnTo>
                  <a:lnTo>
                    <a:pt x="4941824" y="987552"/>
                  </a:lnTo>
                  <a:lnTo>
                    <a:pt x="4964684" y="987171"/>
                  </a:lnTo>
                  <a:lnTo>
                    <a:pt x="4958969" y="987171"/>
                  </a:lnTo>
                  <a:lnTo>
                    <a:pt x="5064442" y="986790"/>
                  </a:lnTo>
                  <a:lnTo>
                    <a:pt x="5064506" y="1018413"/>
                  </a:lnTo>
                  <a:lnTo>
                    <a:pt x="5127536" y="986790"/>
                  </a:lnTo>
                  <a:lnTo>
                    <a:pt x="5140706" y="980186"/>
                  </a:lnTo>
                  <a:close/>
                </a:path>
                <a:path w="7494270" h="1975485">
                  <a:moveTo>
                    <a:pt x="7493762" y="980186"/>
                  </a:moveTo>
                  <a:lnTo>
                    <a:pt x="7481506" y="974090"/>
                  </a:lnTo>
                  <a:lnTo>
                    <a:pt x="7417435" y="942213"/>
                  </a:lnTo>
                  <a:lnTo>
                    <a:pt x="7417486" y="974090"/>
                  </a:lnTo>
                  <a:lnTo>
                    <a:pt x="7385939" y="974090"/>
                  </a:lnTo>
                  <a:lnTo>
                    <a:pt x="7312025" y="974471"/>
                  </a:lnTo>
                  <a:lnTo>
                    <a:pt x="7315708" y="974471"/>
                  </a:lnTo>
                  <a:lnTo>
                    <a:pt x="7300087" y="974852"/>
                  </a:lnTo>
                  <a:lnTo>
                    <a:pt x="7303008" y="974852"/>
                  </a:lnTo>
                  <a:lnTo>
                    <a:pt x="7293483" y="975233"/>
                  </a:lnTo>
                  <a:lnTo>
                    <a:pt x="7286117" y="975233"/>
                  </a:lnTo>
                  <a:lnTo>
                    <a:pt x="7255256" y="975614"/>
                  </a:lnTo>
                  <a:lnTo>
                    <a:pt x="7164819" y="975995"/>
                  </a:lnTo>
                  <a:lnTo>
                    <a:pt x="7108444" y="975995"/>
                  </a:lnTo>
                  <a:lnTo>
                    <a:pt x="7108444" y="988695"/>
                  </a:lnTo>
                  <a:lnTo>
                    <a:pt x="7197217" y="988695"/>
                  </a:lnTo>
                  <a:lnTo>
                    <a:pt x="7256208" y="988314"/>
                  </a:lnTo>
                  <a:lnTo>
                    <a:pt x="7284593" y="987933"/>
                  </a:lnTo>
                  <a:lnTo>
                    <a:pt x="7293737" y="987933"/>
                  </a:lnTo>
                  <a:lnTo>
                    <a:pt x="7303643" y="987552"/>
                  </a:lnTo>
                  <a:lnTo>
                    <a:pt x="7294880" y="987552"/>
                  </a:lnTo>
                  <a:lnTo>
                    <a:pt x="7317740" y="987171"/>
                  </a:lnTo>
                  <a:lnTo>
                    <a:pt x="7312025" y="987171"/>
                  </a:lnTo>
                  <a:lnTo>
                    <a:pt x="7417498" y="986790"/>
                  </a:lnTo>
                  <a:lnTo>
                    <a:pt x="7417562" y="1018413"/>
                  </a:lnTo>
                  <a:lnTo>
                    <a:pt x="7480592" y="986790"/>
                  </a:lnTo>
                  <a:lnTo>
                    <a:pt x="7493762" y="980186"/>
                  </a:lnTo>
                  <a:close/>
                </a:path>
              </a:pathLst>
            </a:custGeom>
            <a:solidFill>
              <a:srgbClr val="209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426963" y="1484375"/>
              <a:ext cx="6120765" cy="1522730"/>
            </a:xfrm>
            <a:custGeom>
              <a:avLst/>
              <a:gdLst/>
              <a:ahLst/>
              <a:cxnLst/>
              <a:rect l="l" t="t" r="r" b="b"/>
              <a:pathLst>
                <a:path w="6120765" h="1522730">
                  <a:moveTo>
                    <a:pt x="6055614" y="0"/>
                  </a:moveTo>
                  <a:lnTo>
                    <a:pt x="64770" y="0"/>
                  </a:lnTo>
                  <a:lnTo>
                    <a:pt x="39594" y="5101"/>
                  </a:lnTo>
                  <a:lnTo>
                    <a:pt x="19002" y="19002"/>
                  </a:lnTo>
                  <a:lnTo>
                    <a:pt x="5101" y="39594"/>
                  </a:lnTo>
                  <a:lnTo>
                    <a:pt x="0" y="64770"/>
                  </a:lnTo>
                  <a:lnTo>
                    <a:pt x="0" y="1457706"/>
                  </a:lnTo>
                  <a:lnTo>
                    <a:pt x="5101" y="1482881"/>
                  </a:lnTo>
                  <a:lnTo>
                    <a:pt x="19002" y="1503473"/>
                  </a:lnTo>
                  <a:lnTo>
                    <a:pt x="39594" y="1517374"/>
                  </a:lnTo>
                  <a:lnTo>
                    <a:pt x="64770" y="1522476"/>
                  </a:lnTo>
                  <a:lnTo>
                    <a:pt x="6055614" y="1522476"/>
                  </a:lnTo>
                  <a:lnTo>
                    <a:pt x="6080789" y="1517374"/>
                  </a:lnTo>
                  <a:lnTo>
                    <a:pt x="6101381" y="1503473"/>
                  </a:lnTo>
                  <a:lnTo>
                    <a:pt x="6115282" y="1482881"/>
                  </a:lnTo>
                  <a:lnTo>
                    <a:pt x="6120384" y="1457706"/>
                  </a:lnTo>
                  <a:lnTo>
                    <a:pt x="6120384" y="64770"/>
                  </a:lnTo>
                  <a:lnTo>
                    <a:pt x="6115282" y="39594"/>
                  </a:lnTo>
                  <a:lnTo>
                    <a:pt x="6101381" y="19002"/>
                  </a:lnTo>
                  <a:lnTo>
                    <a:pt x="6080789" y="5101"/>
                  </a:lnTo>
                  <a:lnTo>
                    <a:pt x="6055614" y="0"/>
                  </a:lnTo>
                  <a:close/>
                </a:path>
              </a:pathLst>
            </a:custGeom>
            <a:solidFill>
              <a:srgbClr val="FFCE2C">
                <a:alpha val="2392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5644641" y="1655826"/>
            <a:ext cx="3005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Запросы</a:t>
            </a:r>
            <a:r>
              <a:rPr dirty="0" sz="1800" spc="-3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на</a:t>
            </a:r>
            <a:r>
              <a:rPr dirty="0" sz="1800" spc="-1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SBER</a:t>
            </a:r>
            <a:r>
              <a:rPr dirty="0" sz="1800" spc="-2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B2B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 бывают: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966586" y="2142490"/>
            <a:ext cx="4652010" cy="587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5AFB"/>
                </a:solidFill>
                <a:latin typeface="Calibri"/>
                <a:cs typeface="Calibri"/>
              </a:rPr>
              <a:t>Публичные</a:t>
            </a:r>
            <a:r>
              <a:rPr dirty="0" sz="1200" spc="-65" b="1">
                <a:solidFill>
                  <a:srgbClr val="005AF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запросы</a:t>
            </a:r>
            <a:r>
              <a:rPr dirty="0" sz="12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располагаются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разделе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Закупки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открытой</a:t>
            </a:r>
            <a:r>
              <a:rPr dirty="0" sz="12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части.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5AFB"/>
                </a:solidFill>
                <a:latin typeface="Calibri"/>
                <a:cs typeface="Calibri"/>
              </a:rPr>
              <a:t>Непубличные</a:t>
            </a:r>
            <a:r>
              <a:rPr dirty="0" sz="1200" spc="-60" b="1">
                <a:solidFill>
                  <a:srgbClr val="005AF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запросы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поступают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2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Личный</a:t>
            </a:r>
            <a:r>
              <a:rPr dirty="0" sz="12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кабинет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 поставщика.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5626608" y="2130551"/>
            <a:ext cx="291465" cy="668020"/>
            <a:chOff x="5626608" y="2130551"/>
            <a:chExt cx="291465" cy="668020"/>
          </a:xfrm>
        </p:grpSpPr>
        <p:pic>
          <p:nvPicPr>
            <p:cNvPr id="41" name="object 4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26608" y="2130551"/>
              <a:ext cx="288036" cy="28803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29656" y="2510027"/>
              <a:ext cx="288036" cy="288036"/>
            </a:xfrm>
            <a:prstGeom prst="rect">
              <a:avLst/>
            </a:prstGeom>
          </p:spPr>
        </p:pic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667308" y="458851"/>
            <a:ext cx="4323715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Типы </a:t>
            </a:r>
            <a:r>
              <a:rPr dirty="0" spc="-10"/>
              <a:t>закупочных процедур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1" y="0"/>
                </a:moveTo>
                <a:lnTo>
                  <a:pt x="0" y="0"/>
                </a:lnTo>
                <a:lnTo>
                  <a:pt x="0" y="6857996"/>
                </a:lnTo>
                <a:lnTo>
                  <a:pt x="12192001" y="6857995"/>
                </a:lnTo>
                <a:lnTo>
                  <a:pt x="12192001" y="0"/>
                </a:lnTo>
                <a:close/>
              </a:path>
            </a:pathLst>
          </a:custGeom>
          <a:solidFill>
            <a:srgbClr val="F7F3EE">
              <a:alpha val="6666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886570" y="474040"/>
            <a:ext cx="176212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 b="1">
                <a:latin typeface="Calibri"/>
                <a:cs typeface="Calibri"/>
              </a:rPr>
              <a:t>Заказы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487667" y="1484375"/>
            <a:ext cx="5059680" cy="660400"/>
          </a:xfrm>
          <a:custGeom>
            <a:avLst/>
            <a:gdLst/>
            <a:ahLst/>
            <a:cxnLst/>
            <a:rect l="l" t="t" r="r" b="b"/>
            <a:pathLst>
              <a:path w="5059680" h="660400">
                <a:moveTo>
                  <a:pt x="5031613" y="0"/>
                </a:moveTo>
                <a:lnTo>
                  <a:pt x="28066" y="0"/>
                </a:lnTo>
                <a:lnTo>
                  <a:pt x="17144" y="2206"/>
                </a:lnTo>
                <a:lnTo>
                  <a:pt x="8223" y="8223"/>
                </a:lnTo>
                <a:lnTo>
                  <a:pt x="2206" y="17145"/>
                </a:lnTo>
                <a:lnTo>
                  <a:pt x="0" y="28066"/>
                </a:lnTo>
                <a:lnTo>
                  <a:pt x="0" y="631825"/>
                </a:lnTo>
                <a:lnTo>
                  <a:pt x="2206" y="642747"/>
                </a:lnTo>
                <a:lnTo>
                  <a:pt x="8223" y="651668"/>
                </a:lnTo>
                <a:lnTo>
                  <a:pt x="17144" y="657685"/>
                </a:lnTo>
                <a:lnTo>
                  <a:pt x="28066" y="659891"/>
                </a:lnTo>
                <a:lnTo>
                  <a:pt x="5031613" y="659891"/>
                </a:lnTo>
                <a:lnTo>
                  <a:pt x="5042535" y="657685"/>
                </a:lnTo>
                <a:lnTo>
                  <a:pt x="5051456" y="651668"/>
                </a:lnTo>
                <a:lnTo>
                  <a:pt x="5057473" y="642747"/>
                </a:lnTo>
                <a:lnTo>
                  <a:pt x="5059680" y="631825"/>
                </a:lnTo>
                <a:lnTo>
                  <a:pt x="5059680" y="28066"/>
                </a:lnTo>
                <a:lnTo>
                  <a:pt x="5057473" y="17144"/>
                </a:lnTo>
                <a:lnTo>
                  <a:pt x="5051456" y="8223"/>
                </a:lnTo>
                <a:lnTo>
                  <a:pt x="5042535" y="2206"/>
                </a:lnTo>
                <a:lnTo>
                  <a:pt x="5031613" y="0"/>
                </a:lnTo>
                <a:close/>
              </a:path>
            </a:pathLst>
          </a:custGeom>
          <a:solidFill>
            <a:srgbClr val="FFCE2C">
              <a:alpha val="2392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243318" y="1658873"/>
            <a:ext cx="405002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Заказы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на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закупку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у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конкретного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поставщика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5056" y="417576"/>
            <a:ext cx="888492" cy="89001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0" y="3345129"/>
            <a:ext cx="4710430" cy="3513454"/>
            <a:chOff x="0" y="3345129"/>
            <a:chExt cx="4710430" cy="3513454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45129"/>
              <a:ext cx="4710049" cy="351287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149864"/>
              <a:ext cx="4257294" cy="247256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43127" y="3493007"/>
              <a:ext cx="3203575" cy="1888489"/>
            </a:xfrm>
            <a:custGeom>
              <a:avLst/>
              <a:gdLst/>
              <a:ahLst/>
              <a:cxnLst/>
              <a:rect l="l" t="t" r="r" b="b"/>
              <a:pathLst>
                <a:path w="3203575" h="1888489">
                  <a:moveTo>
                    <a:pt x="2888742" y="0"/>
                  </a:moveTo>
                  <a:lnTo>
                    <a:pt x="314706" y="0"/>
                  </a:lnTo>
                  <a:lnTo>
                    <a:pt x="268202" y="3410"/>
                  </a:lnTo>
                  <a:lnTo>
                    <a:pt x="223817" y="13319"/>
                  </a:lnTo>
                  <a:lnTo>
                    <a:pt x="182037" y="29240"/>
                  </a:lnTo>
                  <a:lnTo>
                    <a:pt x="143348" y="50687"/>
                  </a:lnTo>
                  <a:lnTo>
                    <a:pt x="108238" y="77173"/>
                  </a:lnTo>
                  <a:lnTo>
                    <a:pt x="77194" y="108213"/>
                  </a:lnTo>
                  <a:lnTo>
                    <a:pt x="50703" y="143320"/>
                  </a:lnTo>
                  <a:lnTo>
                    <a:pt x="29250" y="182009"/>
                  </a:lnTo>
                  <a:lnTo>
                    <a:pt x="13324" y="223794"/>
                  </a:lnTo>
                  <a:lnTo>
                    <a:pt x="3412" y="268188"/>
                  </a:lnTo>
                  <a:lnTo>
                    <a:pt x="0" y="314705"/>
                  </a:lnTo>
                  <a:lnTo>
                    <a:pt x="0" y="1573529"/>
                  </a:lnTo>
                  <a:lnTo>
                    <a:pt x="3412" y="1620047"/>
                  </a:lnTo>
                  <a:lnTo>
                    <a:pt x="13324" y="1664441"/>
                  </a:lnTo>
                  <a:lnTo>
                    <a:pt x="29250" y="1706226"/>
                  </a:lnTo>
                  <a:lnTo>
                    <a:pt x="50703" y="1744915"/>
                  </a:lnTo>
                  <a:lnTo>
                    <a:pt x="77194" y="1780022"/>
                  </a:lnTo>
                  <a:lnTo>
                    <a:pt x="108238" y="1811062"/>
                  </a:lnTo>
                  <a:lnTo>
                    <a:pt x="143348" y="1837548"/>
                  </a:lnTo>
                  <a:lnTo>
                    <a:pt x="182037" y="1858995"/>
                  </a:lnTo>
                  <a:lnTo>
                    <a:pt x="223817" y="1874916"/>
                  </a:lnTo>
                  <a:lnTo>
                    <a:pt x="268202" y="1884825"/>
                  </a:lnTo>
                  <a:lnTo>
                    <a:pt x="314706" y="1888235"/>
                  </a:lnTo>
                  <a:lnTo>
                    <a:pt x="2888742" y="1888235"/>
                  </a:lnTo>
                  <a:lnTo>
                    <a:pt x="2935259" y="1884825"/>
                  </a:lnTo>
                  <a:lnTo>
                    <a:pt x="2979653" y="1874916"/>
                  </a:lnTo>
                  <a:lnTo>
                    <a:pt x="3021438" y="1858995"/>
                  </a:lnTo>
                  <a:lnTo>
                    <a:pt x="3060127" y="1837548"/>
                  </a:lnTo>
                  <a:lnTo>
                    <a:pt x="3095234" y="1811062"/>
                  </a:lnTo>
                  <a:lnTo>
                    <a:pt x="3126274" y="1780022"/>
                  </a:lnTo>
                  <a:lnTo>
                    <a:pt x="3152760" y="1744915"/>
                  </a:lnTo>
                  <a:lnTo>
                    <a:pt x="3174207" y="1706226"/>
                  </a:lnTo>
                  <a:lnTo>
                    <a:pt x="3190128" y="1664441"/>
                  </a:lnTo>
                  <a:lnTo>
                    <a:pt x="3200037" y="1620047"/>
                  </a:lnTo>
                  <a:lnTo>
                    <a:pt x="3203448" y="1573529"/>
                  </a:lnTo>
                  <a:lnTo>
                    <a:pt x="3203448" y="314705"/>
                  </a:lnTo>
                  <a:lnTo>
                    <a:pt x="3200037" y="268188"/>
                  </a:lnTo>
                  <a:lnTo>
                    <a:pt x="3190128" y="223794"/>
                  </a:lnTo>
                  <a:lnTo>
                    <a:pt x="3174207" y="182009"/>
                  </a:lnTo>
                  <a:lnTo>
                    <a:pt x="3152760" y="143320"/>
                  </a:lnTo>
                  <a:lnTo>
                    <a:pt x="3126274" y="108213"/>
                  </a:lnTo>
                  <a:lnTo>
                    <a:pt x="3095234" y="77173"/>
                  </a:lnTo>
                  <a:lnTo>
                    <a:pt x="3060127" y="50687"/>
                  </a:lnTo>
                  <a:lnTo>
                    <a:pt x="3021438" y="29240"/>
                  </a:lnTo>
                  <a:lnTo>
                    <a:pt x="2979653" y="13319"/>
                  </a:lnTo>
                  <a:lnTo>
                    <a:pt x="2935259" y="3410"/>
                  </a:lnTo>
                  <a:lnTo>
                    <a:pt x="2888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827024" y="3830192"/>
            <a:ext cx="2453640" cy="1065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51435" marR="43180">
              <a:lnSpc>
                <a:spcPct val="100000"/>
              </a:lnSpc>
              <a:spcBef>
                <a:spcPts val="985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Покупатель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формирует</a:t>
            </a:r>
            <a:r>
              <a:rPr dirty="0" sz="1200" spc="-3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заказ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через добавление</a:t>
            </a:r>
            <a:r>
              <a:rPr dirty="0" sz="1200" spc="-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позиций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каталога</a:t>
            </a:r>
            <a:endParaRPr sz="120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200" spc="-1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корзину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направляет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поставщику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557015" y="3345230"/>
            <a:ext cx="4990465" cy="3512820"/>
            <a:chOff x="3557015" y="3345230"/>
            <a:chExt cx="4990465" cy="351282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7015" y="3345230"/>
              <a:ext cx="4990465" cy="351276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0271" y="4238294"/>
              <a:ext cx="4475733" cy="229120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480559" y="3493007"/>
              <a:ext cx="3203575" cy="1882139"/>
            </a:xfrm>
            <a:custGeom>
              <a:avLst/>
              <a:gdLst/>
              <a:ahLst/>
              <a:cxnLst/>
              <a:rect l="l" t="t" r="r" b="b"/>
              <a:pathLst>
                <a:path w="3203575" h="1882139">
                  <a:moveTo>
                    <a:pt x="2889758" y="0"/>
                  </a:moveTo>
                  <a:lnTo>
                    <a:pt x="313689" y="0"/>
                  </a:lnTo>
                  <a:lnTo>
                    <a:pt x="267339" y="3401"/>
                  </a:lnTo>
                  <a:lnTo>
                    <a:pt x="223098" y="13282"/>
                  </a:lnTo>
                  <a:lnTo>
                    <a:pt x="181454" y="29158"/>
                  </a:lnTo>
                  <a:lnTo>
                    <a:pt x="142890" y="50541"/>
                  </a:lnTo>
                  <a:lnTo>
                    <a:pt x="107893" y="76949"/>
                  </a:lnTo>
                  <a:lnTo>
                    <a:pt x="76949" y="107893"/>
                  </a:lnTo>
                  <a:lnTo>
                    <a:pt x="50541" y="142890"/>
                  </a:lnTo>
                  <a:lnTo>
                    <a:pt x="29158" y="181454"/>
                  </a:lnTo>
                  <a:lnTo>
                    <a:pt x="13282" y="223098"/>
                  </a:lnTo>
                  <a:lnTo>
                    <a:pt x="3401" y="267339"/>
                  </a:lnTo>
                  <a:lnTo>
                    <a:pt x="0" y="313689"/>
                  </a:lnTo>
                  <a:lnTo>
                    <a:pt x="0" y="1568449"/>
                  </a:lnTo>
                  <a:lnTo>
                    <a:pt x="3401" y="1614800"/>
                  </a:lnTo>
                  <a:lnTo>
                    <a:pt x="13282" y="1659041"/>
                  </a:lnTo>
                  <a:lnTo>
                    <a:pt x="29158" y="1700685"/>
                  </a:lnTo>
                  <a:lnTo>
                    <a:pt x="50541" y="1739249"/>
                  </a:lnTo>
                  <a:lnTo>
                    <a:pt x="76949" y="1774246"/>
                  </a:lnTo>
                  <a:lnTo>
                    <a:pt x="107893" y="1805190"/>
                  </a:lnTo>
                  <a:lnTo>
                    <a:pt x="142890" y="1831598"/>
                  </a:lnTo>
                  <a:lnTo>
                    <a:pt x="181454" y="1852981"/>
                  </a:lnTo>
                  <a:lnTo>
                    <a:pt x="223098" y="1868857"/>
                  </a:lnTo>
                  <a:lnTo>
                    <a:pt x="267339" y="1878738"/>
                  </a:lnTo>
                  <a:lnTo>
                    <a:pt x="313689" y="1882139"/>
                  </a:lnTo>
                  <a:lnTo>
                    <a:pt x="2889758" y="1882139"/>
                  </a:lnTo>
                  <a:lnTo>
                    <a:pt x="2936108" y="1878738"/>
                  </a:lnTo>
                  <a:lnTo>
                    <a:pt x="2980349" y="1868857"/>
                  </a:lnTo>
                  <a:lnTo>
                    <a:pt x="3021993" y="1852981"/>
                  </a:lnTo>
                  <a:lnTo>
                    <a:pt x="3060557" y="1831598"/>
                  </a:lnTo>
                  <a:lnTo>
                    <a:pt x="3095554" y="1805190"/>
                  </a:lnTo>
                  <a:lnTo>
                    <a:pt x="3126498" y="1774246"/>
                  </a:lnTo>
                  <a:lnTo>
                    <a:pt x="3152906" y="1739249"/>
                  </a:lnTo>
                  <a:lnTo>
                    <a:pt x="3174289" y="1700685"/>
                  </a:lnTo>
                  <a:lnTo>
                    <a:pt x="3190165" y="1659041"/>
                  </a:lnTo>
                  <a:lnTo>
                    <a:pt x="3200046" y="1614800"/>
                  </a:lnTo>
                  <a:lnTo>
                    <a:pt x="3203447" y="1568449"/>
                  </a:lnTo>
                  <a:lnTo>
                    <a:pt x="3203447" y="313689"/>
                  </a:lnTo>
                  <a:lnTo>
                    <a:pt x="3200046" y="267339"/>
                  </a:lnTo>
                  <a:lnTo>
                    <a:pt x="3190165" y="223098"/>
                  </a:lnTo>
                  <a:lnTo>
                    <a:pt x="3174289" y="181454"/>
                  </a:lnTo>
                  <a:lnTo>
                    <a:pt x="3152906" y="142890"/>
                  </a:lnTo>
                  <a:lnTo>
                    <a:pt x="3126498" y="107893"/>
                  </a:lnTo>
                  <a:lnTo>
                    <a:pt x="3095554" y="76949"/>
                  </a:lnTo>
                  <a:lnTo>
                    <a:pt x="3060557" y="50541"/>
                  </a:lnTo>
                  <a:lnTo>
                    <a:pt x="3021993" y="29158"/>
                  </a:lnTo>
                  <a:lnTo>
                    <a:pt x="2980349" y="13282"/>
                  </a:lnTo>
                  <a:lnTo>
                    <a:pt x="2936108" y="3401"/>
                  </a:lnTo>
                  <a:lnTo>
                    <a:pt x="2889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664455" y="3830192"/>
            <a:ext cx="2537460" cy="970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52069" marR="5080">
              <a:lnSpc>
                <a:spcPct val="100000"/>
              </a:lnSpc>
              <a:spcBef>
                <a:spcPts val="1685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Поставщик</a:t>
            </a:r>
            <a:r>
              <a:rPr dirty="0" sz="1200" spc="-4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формирует</a:t>
            </a:r>
            <a:r>
              <a:rPr dirty="0" sz="1200" spc="-3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предложение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200" spc="-1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направляет</a:t>
            </a:r>
            <a:r>
              <a:rPr dirty="0" sz="1200" spc="-3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на</a:t>
            </a:r>
            <a:r>
              <a:rPr dirty="0" sz="1200" spc="-2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рассмотрение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426452" y="3345154"/>
            <a:ext cx="4765675" cy="3513454"/>
            <a:chOff x="7426452" y="3345154"/>
            <a:chExt cx="4765675" cy="3513454"/>
          </a:xfrm>
        </p:grpSpPr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6452" y="3345154"/>
              <a:ext cx="4765548" cy="351284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71232" y="4236770"/>
              <a:ext cx="4170426" cy="229120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8349996" y="3493008"/>
              <a:ext cx="3205480" cy="1879600"/>
            </a:xfrm>
            <a:custGeom>
              <a:avLst/>
              <a:gdLst/>
              <a:ahLst/>
              <a:cxnLst/>
              <a:rect l="l" t="t" r="r" b="b"/>
              <a:pathLst>
                <a:path w="3205479" h="1879600">
                  <a:moveTo>
                    <a:pt x="2891789" y="0"/>
                  </a:moveTo>
                  <a:lnTo>
                    <a:pt x="313181" y="0"/>
                  </a:lnTo>
                  <a:lnTo>
                    <a:pt x="266900" y="3395"/>
                  </a:lnTo>
                  <a:lnTo>
                    <a:pt x="222727" y="13259"/>
                  </a:lnTo>
                  <a:lnTo>
                    <a:pt x="181148" y="29106"/>
                  </a:lnTo>
                  <a:lnTo>
                    <a:pt x="142647" y="50453"/>
                  </a:lnTo>
                  <a:lnTo>
                    <a:pt x="107708" y="76815"/>
                  </a:lnTo>
                  <a:lnTo>
                    <a:pt x="76815" y="107708"/>
                  </a:lnTo>
                  <a:lnTo>
                    <a:pt x="50453" y="142647"/>
                  </a:lnTo>
                  <a:lnTo>
                    <a:pt x="29106" y="181148"/>
                  </a:lnTo>
                  <a:lnTo>
                    <a:pt x="13259" y="222727"/>
                  </a:lnTo>
                  <a:lnTo>
                    <a:pt x="3395" y="266900"/>
                  </a:lnTo>
                  <a:lnTo>
                    <a:pt x="0" y="313181"/>
                  </a:lnTo>
                  <a:lnTo>
                    <a:pt x="0" y="1565909"/>
                  </a:lnTo>
                  <a:lnTo>
                    <a:pt x="3395" y="1612191"/>
                  </a:lnTo>
                  <a:lnTo>
                    <a:pt x="13259" y="1656364"/>
                  </a:lnTo>
                  <a:lnTo>
                    <a:pt x="29106" y="1697943"/>
                  </a:lnTo>
                  <a:lnTo>
                    <a:pt x="50453" y="1736444"/>
                  </a:lnTo>
                  <a:lnTo>
                    <a:pt x="76815" y="1771383"/>
                  </a:lnTo>
                  <a:lnTo>
                    <a:pt x="107708" y="1802276"/>
                  </a:lnTo>
                  <a:lnTo>
                    <a:pt x="142647" y="1828638"/>
                  </a:lnTo>
                  <a:lnTo>
                    <a:pt x="181148" y="1849985"/>
                  </a:lnTo>
                  <a:lnTo>
                    <a:pt x="222727" y="1865832"/>
                  </a:lnTo>
                  <a:lnTo>
                    <a:pt x="266900" y="1875696"/>
                  </a:lnTo>
                  <a:lnTo>
                    <a:pt x="313181" y="1879091"/>
                  </a:lnTo>
                  <a:lnTo>
                    <a:pt x="2891789" y="1879091"/>
                  </a:lnTo>
                  <a:lnTo>
                    <a:pt x="2938071" y="1875696"/>
                  </a:lnTo>
                  <a:lnTo>
                    <a:pt x="2982244" y="1865832"/>
                  </a:lnTo>
                  <a:lnTo>
                    <a:pt x="3023823" y="1849985"/>
                  </a:lnTo>
                  <a:lnTo>
                    <a:pt x="3062324" y="1828638"/>
                  </a:lnTo>
                  <a:lnTo>
                    <a:pt x="3097263" y="1802276"/>
                  </a:lnTo>
                  <a:lnTo>
                    <a:pt x="3128156" y="1771383"/>
                  </a:lnTo>
                  <a:lnTo>
                    <a:pt x="3154518" y="1736444"/>
                  </a:lnTo>
                  <a:lnTo>
                    <a:pt x="3175865" y="1697943"/>
                  </a:lnTo>
                  <a:lnTo>
                    <a:pt x="3191712" y="1656364"/>
                  </a:lnTo>
                  <a:lnTo>
                    <a:pt x="3201576" y="1612191"/>
                  </a:lnTo>
                  <a:lnTo>
                    <a:pt x="3204972" y="1565909"/>
                  </a:lnTo>
                  <a:lnTo>
                    <a:pt x="3204972" y="313181"/>
                  </a:lnTo>
                  <a:lnTo>
                    <a:pt x="3201576" y="266900"/>
                  </a:lnTo>
                  <a:lnTo>
                    <a:pt x="3191712" y="222727"/>
                  </a:lnTo>
                  <a:lnTo>
                    <a:pt x="3175865" y="181148"/>
                  </a:lnTo>
                  <a:lnTo>
                    <a:pt x="3154518" y="142647"/>
                  </a:lnTo>
                  <a:lnTo>
                    <a:pt x="3128156" y="107708"/>
                  </a:lnTo>
                  <a:lnTo>
                    <a:pt x="3097263" y="76815"/>
                  </a:lnTo>
                  <a:lnTo>
                    <a:pt x="3062324" y="50453"/>
                  </a:lnTo>
                  <a:lnTo>
                    <a:pt x="3023823" y="29106"/>
                  </a:lnTo>
                  <a:lnTo>
                    <a:pt x="2982244" y="13259"/>
                  </a:lnTo>
                  <a:lnTo>
                    <a:pt x="2938071" y="3395"/>
                  </a:lnTo>
                  <a:lnTo>
                    <a:pt x="2891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8535669" y="3830192"/>
            <a:ext cx="2229485" cy="9696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51435" marR="5080">
              <a:lnSpc>
                <a:spcPct val="100000"/>
              </a:lnSpc>
              <a:spcBef>
                <a:spcPts val="1670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Покупатель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принимает</a:t>
            </a:r>
            <a:r>
              <a:rPr dirty="0" sz="1200" spc="-6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решение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о</a:t>
            </a:r>
            <a:r>
              <a:rPr dirty="0" sz="1200" spc="-2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проведении</a:t>
            </a:r>
            <a:r>
              <a:rPr dirty="0" sz="1200" spc="-4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сделки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3846576" y="4393691"/>
            <a:ext cx="4504055" cy="78105"/>
          </a:xfrm>
          <a:custGeom>
            <a:avLst/>
            <a:gdLst/>
            <a:ahLst/>
            <a:cxnLst/>
            <a:rect l="l" t="t" r="r" b="b"/>
            <a:pathLst>
              <a:path w="4504055" h="78104">
                <a:moveTo>
                  <a:pt x="619125" y="46736"/>
                </a:moveTo>
                <a:lnTo>
                  <a:pt x="557149" y="46736"/>
                </a:lnTo>
                <a:lnTo>
                  <a:pt x="557149" y="77724"/>
                </a:lnTo>
                <a:lnTo>
                  <a:pt x="619125" y="46736"/>
                </a:lnTo>
                <a:close/>
              </a:path>
              <a:path w="4504055" h="78104">
                <a:moveTo>
                  <a:pt x="633349" y="39624"/>
                </a:moveTo>
                <a:lnTo>
                  <a:pt x="621144" y="33528"/>
                </a:lnTo>
                <a:lnTo>
                  <a:pt x="557149" y="1524"/>
                </a:lnTo>
                <a:lnTo>
                  <a:pt x="557149" y="33528"/>
                </a:lnTo>
                <a:lnTo>
                  <a:pt x="496570" y="33528"/>
                </a:lnTo>
                <a:lnTo>
                  <a:pt x="461772" y="33528"/>
                </a:lnTo>
                <a:lnTo>
                  <a:pt x="423659" y="33756"/>
                </a:lnTo>
                <a:lnTo>
                  <a:pt x="377063" y="34036"/>
                </a:lnTo>
                <a:lnTo>
                  <a:pt x="313550" y="34417"/>
                </a:lnTo>
                <a:lnTo>
                  <a:pt x="322707" y="34417"/>
                </a:lnTo>
                <a:lnTo>
                  <a:pt x="319659" y="34594"/>
                </a:lnTo>
                <a:lnTo>
                  <a:pt x="319659" y="47117"/>
                </a:lnTo>
                <a:lnTo>
                  <a:pt x="317461" y="47345"/>
                </a:lnTo>
                <a:lnTo>
                  <a:pt x="318452" y="47117"/>
                </a:lnTo>
                <a:lnTo>
                  <a:pt x="319659" y="47117"/>
                </a:lnTo>
                <a:lnTo>
                  <a:pt x="319659" y="34594"/>
                </a:lnTo>
                <a:lnTo>
                  <a:pt x="317119" y="34734"/>
                </a:lnTo>
                <a:lnTo>
                  <a:pt x="317119" y="47371"/>
                </a:lnTo>
                <a:lnTo>
                  <a:pt x="315849" y="47498"/>
                </a:lnTo>
                <a:lnTo>
                  <a:pt x="313309" y="47498"/>
                </a:lnTo>
                <a:lnTo>
                  <a:pt x="317119" y="47371"/>
                </a:lnTo>
                <a:lnTo>
                  <a:pt x="317119" y="34734"/>
                </a:lnTo>
                <a:lnTo>
                  <a:pt x="315849" y="34798"/>
                </a:lnTo>
                <a:lnTo>
                  <a:pt x="315341" y="34798"/>
                </a:lnTo>
                <a:lnTo>
                  <a:pt x="306197" y="35179"/>
                </a:lnTo>
                <a:lnTo>
                  <a:pt x="215265" y="35560"/>
                </a:lnTo>
                <a:lnTo>
                  <a:pt x="69342" y="35941"/>
                </a:lnTo>
                <a:lnTo>
                  <a:pt x="59055" y="36068"/>
                </a:lnTo>
                <a:lnTo>
                  <a:pt x="0" y="36068"/>
                </a:lnTo>
                <a:lnTo>
                  <a:pt x="0" y="48768"/>
                </a:lnTo>
                <a:lnTo>
                  <a:pt x="59055" y="48768"/>
                </a:lnTo>
                <a:lnTo>
                  <a:pt x="172339" y="48641"/>
                </a:lnTo>
                <a:lnTo>
                  <a:pt x="233680" y="48260"/>
                </a:lnTo>
                <a:lnTo>
                  <a:pt x="306451" y="47879"/>
                </a:lnTo>
                <a:lnTo>
                  <a:pt x="315976" y="47498"/>
                </a:lnTo>
                <a:lnTo>
                  <a:pt x="316738" y="47498"/>
                </a:lnTo>
                <a:lnTo>
                  <a:pt x="317334" y="47371"/>
                </a:lnTo>
                <a:lnTo>
                  <a:pt x="324739" y="47117"/>
                </a:lnTo>
                <a:lnTo>
                  <a:pt x="336740" y="47117"/>
                </a:lnTo>
                <a:lnTo>
                  <a:pt x="358267" y="46736"/>
                </a:lnTo>
                <a:lnTo>
                  <a:pt x="367538" y="46736"/>
                </a:lnTo>
                <a:lnTo>
                  <a:pt x="557149" y="46736"/>
                </a:lnTo>
                <a:lnTo>
                  <a:pt x="557149" y="46228"/>
                </a:lnTo>
                <a:lnTo>
                  <a:pt x="569849" y="46228"/>
                </a:lnTo>
                <a:lnTo>
                  <a:pt x="620141" y="46228"/>
                </a:lnTo>
                <a:lnTo>
                  <a:pt x="633349" y="39624"/>
                </a:lnTo>
                <a:close/>
              </a:path>
              <a:path w="4504055" h="78104">
                <a:moveTo>
                  <a:pt x="4504055" y="38100"/>
                </a:moveTo>
                <a:lnTo>
                  <a:pt x="4491850" y="32004"/>
                </a:lnTo>
                <a:lnTo>
                  <a:pt x="4427855" y="0"/>
                </a:lnTo>
                <a:lnTo>
                  <a:pt x="4427855" y="32004"/>
                </a:lnTo>
                <a:lnTo>
                  <a:pt x="4271645" y="32004"/>
                </a:lnTo>
                <a:lnTo>
                  <a:pt x="4153535" y="32385"/>
                </a:lnTo>
                <a:lnTo>
                  <a:pt x="4174109" y="32385"/>
                </a:lnTo>
                <a:lnTo>
                  <a:pt x="4165727" y="32766"/>
                </a:lnTo>
                <a:lnTo>
                  <a:pt x="4051046" y="33147"/>
                </a:lnTo>
                <a:lnTo>
                  <a:pt x="3930142" y="33274"/>
                </a:lnTo>
                <a:lnTo>
                  <a:pt x="3837432" y="33274"/>
                </a:lnTo>
                <a:lnTo>
                  <a:pt x="3837432" y="45974"/>
                </a:lnTo>
                <a:lnTo>
                  <a:pt x="3930142" y="45974"/>
                </a:lnTo>
                <a:lnTo>
                  <a:pt x="4071734" y="45847"/>
                </a:lnTo>
                <a:lnTo>
                  <a:pt x="4167505" y="45466"/>
                </a:lnTo>
                <a:lnTo>
                  <a:pt x="4172458" y="45085"/>
                </a:lnTo>
                <a:lnTo>
                  <a:pt x="4427855" y="44704"/>
                </a:lnTo>
                <a:lnTo>
                  <a:pt x="4427855" y="76200"/>
                </a:lnTo>
                <a:lnTo>
                  <a:pt x="4490847" y="44704"/>
                </a:lnTo>
                <a:lnTo>
                  <a:pt x="4504055" y="38100"/>
                </a:lnTo>
                <a:close/>
              </a:path>
            </a:pathLst>
          </a:custGeom>
          <a:solidFill>
            <a:srgbClr val="209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8575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Типы </a:t>
            </a:r>
            <a:r>
              <a:rPr dirty="0" spc="-10"/>
              <a:t>закупочных процедур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6"/>
                </a:lnTo>
                <a:lnTo>
                  <a:pt x="12192000" y="68579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3EE">
              <a:alpha val="6666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589521" y="450291"/>
            <a:ext cx="406082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 b="1">
                <a:latin typeface="Calibri"/>
                <a:cs typeface="Calibri"/>
              </a:rPr>
              <a:t>Мини-аукционы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5056" y="396240"/>
            <a:ext cx="888492" cy="88849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3198812"/>
            <a:ext cx="3204845" cy="3659504"/>
            <a:chOff x="0" y="3198812"/>
            <a:chExt cx="3204845" cy="3659504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98812"/>
              <a:ext cx="3204591" cy="365918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046194"/>
              <a:ext cx="3178047" cy="281180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61188" y="3346704"/>
              <a:ext cx="1979930" cy="3253740"/>
            </a:xfrm>
            <a:custGeom>
              <a:avLst/>
              <a:gdLst/>
              <a:ahLst/>
              <a:cxnLst/>
              <a:rect l="l" t="t" r="r" b="b"/>
              <a:pathLst>
                <a:path w="1979930" h="3253740">
                  <a:moveTo>
                    <a:pt x="1649730" y="0"/>
                  </a:moveTo>
                  <a:lnTo>
                    <a:pt x="329958" y="0"/>
                  </a:lnTo>
                  <a:lnTo>
                    <a:pt x="281199" y="3576"/>
                  </a:lnTo>
                  <a:lnTo>
                    <a:pt x="234661" y="13967"/>
                  </a:lnTo>
                  <a:lnTo>
                    <a:pt x="190855" y="30662"/>
                  </a:lnTo>
                  <a:lnTo>
                    <a:pt x="150292" y="53151"/>
                  </a:lnTo>
                  <a:lnTo>
                    <a:pt x="113481" y="80923"/>
                  </a:lnTo>
                  <a:lnTo>
                    <a:pt x="80932" y="113468"/>
                  </a:lnTo>
                  <a:lnTo>
                    <a:pt x="53158" y="150277"/>
                  </a:lnTo>
                  <a:lnTo>
                    <a:pt x="30667" y="190840"/>
                  </a:lnTo>
                  <a:lnTo>
                    <a:pt x="13970" y="234645"/>
                  </a:lnTo>
                  <a:lnTo>
                    <a:pt x="3577" y="281184"/>
                  </a:lnTo>
                  <a:lnTo>
                    <a:pt x="0" y="329946"/>
                  </a:lnTo>
                  <a:lnTo>
                    <a:pt x="0" y="2923781"/>
                  </a:lnTo>
                  <a:lnTo>
                    <a:pt x="3577" y="2972540"/>
                  </a:lnTo>
                  <a:lnTo>
                    <a:pt x="13970" y="3019078"/>
                  </a:lnTo>
                  <a:lnTo>
                    <a:pt x="30667" y="3062884"/>
                  </a:lnTo>
                  <a:lnTo>
                    <a:pt x="53158" y="3103447"/>
                  </a:lnTo>
                  <a:lnTo>
                    <a:pt x="80932" y="3140258"/>
                  </a:lnTo>
                  <a:lnTo>
                    <a:pt x="113481" y="3172807"/>
                  </a:lnTo>
                  <a:lnTo>
                    <a:pt x="150292" y="3200581"/>
                  </a:lnTo>
                  <a:lnTo>
                    <a:pt x="190855" y="3223072"/>
                  </a:lnTo>
                  <a:lnTo>
                    <a:pt x="234661" y="3239769"/>
                  </a:lnTo>
                  <a:lnTo>
                    <a:pt x="281199" y="3250162"/>
                  </a:lnTo>
                  <a:lnTo>
                    <a:pt x="329958" y="3253740"/>
                  </a:lnTo>
                  <a:lnTo>
                    <a:pt x="1649730" y="3253740"/>
                  </a:lnTo>
                  <a:lnTo>
                    <a:pt x="1698491" y="3250162"/>
                  </a:lnTo>
                  <a:lnTo>
                    <a:pt x="1745030" y="3239769"/>
                  </a:lnTo>
                  <a:lnTo>
                    <a:pt x="1788835" y="3223072"/>
                  </a:lnTo>
                  <a:lnTo>
                    <a:pt x="1829398" y="3200581"/>
                  </a:lnTo>
                  <a:lnTo>
                    <a:pt x="1866207" y="3172807"/>
                  </a:lnTo>
                  <a:lnTo>
                    <a:pt x="1898752" y="3140258"/>
                  </a:lnTo>
                  <a:lnTo>
                    <a:pt x="1926524" y="3103447"/>
                  </a:lnTo>
                  <a:lnTo>
                    <a:pt x="1949013" y="3062884"/>
                  </a:lnTo>
                  <a:lnTo>
                    <a:pt x="1965708" y="3019078"/>
                  </a:lnTo>
                  <a:lnTo>
                    <a:pt x="1976099" y="2972540"/>
                  </a:lnTo>
                  <a:lnTo>
                    <a:pt x="1979676" y="2923781"/>
                  </a:lnTo>
                  <a:lnTo>
                    <a:pt x="1979676" y="329946"/>
                  </a:lnTo>
                  <a:lnTo>
                    <a:pt x="1976099" y="281184"/>
                  </a:lnTo>
                  <a:lnTo>
                    <a:pt x="1965708" y="234645"/>
                  </a:lnTo>
                  <a:lnTo>
                    <a:pt x="1949013" y="190840"/>
                  </a:lnTo>
                  <a:lnTo>
                    <a:pt x="1926524" y="150277"/>
                  </a:lnTo>
                  <a:lnTo>
                    <a:pt x="1898752" y="113468"/>
                  </a:lnTo>
                  <a:lnTo>
                    <a:pt x="1866207" y="80923"/>
                  </a:lnTo>
                  <a:lnTo>
                    <a:pt x="1829398" y="53151"/>
                  </a:lnTo>
                  <a:lnTo>
                    <a:pt x="1788835" y="30662"/>
                  </a:lnTo>
                  <a:lnTo>
                    <a:pt x="1745030" y="13967"/>
                  </a:lnTo>
                  <a:lnTo>
                    <a:pt x="1698491" y="3576"/>
                  </a:lnTo>
                  <a:lnTo>
                    <a:pt x="1649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89584" y="4218558"/>
            <a:ext cx="1622425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4762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Покупатель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формирует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запрос</a:t>
            </a:r>
            <a:r>
              <a:rPr dirty="0" sz="1200" spc="-4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002243"/>
                </a:solidFill>
                <a:latin typeface="Calibri"/>
                <a:cs typeface="Calibri"/>
              </a:rPr>
              <a:t>через</a:t>
            </a:r>
            <a:endParaRPr sz="1200">
              <a:latin typeface="Calibri"/>
              <a:cs typeface="Calibri"/>
            </a:endParaRPr>
          </a:p>
          <a:p>
            <a:pPr algn="just" marL="12700" marR="197485">
              <a:lnSpc>
                <a:spcPct val="100000"/>
              </a:lnSpc>
            </a:pP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добавление</a:t>
            </a:r>
            <a:r>
              <a:rPr dirty="0" sz="1200" spc="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позиций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каталога</a:t>
            </a:r>
            <a:r>
              <a:rPr dirty="0" sz="1200" spc="-2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200" spc="-1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корзину</a:t>
            </a:r>
            <a:r>
              <a:rPr dirty="0" sz="1200" spc="-3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и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отправляет</a:t>
            </a:r>
            <a:endParaRPr sz="1200">
              <a:latin typeface="Calibri"/>
              <a:cs typeface="Calibri"/>
            </a:endParaRPr>
          </a:p>
          <a:p>
            <a:pPr marL="12700" marR="17145">
              <a:lnSpc>
                <a:spcPct val="100000"/>
              </a:lnSpc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поставщикам</a:t>
            </a:r>
            <a:r>
              <a:rPr dirty="0" sz="1200" spc="-4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200" spc="-2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002243"/>
                </a:solidFill>
                <a:latin typeface="Calibri"/>
                <a:cs typeface="Calibri"/>
              </a:rPr>
              <a:t>ЛК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(непубличные</a:t>
            </a:r>
            <a:r>
              <a:rPr dirty="0" sz="1200" spc="-5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запросы)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или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в раздел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Закупки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(публичные</a:t>
            </a:r>
            <a:r>
              <a:rPr dirty="0" sz="1200" spc="-4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запросы),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указывает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002243"/>
                </a:solidFill>
                <a:latin typeface="Calibri"/>
                <a:cs typeface="Calibri"/>
              </a:rPr>
              <a:t>срок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проведения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процедуры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5693" y="3529076"/>
            <a:ext cx="180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839467" y="3197330"/>
            <a:ext cx="3767454" cy="3588385"/>
            <a:chOff x="1839467" y="3197330"/>
            <a:chExt cx="3767454" cy="3588385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9467" y="3197330"/>
              <a:ext cx="3766947" cy="358813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9675" y="3866400"/>
              <a:ext cx="3616579" cy="265671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763011" y="3345180"/>
              <a:ext cx="1979930" cy="1800225"/>
            </a:xfrm>
            <a:custGeom>
              <a:avLst/>
              <a:gdLst/>
              <a:ahLst/>
              <a:cxnLst/>
              <a:rect l="l" t="t" r="r" b="b"/>
              <a:pathLst>
                <a:path w="1979929" h="1800225">
                  <a:moveTo>
                    <a:pt x="1679702" y="0"/>
                  </a:moveTo>
                  <a:lnTo>
                    <a:pt x="299974" y="0"/>
                  </a:lnTo>
                  <a:lnTo>
                    <a:pt x="251331" y="3927"/>
                  </a:lnTo>
                  <a:lnTo>
                    <a:pt x="205183" y="15298"/>
                  </a:lnTo>
                  <a:lnTo>
                    <a:pt x="162146" y="33494"/>
                  </a:lnTo>
                  <a:lnTo>
                    <a:pt x="122840" y="57895"/>
                  </a:lnTo>
                  <a:lnTo>
                    <a:pt x="87883" y="87884"/>
                  </a:lnTo>
                  <a:lnTo>
                    <a:pt x="57895" y="122840"/>
                  </a:lnTo>
                  <a:lnTo>
                    <a:pt x="33494" y="162146"/>
                  </a:lnTo>
                  <a:lnTo>
                    <a:pt x="15298" y="205183"/>
                  </a:lnTo>
                  <a:lnTo>
                    <a:pt x="3927" y="251331"/>
                  </a:lnTo>
                  <a:lnTo>
                    <a:pt x="0" y="299974"/>
                  </a:lnTo>
                  <a:lnTo>
                    <a:pt x="0" y="1499870"/>
                  </a:lnTo>
                  <a:lnTo>
                    <a:pt x="3927" y="1548512"/>
                  </a:lnTo>
                  <a:lnTo>
                    <a:pt x="15298" y="1594660"/>
                  </a:lnTo>
                  <a:lnTo>
                    <a:pt x="33494" y="1637697"/>
                  </a:lnTo>
                  <a:lnTo>
                    <a:pt x="57895" y="1677003"/>
                  </a:lnTo>
                  <a:lnTo>
                    <a:pt x="87883" y="1711960"/>
                  </a:lnTo>
                  <a:lnTo>
                    <a:pt x="122840" y="1741948"/>
                  </a:lnTo>
                  <a:lnTo>
                    <a:pt x="162146" y="1766349"/>
                  </a:lnTo>
                  <a:lnTo>
                    <a:pt x="205183" y="1784545"/>
                  </a:lnTo>
                  <a:lnTo>
                    <a:pt x="251331" y="1795916"/>
                  </a:lnTo>
                  <a:lnTo>
                    <a:pt x="299974" y="1799844"/>
                  </a:lnTo>
                  <a:lnTo>
                    <a:pt x="1679702" y="1799844"/>
                  </a:lnTo>
                  <a:lnTo>
                    <a:pt x="1728344" y="1795916"/>
                  </a:lnTo>
                  <a:lnTo>
                    <a:pt x="1774492" y="1784545"/>
                  </a:lnTo>
                  <a:lnTo>
                    <a:pt x="1817529" y="1766349"/>
                  </a:lnTo>
                  <a:lnTo>
                    <a:pt x="1856835" y="1741948"/>
                  </a:lnTo>
                  <a:lnTo>
                    <a:pt x="1891791" y="1711960"/>
                  </a:lnTo>
                  <a:lnTo>
                    <a:pt x="1921780" y="1677003"/>
                  </a:lnTo>
                  <a:lnTo>
                    <a:pt x="1946181" y="1637697"/>
                  </a:lnTo>
                  <a:lnTo>
                    <a:pt x="1964377" y="1594660"/>
                  </a:lnTo>
                  <a:lnTo>
                    <a:pt x="1975748" y="1548512"/>
                  </a:lnTo>
                  <a:lnTo>
                    <a:pt x="1979676" y="1499870"/>
                  </a:lnTo>
                  <a:lnTo>
                    <a:pt x="1979676" y="299974"/>
                  </a:lnTo>
                  <a:lnTo>
                    <a:pt x="1975748" y="251331"/>
                  </a:lnTo>
                  <a:lnTo>
                    <a:pt x="1964377" y="205183"/>
                  </a:lnTo>
                  <a:lnTo>
                    <a:pt x="1946181" y="162146"/>
                  </a:lnTo>
                  <a:lnTo>
                    <a:pt x="1921780" y="122840"/>
                  </a:lnTo>
                  <a:lnTo>
                    <a:pt x="1891791" y="87884"/>
                  </a:lnTo>
                  <a:lnTo>
                    <a:pt x="1856835" y="57895"/>
                  </a:lnTo>
                  <a:lnTo>
                    <a:pt x="1817529" y="33494"/>
                  </a:lnTo>
                  <a:lnTo>
                    <a:pt x="1774492" y="15298"/>
                  </a:lnTo>
                  <a:lnTo>
                    <a:pt x="1728344" y="3927"/>
                  </a:lnTo>
                  <a:lnTo>
                    <a:pt x="1679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947797" y="3526917"/>
            <a:ext cx="1673225" cy="1268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45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Поставщик</a:t>
            </a:r>
            <a:r>
              <a:rPr dirty="0" sz="1200" spc="-4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отвечает</a:t>
            </a:r>
            <a:endParaRPr sz="1200">
              <a:latin typeface="Calibri"/>
              <a:cs typeface="Calibri"/>
            </a:endParaRPr>
          </a:p>
          <a:p>
            <a:pPr marL="47625" marR="5080">
              <a:lnSpc>
                <a:spcPct val="100000"/>
              </a:lnSpc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согласием</a:t>
            </a:r>
            <a:r>
              <a:rPr dirty="0" sz="1200" spc="-4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на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условия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запроса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подает</a:t>
            </a:r>
            <a:r>
              <a:rPr dirty="0" sz="1200" spc="-2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заявку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на</a:t>
            </a:r>
            <a:r>
              <a:rPr dirty="0" sz="1200" spc="-1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участие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200144" y="3198854"/>
            <a:ext cx="3767454" cy="3588385"/>
            <a:chOff x="4200144" y="3198854"/>
            <a:chExt cx="3767454" cy="3588385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0144" y="3198854"/>
              <a:ext cx="3766947" cy="358813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0352" y="3869448"/>
              <a:ext cx="3539744" cy="265671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123688" y="3346703"/>
              <a:ext cx="1979930" cy="1800225"/>
            </a:xfrm>
            <a:custGeom>
              <a:avLst/>
              <a:gdLst/>
              <a:ahLst/>
              <a:cxnLst/>
              <a:rect l="l" t="t" r="r" b="b"/>
              <a:pathLst>
                <a:path w="1979929" h="1800225">
                  <a:moveTo>
                    <a:pt x="1679702" y="0"/>
                  </a:moveTo>
                  <a:lnTo>
                    <a:pt x="299974" y="0"/>
                  </a:lnTo>
                  <a:lnTo>
                    <a:pt x="251331" y="3927"/>
                  </a:lnTo>
                  <a:lnTo>
                    <a:pt x="205183" y="15298"/>
                  </a:lnTo>
                  <a:lnTo>
                    <a:pt x="162146" y="33494"/>
                  </a:lnTo>
                  <a:lnTo>
                    <a:pt x="122840" y="57895"/>
                  </a:lnTo>
                  <a:lnTo>
                    <a:pt x="87884" y="87884"/>
                  </a:lnTo>
                  <a:lnTo>
                    <a:pt x="57895" y="122840"/>
                  </a:lnTo>
                  <a:lnTo>
                    <a:pt x="33494" y="162146"/>
                  </a:lnTo>
                  <a:lnTo>
                    <a:pt x="15298" y="205183"/>
                  </a:lnTo>
                  <a:lnTo>
                    <a:pt x="3927" y="251331"/>
                  </a:lnTo>
                  <a:lnTo>
                    <a:pt x="0" y="299974"/>
                  </a:lnTo>
                  <a:lnTo>
                    <a:pt x="0" y="1499870"/>
                  </a:lnTo>
                  <a:lnTo>
                    <a:pt x="3927" y="1548512"/>
                  </a:lnTo>
                  <a:lnTo>
                    <a:pt x="15298" y="1594660"/>
                  </a:lnTo>
                  <a:lnTo>
                    <a:pt x="33494" y="1637697"/>
                  </a:lnTo>
                  <a:lnTo>
                    <a:pt x="57895" y="1677003"/>
                  </a:lnTo>
                  <a:lnTo>
                    <a:pt x="87884" y="1711960"/>
                  </a:lnTo>
                  <a:lnTo>
                    <a:pt x="122840" y="1741948"/>
                  </a:lnTo>
                  <a:lnTo>
                    <a:pt x="162146" y="1766349"/>
                  </a:lnTo>
                  <a:lnTo>
                    <a:pt x="205183" y="1784545"/>
                  </a:lnTo>
                  <a:lnTo>
                    <a:pt x="251331" y="1795916"/>
                  </a:lnTo>
                  <a:lnTo>
                    <a:pt x="299974" y="1799844"/>
                  </a:lnTo>
                  <a:lnTo>
                    <a:pt x="1679702" y="1799844"/>
                  </a:lnTo>
                  <a:lnTo>
                    <a:pt x="1728344" y="1795916"/>
                  </a:lnTo>
                  <a:lnTo>
                    <a:pt x="1774492" y="1784545"/>
                  </a:lnTo>
                  <a:lnTo>
                    <a:pt x="1817529" y="1766349"/>
                  </a:lnTo>
                  <a:lnTo>
                    <a:pt x="1856835" y="1741948"/>
                  </a:lnTo>
                  <a:lnTo>
                    <a:pt x="1891791" y="1711960"/>
                  </a:lnTo>
                  <a:lnTo>
                    <a:pt x="1921780" y="1677003"/>
                  </a:lnTo>
                  <a:lnTo>
                    <a:pt x="1946181" y="1637697"/>
                  </a:lnTo>
                  <a:lnTo>
                    <a:pt x="1964377" y="1594660"/>
                  </a:lnTo>
                  <a:lnTo>
                    <a:pt x="1975748" y="1548512"/>
                  </a:lnTo>
                  <a:lnTo>
                    <a:pt x="1979676" y="1499870"/>
                  </a:lnTo>
                  <a:lnTo>
                    <a:pt x="1979676" y="299974"/>
                  </a:lnTo>
                  <a:lnTo>
                    <a:pt x="1975748" y="251331"/>
                  </a:lnTo>
                  <a:lnTo>
                    <a:pt x="1964377" y="205183"/>
                  </a:lnTo>
                  <a:lnTo>
                    <a:pt x="1946181" y="162146"/>
                  </a:lnTo>
                  <a:lnTo>
                    <a:pt x="1921780" y="122840"/>
                  </a:lnTo>
                  <a:lnTo>
                    <a:pt x="1891792" y="87884"/>
                  </a:lnTo>
                  <a:lnTo>
                    <a:pt x="1856835" y="57895"/>
                  </a:lnTo>
                  <a:lnTo>
                    <a:pt x="1817529" y="33494"/>
                  </a:lnTo>
                  <a:lnTo>
                    <a:pt x="1774492" y="15298"/>
                  </a:lnTo>
                  <a:lnTo>
                    <a:pt x="1728344" y="3927"/>
                  </a:lnTo>
                  <a:lnTo>
                    <a:pt x="1679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307838" y="3529076"/>
            <a:ext cx="1599565" cy="1268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47625" marR="5080">
              <a:lnSpc>
                <a:spcPct val="100000"/>
              </a:lnSpc>
              <a:spcBef>
                <a:spcPts val="1145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Покупатель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принимает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решение</a:t>
            </a:r>
            <a:r>
              <a:rPr dirty="0" sz="1200" spc="-4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о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допуске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поставщика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к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002243"/>
                </a:solidFill>
                <a:latin typeface="Calibri"/>
                <a:cs typeface="Calibri"/>
              </a:rPr>
              <a:t>мини-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аукциону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557771" y="3198854"/>
            <a:ext cx="3767454" cy="3588385"/>
            <a:chOff x="6557771" y="3198854"/>
            <a:chExt cx="3767454" cy="3588385"/>
          </a:xfrm>
        </p:grpSpPr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7771" y="3198854"/>
              <a:ext cx="3766947" cy="358813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7979" y="3869448"/>
              <a:ext cx="3384804" cy="265671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481315" y="3346703"/>
              <a:ext cx="1979930" cy="1800225"/>
            </a:xfrm>
            <a:custGeom>
              <a:avLst/>
              <a:gdLst/>
              <a:ahLst/>
              <a:cxnLst/>
              <a:rect l="l" t="t" r="r" b="b"/>
              <a:pathLst>
                <a:path w="1979929" h="1800225">
                  <a:moveTo>
                    <a:pt x="1679702" y="0"/>
                  </a:moveTo>
                  <a:lnTo>
                    <a:pt x="299974" y="0"/>
                  </a:lnTo>
                  <a:lnTo>
                    <a:pt x="251331" y="3927"/>
                  </a:lnTo>
                  <a:lnTo>
                    <a:pt x="205183" y="15298"/>
                  </a:lnTo>
                  <a:lnTo>
                    <a:pt x="162146" y="33494"/>
                  </a:lnTo>
                  <a:lnTo>
                    <a:pt x="122840" y="57895"/>
                  </a:lnTo>
                  <a:lnTo>
                    <a:pt x="87883" y="87884"/>
                  </a:lnTo>
                  <a:lnTo>
                    <a:pt x="57895" y="122840"/>
                  </a:lnTo>
                  <a:lnTo>
                    <a:pt x="33494" y="162146"/>
                  </a:lnTo>
                  <a:lnTo>
                    <a:pt x="15298" y="205183"/>
                  </a:lnTo>
                  <a:lnTo>
                    <a:pt x="3927" y="251331"/>
                  </a:lnTo>
                  <a:lnTo>
                    <a:pt x="0" y="299974"/>
                  </a:lnTo>
                  <a:lnTo>
                    <a:pt x="0" y="1499870"/>
                  </a:lnTo>
                  <a:lnTo>
                    <a:pt x="3927" y="1548512"/>
                  </a:lnTo>
                  <a:lnTo>
                    <a:pt x="15298" y="1594660"/>
                  </a:lnTo>
                  <a:lnTo>
                    <a:pt x="33494" y="1637697"/>
                  </a:lnTo>
                  <a:lnTo>
                    <a:pt x="57895" y="1677003"/>
                  </a:lnTo>
                  <a:lnTo>
                    <a:pt x="87883" y="1711960"/>
                  </a:lnTo>
                  <a:lnTo>
                    <a:pt x="122840" y="1741948"/>
                  </a:lnTo>
                  <a:lnTo>
                    <a:pt x="162146" y="1766349"/>
                  </a:lnTo>
                  <a:lnTo>
                    <a:pt x="205183" y="1784545"/>
                  </a:lnTo>
                  <a:lnTo>
                    <a:pt x="251331" y="1795916"/>
                  </a:lnTo>
                  <a:lnTo>
                    <a:pt x="299974" y="1799844"/>
                  </a:lnTo>
                  <a:lnTo>
                    <a:pt x="1679702" y="1799844"/>
                  </a:lnTo>
                  <a:lnTo>
                    <a:pt x="1728344" y="1795916"/>
                  </a:lnTo>
                  <a:lnTo>
                    <a:pt x="1774492" y="1784545"/>
                  </a:lnTo>
                  <a:lnTo>
                    <a:pt x="1817529" y="1766349"/>
                  </a:lnTo>
                  <a:lnTo>
                    <a:pt x="1856835" y="1741948"/>
                  </a:lnTo>
                  <a:lnTo>
                    <a:pt x="1891791" y="1711960"/>
                  </a:lnTo>
                  <a:lnTo>
                    <a:pt x="1921780" y="1677003"/>
                  </a:lnTo>
                  <a:lnTo>
                    <a:pt x="1946181" y="1637697"/>
                  </a:lnTo>
                  <a:lnTo>
                    <a:pt x="1964377" y="1594660"/>
                  </a:lnTo>
                  <a:lnTo>
                    <a:pt x="1975748" y="1548512"/>
                  </a:lnTo>
                  <a:lnTo>
                    <a:pt x="1979676" y="1499870"/>
                  </a:lnTo>
                  <a:lnTo>
                    <a:pt x="1979676" y="299974"/>
                  </a:lnTo>
                  <a:lnTo>
                    <a:pt x="1975748" y="251331"/>
                  </a:lnTo>
                  <a:lnTo>
                    <a:pt x="1964377" y="205183"/>
                  </a:lnTo>
                  <a:lnTo>
                    <a:pt x="1946181" y="162146"/>
                  </a:lnTo>
                  <a:lnTo>
                    <a:pt x="1921780" y="122840"/>
                  </a:lnTo>
                  <a:lnTo>
                    <a:pt x="1891792" y="87884"/>
                  </a:lnTo>
                  <a:lnTo>
                    <a:pt x="1856835" y="57895"/>
                  </a:lnTo>
                  <a:lnTo>
                    <a:pt x="1817529" y="33494"/>
                  </a:lnTo>
                  <a:lnTo>
                    <a:pt x="1774492" y="15298"/>
                  </a:lnTo>
                  <a:lnTo>
                    <a:pt x="1728344" y="3927"/>
                  </a:lnTo>
                  <a:lnTo>
                    <a:pt x="1679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7666735" y="3529076"/>
            <a:ext cx="1440180" cy="1268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47625" marR="5080">
              <a:lnSpc>
                <a:spcPct val="100000"/>
              </a:lnSpc>
              <a:spcBef>
                <a:spcPts val="1145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Поставщик</a:t>
            </a:r>
            <a:r>
              <a:rPr dirty="0" sz="1200" spc="-4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получает уведомление</a:t>
            </a:r>
            <a:r>
              <a:rPr dirty="0" sz="1200" spc="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и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принимает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участие</a:t>
            </a:r>
            <a:r>
              <a:rPr dirty="0" sz="1200" spc="-3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в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процедуре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8923019" y="3197404"/>
            <a:ext cx="3268979" cy="3583940"/>
            <a:chOff x="8923019" y="3197404"/>
            <a:chExt cx="3268979" cy="3583940"/>
          </a:xfrm>
        </p:grpSpPr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23019" y="3197404"/>
              <a:ext cx="3268979" cy="358355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3227" y="3864876"/>
              <a:ext cx="3128772" cy="265671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9846563" y="3345179"/>
              <a:ext cx="1979930" cy="1795780"/>
            </a:xfrm>
            <a:custGeom>
              <a:avLst/>
              <a:gdLst/>
              <a:ahLst/>
              <a:cxnLst/>
              <a:rect l="l" t="t" r="r" b="b"/>
              <a:pathLst>
                <a:path w="1979929" h="1795779">
                  <a:moveTo>
                    <a:pt x="1680463" y="0"/>
                  </a:moveTo>
                  <a:lnTo>
                    <a:pt x="299211" y="0"/>
                  </a:lnTo>
                  <a:lnTo>
                    <a:pt x="250683" y="3916"/>
                  </a:lnTo>
                  <a:lnTo>
                    <a:pt x="204646" y="15256"/>
                  </a:lnTo>
                  <a:lnTo>
                    <a:pt x="161717" y="33401"/>
                  </a:lnTo>
                  <a:lnTo>
                    <a:pt x="122511" y="57737"/>
                  </a:lnTo>
                  <a:lnTo>
                    <a:pt x="87645" y="87645"/>
                  </a:lnTo>
                  <a:lnTo>
                    <a:pt x="57737" y="122511"/>
                  </a:lnTo>
                  <a:lnTo>
                    <a:pt x="33401" y="161717"/>
                  </a:lnTo>
                  <a:lnTo>
                    <a:pt x="15256" y="204646"/>
                  </a:lnTo>
                  <a:lnTo>
                    <a:pt x="3916" y="250683"/>
                  </a:lnTo>
                  <a:lnTo>
                    <a:pt x="0" y="299212"/>
                  </a:lnTo>
                  <a:lnTo>
                    <a:pt x="0" y="1496060"/>
                  </a:lnTo>
                  <a:lnTo>
                    <a:pt x="3916" y="1544588"/>
                  </a:lnTo>
                  <a:lnTo>
                    <a:pt x="15256" y="1590625"/>
                  </a:lnTo>
                  <a:lnTo>
                    <a:pt x="33401" y="1633554"/>
                  </a:lnTo>
                  <a:lnTo>
                    <a:pt x="57737" y="1672760"/>
                  </a:lnTo>
                  <a:lnTo>
                    <a:pt x="87645" y="1707626"/>
                  </a:lnTo>
                  <a:lnTo>
                    <a:pt x="122511" y="1737534"/>
                  </a:lnTo>
                  <a:lnTo>
                    <a:pt x="161717" y="1761870"/>
                  </a:lnTo>
                  <a:lnTo>
                    <a:pt x="204646" y="1780015"/>
                  </a:lnTo>
                  <a:lnTo>
                    <a:pt x="250683" y="1791355"/>
                  </a:lnTo>
                  <a:lnTo>
                    <a:pt x="299211" y="1795272"/>
                  </a:lnTo>
                  <a:lnTo>
                    <a:pt x="1680463" y="1795272"/>
                  </a:lnTo>
                  <a:lnTo>
                    <a:pt x="1728992" y="1791355"/>
                  </a:lnTo>
                  <a:lnTo>
                    <a:pt x="1775029" y="1780015"/>
                  </a:lnTo>
                  <a:lnTo>
                    <a:pt x="1817958" y="1761870"/>
                  </a:lnTo>
                  <a:lnTo>
                    <a:pt x="1857164" y="1737534"/>
                  </a:lnTo>
                  <a:lnTo>
                    <a:pt x="1892030" y="1707626"/>
                  </a:lnTo>
                  <a:lnTo>
                    <a:pt x="1921938" y="1672760"/>
                  </a:lnTo>
                  <a:lnTo>
                    <a:pt x="1946274" y="1633554"/>
                  </a:lnTo>
                  <a:lnTo>
                    <a:pt x="1964419" y="1590625"/>
                  </a:lnTo>
                  <a:lnTo>
                    <a:pt x="1975759" y="1544588"/>
                  </a:lnTo>
                  <a:lnTo>
                    <a:pt x="1979676" y="1496060"/>
                  </a:lnTo>
                  <a:lnTo>
                    <a:pt x="1979676" y="299212"/>
                  </a:lnTo>
                  <a:lnTo>
                    <a:pt x="1975759" y="250683"/>
                  </a:lnTo>
                  <a:lnTo>
                    <a:pt x="1964419" y="204646"/>
                  </a:lnTo>
                  <a:lnTo>
                    <a:pt x="1946274" y="161717"/>
                  </a:lnTo>
                  <a:lnTo>
                    <a:pt x="1921938" y="122511"/>
                  </a:lnTo>
                  <a:lnTo>
                    <a:pt x="1892030" y="87645"/>
                  </a:lnTo>
                  <a:lnTo>
                    <a:pt x="1857164" y="57737"/>
                  </a:lnTo>
                  <a:lnTo>
                    <a:pt x="1817958" y="33401"/>
                  </a:lnTo>
                  <a:lnTo>
                    <a:pt x="1775029" y="15256"/>
                  </a:lnTo>
                  <a:lnTo>
                    <a:pt x="1728992" y="3916"/>
                  </a:lnTo>
                  <a:lnTo>
                    <a:pt x="1680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0032238" y="3529076"/>
            <a:ext cx="1687830" cy="1264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1115"/>
              </a:spcBef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Покупатель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002243"/>
                </a:solidFill>
                <a:latin typeface="Calibri"/>
                <a:cs typeface="Calibri"/>
              </a:rPr>
              <a:t>на</a:t>
            </a:r>
            <a:endParaRPr sz="1200">
              <a:latin typeface="Calibri"/>
              <a:cs typeface="Calibri"/>
            </a:endParaRPr>
          </a:p>
          <a:p>
            <a:pPr marL="46990" marR="5080">
              <a:lnSpc>
                <a:spcPct val="100000"/>
              </a:lnSpc>
            </a:pP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основании</a:t>
            </a:r>
            <a:r>
              <a:rPr dirty="0" sz="1200" spc="-5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итогов</a:t>
            </a:r>
            <a:r>
              <a:rPr dirty="0" sz="12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002243"/>
                </a:solidFill>
                <a:latin typeface="Calibri"/>
                <a:cs typeface="Calibri"/>
              </a:rPr>
              <a:t>мини- </a:t>
            </a:r>
            <a:r>
              <a:rPr dirty="0" sz="1200" b="1">
                <a:solidFill>
                  <a:srgbClr val="002243"/>
                </a:solidFill>
                <a:latin typeface="Calibri"/>
                <a:cs typeface="Calibri"/>
              </a:rPr>
              <a:t>аукциона</a:t>
            </a:r>
            <a:r>
              <a:rPr dirty="0" sz="1200" spc="-3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2243"/>
                </a:solidFill>
                <a:latin typeface="Calibri"/>
                <a:cs typeface="Calibri"/>
              </a:rPr>
              <a:t>заключает сделку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5426964" y="1484375"/>
            <a:ext cx="6120765" cy="1522730"/>
          </a:xfrm>
          <a:custGeom>
            <a:avLst/>
            <a:gdLst/>
            <a:ahLst/>
            <a:cxnLst/>
            <a:rect l="l" t="t" r="r" b="b"/>
            <a:pathLst>
              <a:path w="6120765" h="1522730">
                <a:moveTo>
                  <a:pt x="6055614" y="0"/>
                </a:moveTo>
                <a:lnTo>
                  <a:pt x="64770" y="0"/>
                </a:lnTo>
                <a:lnTo>
                  <a:pt x="39594" y="5101"/>
                </a:lnTo>
                <a:lnTo>
                  <a:pt x="19002" y="19002"/>
                </a:lnTo>
                <a:lnTo>
                  <a:pt x="5101" y="39594"/>
                </a:lnTo>
                <a:lnTo>
                  <a:pt x="0" y="64770"/>
                </a:lnTo>
                <a:lnTo>
                  <a:pt x="0" y="1457706"/>
                </a:lnTo>
                <a:lnTo>
                  <a:pt x="5101" y="1482881"/>
                </a:lnTo>
                <a:lnTo>
                  <a:pt x="19002" y="1503473"/>
                </a:lnTo>
                <a:lnTo>
                  <a:pt x="39594" y="1517374"/>
                </a:lnTo>
                <a:lnTo>
                  <a:pt x="64770" y="1522476"/>
                </a:lnTo>
                <a:lnTo>
                  <a:pt x="6055614" y="1522476"/>
                </a:lnTo>
                <a:lnTo>
                  <a:pt x="6080789" y="1517374"/>
                </a:lnTo>
                <a:lnTo>
                  <a:pt x="6101381" y="1503473"/>
                </a:lnTo>
                <a:lnTo>
                  <a:pt x="6115282" y="1482881"/>
                </a:lnTo>
                <a:lnTo>
                  <a:pt x="6120384" y="1457706"/>
                </a:lnTo>
                <a:lnTo>
                  <a:pt x="6120384" y="64770"/>
                </a:lnTo>
                <a:lnTo>
                  <a:pt x="6115282" y="39594"/>
                </a:lnTo>
                <a:lnTo>
                  <a:pt x="6101381" y="19002"/>
                </a:lnTo>
                <a:lnTo>
                  <a:pt x="6080789" y="5101"/>
                </a:lnTo>
                <a:lnTo>
                  <a:pt x="6055614" y="0"/>
                </a:lnTo>
                <a:close/>
              </a:path>
            </a:pathLst>
          </a:custGeom>
          <a:solidFill>
            <a:srgbClr val="FFCE2C">
              <a:alpha val="2392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340864" y="4043298"/>
            <a:ext cx="7493634" cy="79375"/>
          </a:xfrm>
          <a:custGeom>
            <a:avLst/>
            <a:gdLst/>
            <a:ahLst/>
            <a:cxnLst/>
            <a:rect l="l" t="t" r="r" b="b"/>
            <a:pathLst>
              <a:path w="7493634" h="79375">
                <a:moveTo>
                  <a:pt x="385318" y="37973"/>
                </a:moveTo>
                <a:lnTo>
                  <a:pt x="373316" y="32004"/>
                </a:lnTo>
                <a:lnTo>
                  <a:pt x="308991" y="0"/>
                </a:lnTo>
                <a:lnTo>
                  <a:pt x="309041" y="32004"/>
                </a:lnTo>
                <a:lnTo>
                  <a:pt x="247269" y="32004"/>
                </a:lnTo>
                <a:lnTo>
                  <a:pt x="190119" y="32385"/>
                </a:lnTo>
                <a:lnTo>
                  <a:pt x="201549" y="32385"/>
                </a:lnTo>
                <a:lnTo>
                  <a:pt x="187439" y="32766"/>
                </a:lnTo>
                <a:lnTo>
                  <a:pt x="193675" y="32766"/>
                </a:lnTo>
                <a:lnTo>
                  <a:pt x="177660" y="33147"/>
                </a:lnTo>
                <a:lnTo>
                  <a:pt x="181737" y="33147"/>
                </a:lnTo>
                <a:lnTo>
                  <a:pt x="167030" y="33223"/>
                </a:lnTo>
                <a:lnTo>
                  <a:pt x="153314" y="33324"/>
                </a:lnTo>
                <a:lnTo>
                  <a:pt x="157099" y="33274"/>
                </a:lnTo>
                <a:lnTo>
                  <a:pt x="132461" y="33401"/>
                </a:lnTo>
                <a:lnTo>
                  <a:pt x="142049" y="33401"/>
                </a:lnTo>
                <a:lnTo>
                  <a:pt x="88646" y="33782"/>
                </a:lnTo>
                <a:lnTo>
                  <a:pt x="0" y="33782"/>
                </a:lnTo>
                <a:lnTo>
                  <a:pt x="0" y="46482"/>
                </a:lnTo>
                <a:lnTo>
                  <a:pt x="88265" y="46482"/>
                </a:lnTo>
                <a:lnTo>
                  <a:pt x="134556" y="46228"/>
                </a:lnTo>
                <a:lnTo>
                  <a:pt x="167513" y="45847"/>
                </a:lnTo>
                <a:lnTo>
                  <a:pt x="163703" y="45847"/>
                </a:lnTo>
                <a:lnTo>
                  <a:pt x="201041" y="45466"/>
                </a:lnTo>
                <a:lnTo>
                  <a:pt x="192024" y="45466"/>
                </a:lnTo>
                <a:lnTo>
                  <a:pt x="195453" y="45085"/>
                </a:lnTo>
                <a:lnTo>
                  <a:pt x="190373" y="45085"/>
                </a:lnTo>
                <a:lnTo>
                  <a:pt x="309054" y="44704"/>
                </a:lnTo>
                <a:lnTo>
                  <a:pt x="309118" y="76200"/>
                </a:lnTo>
                <a:lnTo>
                  <a:pt x="371894" y="44704"/>
                </a:lnTo>
                <a:lnTo>
                  <a:pt x="385318" y="37973"/>
                </a:lnTo>
                <a:close/>
              </a:path>
              <a:path w="7493634" h="79375">
                <a:moveTo>
                  <a:pt x="2782570" y="37973"/>
                </a:moveTo>
                <a:lnTo>
                  <a:pt x="2770568" y="32004"/>
                </a:lnTo>
                <a:lnTo>
                  <a:pt x="2706243" y="0"/>
                </a:lnTo>
                <a:lnTo>
                  <a:pt x="2706293" y="32004"/>
                </a:lnTo>
                <a:lnTo>
                  <a:pt x="2644521" y="32004"/>
                </a:lnTo>
                <a:lnTo>
                  <a:pt x="2587371" y="32385"/>
                </a:lnTo>
                <a:lnTo>
                  <a:pt x="2598801" y="32385"/>
                </a:lnTo>
                <a:lnTo>
                  <a:pt x="2584704" y="32766"/>
                </a:lnTo>
                <a:lnTo>
                  <a:pt x="2588641" y="32766"/>
                </a:lnTo>
                <a:lnTo>
                  <a:pt x="2582291" y="33020"/>
                </a:lnTo>
                <a:lnTo>
                  <a:pt x="2573274" y="33020"/>
                </a:lnTo>
                <a:lnTo>
                  <a:pt x="2544889" y="33401"/>
                </a:lnTo>
                <a:lnTo>
                  <a:pt x="2485898" y="33782"/>
                </a:lnTo>
                <a:lnTo>
                  <a:pt x="2397252" y="33782"/>
                </a:lnTo>
                <a:lnTo>
                  <a:pt x="2397252" y="46482"/>
                </a:lnTo>
                <a:lnTo>
                  <a:pt x="2485517" y="46482"/>
                </a:lnTo>
                <a:lnTo>
                  <a:pt x="2531808" y="46228"/>
                </a:lnTo>
                <a:lnTo>
                  <a:pt x="2564765" y="45847"/>
                </a:lnTo>
                <a:lnTo>
                  <a:pt x="2560942" y="45847"/>
                </a:lnTo>
                <a:lnTo>
                  <a:pt x="2598293" y="45466"/>
                </a:lnTo>
                <a:lnTo>
                  <a:pt x="2589276" y="45466"/>
                </a:lnTo>
                <a:lnTo>
                  <a:pt x="2592705" y="45085"/>
                </a:lnTo>
                <a:lnTo>
                  <a:pt x="2587625" y="45085"/>
                </a:lnTo>
                <a:lnTo>
                  <a:pt x="2706306" y="44704"/>
                </a:lnTo>
                <a:lnTo>
                  <a:pt x="2706370" y="76200"/>
                </a:lnTo>
                <a:lnTo>
                  <a:pt x="2769146" y="44704"/>
                </a:lnTo>
                <a:lnTo>
                  <a:pt x="2782570" y="37973"/>
                </a:lnTo>
                <a:close/>
              </a:path>
              <a:path w="7493634" h="79375">
                <a:moveTo>
                  <a:pt x="5140198" y="41021"/>
                </a:moveTo>
                <a:lnTo>
                  <a:pt x="5128196" y="35052"/>
                </a:lnTo>
                <a:lnTo>
                  <a:pt x="5063871" y="3048"/>
                </a:lnTo>
                <a:lnTo>
                  <a:pt x="5063922" y="35052"/>
                </a:lnTo>
                <a:lnTo>
                  <a:pt x="4994783" y="35052"/>
                </a:lnTo>
                <a:lnTo>
                  <a:pt x="4950714" y="35560"/>
                </a:lnTo>
                <a:lnTo>
                  <a:pt x="4943462" y="35941"/>
                </a:lnTo>
                <a:lnTo>
                  <a:pt x="4932680" y="36195"/>
                </a:lnTo>
                <a:lnTo>
                  <a:pt x="4954397" y="36195"/>
                </a:lnTo>
                <a:lnTo>
                  <a:pt x="4900295" y="36449"/>
                </a:lnTo>
                <a:lnTo>
                  <a:pt x="4911293" y="36322"/>
                </a:lnTo>
                <a:lnTo>
                  <a:pt x="4850206" y="36690"/>
                </a:lnTo>
                <a:lnTo>
                  <a:pt x="4847031" y="36703"/>
                </a:lnTo>
                <a:lnTo>
                  <a:pt x="4825619" y="36830"/>
                </a:lnTo>
                <a:lnTo>
                  <a:pt x="4754880" y="36830"/>
                </a:lnTo>
                <a:lnTo>
                  <a:pt x="4754880" y="49530"/>
                </a:lnTo>
                <a:lnTo>
                  <a:pt x="4825619" y="49530"/>
                </a:lnTo>
                <a:lnTo>
                  <a:pt x="4859845" y="49403"/>
                </a:lnTo>
                <a:lnTo>
                  <a:pt x="4914519" y="49022"/>
                </a:lnTo>
                <a:lnTo>
                  <a:pt x="4938141" y="48641"/>
                </a:lnTo>
                <a:lnTo>
                  <a:pt x="4945570" y="48641"/>
                </a:lnTo>
                <a:lnTo>
                  <a:pt x="4949190" y="48260"/>
                </a:lnTo>
                <a:lnTo>
                  <a:pt x="4950193" y="48260"/>
                </a:lnTo>
                <a:lnTo>
                  <a:pt x="4971161" y="47879"/>
                </a:lnTo>
                <a:lnTo>
                  <a:pt x="5063934" y="47879"/>
                </a:lnTo>
                <a:lnTo>
                  <a:pt x="5063998" y="79248"/>
                </a:lnTo>
                <a:lnTo>
                  <a:pt x="5126520" y="47879"/>
                </a:lnTo>
                <a:lnTo>
                  <a:pt x="5140198" y="41021"/>
                </a:lnTo>
                <a:close/>
              </a:path>
              <a:path w="7493634" h="79375">
                <a:moveTo>
                  <a:pt x="7493254" y="41021"/>
                </a:moveTo>
                <a:lnTo>
                  <a:pt x="7481252" y="35052"/>
                </a:lnTo>
                <a:lnTo>
                  <a:pt x="7416927" y="3048"/>
                </a:lnTo>
                <a:lnTo>
                  <a:pt x="7416978" y="35052"/>
                </a:lnTo>
                <a:lnTo>
                  <a:pt x="7347839" y="35052"/>
                </a:lnTo>
                <a:lnTo>
                  <a:pt x="7303770" y="35560"/>
                </a:lnTo>
                <a:lnTo>
                  <a:pt x="7296518" y="35941"/>
                </a:lnTo>
                <a:lnTo>
                  <a:pt x="7285736" y="36195"/>
                </a:lnTo>
                <a:lnTo>
                  <a:pt x="7307453" y="36195"/>
                </a:lnTo>
                <a:lnTo>
                  <a:pt x="7253351" y="36449"/>
                </a:lnTo>
                <a:lnTo>
                  <a:pt x="7264349" y="36322"/>
                </a:lnTo>
                <a:lnTo>
                  <a:pt x="7203262" y="36690"/>
                </a:lnTo>
                <a:lnTo>
                  <a:pt x="7200087" y="36703"/>
                </a:lnTo>
                <a:lnTo>
                  <a:pt x="7178675" y="36830"/>
                </a:lnTo>
                <a:lnTo>
                  <a:pt x="7107936" y="36830"/>
                </a:lnTo>
                <a:lnTo>
                  <a:pt x="7107936" y="49530"/>
                </a:lnTo>
                <a:lnTo>
                  <a:pt x="7178675" y="49530"/>
                </a:lnTo>
                <a:lnTo>
                  <a:pt x="7212901" y="49403"/>
                </a:lnTo>
                <a:lnTo>
                  <a:pt x="7267575" y="49022"/>
                </a:lnTo>
                <a:lnTo>
                  <a:pt x="7291197" y="48641"/>
                </a:lnTo>
                <a:lnTo>
                  <a:pt x="7298626" y="48641"/>
                </a:lnTo>
                <a:lnTo>
                  <a:pt x="7302246" y="48260"/>
                </a:lnTo>
                <a:lnTo>
                  <a:pt x="7303249" y="48260"/>
                </a:lnTo>
                <a:lnTo>
                  <a:pt x="7324217" y="47879"/>
                </a:lnTo>
                <a:lnTo>
                  <a:pt x="7416990" y="47879"/>
                </a:lnTo>
                <a:lnTo>
                  <a:pt x="7417054" y="79248"/>
                </a:lnTo>
                <a:lnTo>
                  <a:pt x="7479576" y="47879"/>
                </a:lnTo>
                <a:lnTo>
                  <a:pt x="7493254" y="41021"/>
                </a:lnTo>
                <a:close/>
              </a:path>
            </a:pathLst>
          </a:custGeom>
          <a:solidFill>
            <a:srgbClr val="209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5644641" y="1655826"/>
            <a:ext cx="3806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Мини-</a:t>
            </a:r>
            <a:r>
              <a:rPr dirty="0" sz="1800" b="1">
                <a:latin typeface="Calibri"/>
                <a:cs typeface="Calibri"/>
              </a:rPr>
              <a:t>аукционы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на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SBER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B2B</a:t>
            </a:r>
            <a:r>
              <a:rPr dirty="0" sz="1800" spc="-10" b="1">
                <a:latin typeface="Calibri"/>
                <a:cs typeface="Calibri"/>
              </a:rPr>
              <a:t> бывают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966586" y="2142490"/>
            <a:ext cx="4073525" cy="587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5AFB"/>
                </a:solidFill>
                <a:latin typeface="Calibri"/>
                <a:cs typeface="Calibri"/>
              </a:rPr>
              <a:t>Публичные</a:t>
            </a:r>
            <a:r>
              <a:rPr dirty="0" sz="1200" spc="-60" b="1">
                <a:solidFill>
                  <a:srgbClr val="005AFB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располагаются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2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разделе</a:t>
            </a:r>
            <a:r>
              <a:rPr dirty="0" sz="12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Закупки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открытой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части.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5AFB"/>
                </a:solidFill>
                <a:latin typeface="Calibri"/>
                <a:cs typeface="Calibri"/>
              </a:rPr>
              <a:t>Непубличные</a:t>
            </a:r>
            <a:r>
              <a:rPr dirty="0" sz="1200" spc="-65" b="1">
                <a:solidFill>
                  <a:srgbClr val="005AFB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поступают</a:t>
            </a:r>
            <a:r>
              <a:rPr dirty="0" sz="12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2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Личный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кабинет</a:t>
            </a:r>
            <a:r>
              <a:rPr dirty="0" sz="12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поставщика</a:t>
            </a:r>
            <a:r>
              <a:rPr dirty="0" sz="12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002243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5626608" y="2130551"/>
            <a:ext cx="291465" cy="668020"/>
            <a:chOff x="5626608" y="2130551"/>
            <a:chExt cx="291465" cy="668020"/>
          </a:xfrm>
        </p:grpSpPr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26608" y="2130551"/>
              <a:ext cx="288036" cy="28803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29656" y="2510027"/>
              <a:ext cx="288036" cy="288036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667308" y="458851"/>
            <a:ext cx="4323715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Типы </a:t>
            </a:r>
            <a:r>
              <a:rPr dirty="0" spc="-10"/>
              <a:t>закупочных процедур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7"/>
                </a:lnTo>
                <a:lnTo>
                  <a:pt x="12192000" y="68579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095" y="456641"/>
            <a:ext cx="665353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Поддержка</a:t>
            </a:r>
            <a:r>
              <a:rPr dirty="0" spc="-35"/>
              <a:t> </a:t>
            </a:r>
            <a:r>
              <a:rPr dirty="0" spc="-10"/>
              <a:t>пользователей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3671290"/>
            <a:ext cx="4812665" cy="3187065"/>
            <a:chOff x="0" y="3671290"/>
            <a:chExt cx="4812665" cy="318706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71290"/>
              <a:ext cx="4812284" cy="318670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37031" y="3819144"/>
              <a:ext cx="3312160" cy="2498090"/>
            </a:xfrm>
            <a:custGeom>
              <a:avLst/>
              <a:gdLst/>
              <a:ahLst/>
              <a:cxnLst/>
              <a:rect l="l" t="t" r="r" b="b"/>
              <a:pathLst>
                <a:path w="3312160" h="2498090">
                  <a:moveTo>
                    <a:pt x="3043173" y="0"/>
                  </a:moveTo>
                  <a:lnTo>
                    <a:pt x="268465" y="0"/>
                  </a:lnTo>
                  <a:lnTo>
                    <a:pt x="220207" y="4323"/>
                  </a:lnTo>
                  <a:lnTo>
                    <a:pt x="174787" y="16789"/>
                  </a:lnTo>
                  <a:lnTo>
                    <a:pt x="132964" y="36641"/>
                  </a:lnTo>
                  <a:lnTo>
                    <a:pt x="95495" y="63123"/>
                  </a:lnTo>
                  <a:lnTo>
                    <a:pt x="63138" y="95476"/>
                  </a:lnTo>
                  <a:lnTo>
                    <a:pt x="36652" y="132945"/>
                  </a:lnTo>
                  <a:lnTo>
                    <a:pt x="16795" y="174773"/>
                  </a:lnTo>
                  <a:lnTo>
                    <a:pt x="4325" y="220203"/>
                  </a:lnTo>
                  <a:lnTo>
                    <a:pt x="0" y="268477"/>
                  </a:lnTo>
                  <a:lnTo>
                    <a:pt x="0" y="2229370"/>
                  </a:lnTo>
                  <a:lnTo>
                    <a:pt x="4325" y="2277628"/>
                  </a:lnTo>
                  <a:lnTo>
                    <a:pt x="16795" y="2323048"/>
                  </a:lnTo>
                  <a:lnTo>
                    <a:pt x="36652" y="2364871"/>
                  </a:lnTo>
                  <a:lnTo>
                    <a:pt x="63138" y="2402340"/>
                  </a:lnTo>
                  <a:lnTo>
                    <a:pt x="95495" y="2434697"/>
                  </a:lnTo>
                  <a:lnTo>
                    <a:pt x="132964" y="2461183"/>
                  </a:lnTo>
                  <a:lnTo>
                    <a:pt x="174787" y="2481040"/>
                  </a:lnTo>
                  <a:lnTo>
                    <a:pt x="220207" y="2493510"/>
                  </a:lnTo>
                  <a:lnTo>
                    <a:pt x="268465" y="2497835"/>
                  </a:lnTo>
                  <a:lnTo>
                    <a:pt x="3043173" y="2497835"/>
                  </a:lnTo>
                  <a:lnTo>
                    <a:pt x="3091448" y="2493510"/>
                  </a:lnTo>
                  <a:lnTo>
                    <a:pt x="3136878" y="2481040"/>
                  </a:lnTo>
                  <a:lnTo>
                    <a:pt x="3178706" y="2461183"/>
                  </a:lnTo>
                  <a:lnTo>
                    <a:pt x="3216175" y="2434697"/>
                  </a:lnTo>
                  <a:lnTo>
                    <a:pt x="3248528" y="2402340"/>
                  </a:lnTo>
                  <a:lnTo>
                    <a:pt x="3275010" y="2364871"/>
                  </a:lnTo>
                  <a:lnTo>
                    <a:pt x="3294862" y="2323048"/>
                  </a:lnTo>
                  <a:lnTo>
                    <a:pt x="3307328" y="2277628"/>
                  </a:lnTo>
                  <a:lnTo>
                    <a:pt x="3311652" y="2229370"/>
                  </a:lnTo>
                  <a:lnTo>
                    <a:pt x="3311652" y="268477"/>
                  </a:lnTo>
                  <a:lnTo>
                    <a:pt x="3307328" y="220203"/>
                  </a:lnTo>
                  <a:lnTo>
                    <a:pt x="3294862" y="174773"/>
                  </a:lnTo>
                  <a:lnTo>
                    <a:pt x="3275010" y="132945"/>
                  </a:lnTo>
                  <a:lnTo>
                    <a:pt x="3248528" y="95476"/>
                  </a:lnTo>
                  <a:lnTo>
                    <a:pt x="3216175" y="63123"/>
                  </a:lnTo>
                  <a:lnTo>
                    <a:pt x="3178706" y="36641"/>
                  </a:lnTo>
                  <a:lnTo>
                    <a:pt x="3136878" y="16789"/>
                  </a:lnTo>
                  <a:lnTo>
                    <a:pt x="3091448" y="4323"/>
                  </a:lnTo>
                  <a:lnTo>
                    <a:pt x="3043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67867" y="4392879"/>
            <a:ext cx="14560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Контакт-центр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67867" y="4859528"/>
            <a:ext cx="2421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Консультационная</a:t>
            </a:r>
            <a:r>
              <a:rPr dirty="0" sz="12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информационная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поддержка</a:t>
            </a:r>
            <a:r>
              <a:rPr dirty="0" sz="1200" spc="-4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по</a:t>
            </a:r>
            <a:r>
              <a:rPr dirty="0" sz="12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номеру: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512820" y="3671290"/>
            <a:ext cx="5099050" cy="3187065"/>
            <a:chOff x="3512820" y="3671290"/>
            <a:chExt cx="5099050" cy="318706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2820" y="3671290"/>
              <a:ext cx="5098796" cy="318670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436364" y="3819144"/>
              <a:ext cx="3312160" cy="2498090"/>
            </a:xfrm>
            <a:custGeom>
              <a:avLst/>
              <a:gdLst/>
              <a:ahLst/>
              <a:cxnLst/>
              <a:rect l="l" t="t" r="r" b="b"/>
              <a:pathLst>
                <a:path w="3312159" h="2498090">
                  <a:moveTo>
                    <a:pt x="3104768" y="0"/>
                  </a:moveTo>
                  <a:lnTo>
                    <a:pt x="206883" y="0"/>
                  </a:lnTo>
                  <a:lnTo>
                    <a:pt x="159433" y="5461"/>
                  </a:lnTo>
                  <a:lnTo>
                    <a:pt x="115882" y="21020"/>
                  </a:lnTo>
                  <a:lnTo>
                    <a:pt x="77470" y="45436"/>
                  </a:lnTo>
                  <a:lnTo>
                    <a:pt x="45436" y="77470"/>
                  </a:lnTo>
                  <a:lnTo>
                    <a:pt x="21020" y="115882"/>
                  </a:lnTo>
                  <a:lnTo>
                    <a:pt x="5461" y="159433"/>
                  </a:lnTo>
                  <a:lnTo>
                    <a:pt x="0" y="206882"/>
                  </a:lnTo>
                  <a:lnTo>
                    <a:pt x="0" y="2290914"/>
                  </a:lnTo>
                  <a:lnTo>
                    <a:pt x="5461" y="2338358"/>
                  </a:lnTo>
                  <a:lnTo>
                    <a:pt x="21020" y="2381911"/>
                  </a:lnTo>
                  <a:lnTo>
                    <a:pt x="45436" y="2420331"/>
                  </a:lnTo>
                  <a:lnTo>
                    <a:pt x="77470" y="2452376"/>
                  </a:lnTo>
                  <a:lnTo>
                    <a:pt x="115882" y="2476803"/>
                  </a:lnTo>
                  <a:lnTo>
                    <a:pt x="159433" y="2492370"/>
                  </a:lnTo>
                  <a:lnTo>
                    <a:pt x="206883" y="2497835"/>
                  </a:lnTo>
                  <a:lnTo>
                    <a:pt x="3104768" y="2497835"/>
                  </a:lnTo>
                  <a:lnTo>
                    <a:pt x="3152218" y="2492370"/>
                  </a:lnTo>
                  <a:lnTo>
                    <a:pt x="3195769" y="2476803"/>
                  </a:lnTo>
                  <a:lnTo>
                    <a:pt x="3234181" y="2452376"/>
                  </a:lnTo>
                  <a:lnTo>
                    <a:pt x="3266215" y="2420331"/>
                  </a:lnTo>
                  <a:lnTo>
                    <a:pt x="3290631" y="2381911"/>
                  </a:lnTo>
                  <a:lnTo>
                    <a:pt x="3306190" y="2338358"/>
                  </a:lnTo>
                  <a:lnTo>
                    <a:pt x="3311652" y="2290914"/>
                  </a:lnTo>
                  <a:lnTo>
                    <a:pt x="3311652" y="206882"/>
                  </a:lnTo>
                  <a:lnTo>
                    <a:pt x="3306190" y="159433"/>
                  </a:lnTo>
                  <a:lnTo>
                    <a:pt x="3290631" y="115882"/>
                  </a:lnTo>
                  <a:lnTo>
                    <a:pt x="3266215" y="77470"/>
                  </a:lnTo>
                  <a:lnTo>
                    <a:pt x="3234181" y="45436"/>
                  </a:lnTo>
                  <a:lnTo>
                    <a:pt x="3195769" y="21020"/>
                  </a:lnTo>
                  <a:lnTo>
                    <a:pt x="3152218" y="5461"/>
                  </a:lnTo>
                  <a:lnTo>
                    <a:pt x="3104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666615" y="4392879"/>
            <a:ext cx="24676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Техническая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поддержка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66615" y="4859528"/>
            <a:ext cx="25641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Техническая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поддержка</a:t>
            </a:r>
            <a:r>
              <a:rPr dirty="0" sz="1200" spc="-5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200" spc="-4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помощь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пользователям</a:t>
            </a:r>
            <a:r>
              <a:rPr dirty="0" sz="12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через</a:t>
            </a:r>
            <a:r>
              <a:rPr dirty="0" sz="1200" spc="-5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форму</a:t>
            </a:r>
            <a:r>
              <a:rPr dirty="0" sz="12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обратной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связи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на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сайте</a:t>
            </a:r>
            <a:r>
              <a:rPr dirty="0" sz="12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или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электронную</a:t>
            </a:r>
            <a:r>
              <a:rPr dirty="0" sz="12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почту: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319771" y="3671290"/>
            <a:ext cx="4872355" cy="3187065"/>
            <a:chOff x="7319771" y="3671290"/>
            <a:chExt cx="4872355" cy="3187065"/>
          </a:xfrm>
        </p:grpSpPr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771" y="3671290"/>
              <a:ext cx="4872228" cy="318670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243315" y="3819144"/>
              <a:ext cx="3313429" cy="2498090"/>
            </a:xfrm>
            <a:custGeom>
              <a:avLst/>
              <a:gdLst/>
              <a:ahLst/>
              <a:cxnLst/>
              <a:rect l="l" t="t" r="r" b="b"/>
              <a:pathLst>
                <a:path w="3313429" h="2498090">
                  <a:moveTo>
                    <a:pt x="3106165" y="0"/>
                  </a:moveTo>
                  <a:lnTo>
                    <a:pt x="206882" y="0"/>
                  </a:lnTo>
                  <a:lnTo>
                    <a:pt x="159473" y="5468"/>
                  </a:lnTo>
                  <a:lnTo>
                    <a:pt x="115938" y="21042"/>
                  </a:lnTo>
                  <a:lnTo>
                    <a:pt x="77524" y="45476"/>
                  </a:lnTo>
                  <a:lnTo>
                    <a:pt x="45476" y="77524"/>
                  </a:lnTo>
                  <a:lnTo>
                    <a:pt x="21042" y="115938"/>
                  </a:lnTo>
                  <a:lnTo>
                    <a:pt x="5468" y="159473"/>
                  </a:lnTo>
                  <a:lnTo>
                    <a:pt x="0" y="206882"/>
                  </a:lnTo>
                  <a:lnTo>
                    <a:pt x="0" y="2290889"/>
                  </a:lnTo>
                  <a:lnTo>
                    <a:pt x="5468" y="2338338"/>
                  </a:lnTo>
                  <a:lnTo>
                    <a:pt x="21042" y="2381896"/>
                  </a:lnTo>
                  <a:lnTo>
                    <a:pt x="45476" y="2420321"/>
                  </a:lnTo>
                  <a:lnTo>
                    <a:pt x="77524" y="2452370"/>
                  </a:lnTo>
                  <a:lnTo>
                    <a:pt x="115938" y="2476800"/>
                  </a:lnTo>
                  <a:lnTo>
                    <a:pt x="159473" y="2492370"/>
                  </a:lnTo>
                  <a:lnTo>
                    <a:pt x="206882" y="2497835"/>
                  </a:lnTo>
                  <a:lnTo>
                    <a:pt x="3106165" y="2497835"/>
                  </a:lnTo>
                  <a:lnTo>
                    <a:pt x="3153622" y="2492370"/>
                  </a:lnTo>
                  <a:lnTo>
                    <a:pt x="3197191" y="2476800"/>
                  </a:lnTo>
                  <a:lnTo>
                    <a:pt x="3235628" y="2452370"/>
                  </a:lnTo>
                  <a:lnTo>
                    <a:pt x="3267689" y="2420321"/>
                  </a:lnTo>
                  <a:lnTo>
                    <a:pt x="3292130" y="2381896"/>
                  </a:lnTo>
                  <a:lnTo>
                    <a:pt x="3307707" y="2338338"/>
                  </a:lnTo>
                  <a:lnTo>
                    <a:pt x="3313176" y="2290889"/>
                  </a:lnTo>
                  <a:lnTo>
                    <a:pt x="3313176" y="206882"/>
                  </a:lnTo>
                  <a:lnTo>
                    <a:pt x="3307707" y="159473"/>
                  </a:lnTo>
                  <a:lnTo>
                    <a:pt x="3292130" y="115938"/>
                  </a:lnTo>
                  <a:lnTo>
                    <a:pt x="3267689" y="77524"/>
                  </a:lnTo>
                  <a:lnTo>
                    <a:pt x="3235628" y="45476"/>
                  </a:lnTo>
                  <a:lnTo>
                    <a:pt x="3197191" y="21042"/>
                  </a:lnTo>
                  <a:lnTo>
                    <a:pt x="3153622" y="5468"/>
                  </a:lnTo>
                  <a:lnTo>
                    <a:pt x="3106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8475344" y="4392879"/>
            <a:ext cx="2313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Обучение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от </a:t>
            </a:r>
            <a:r>
              <a:rPr dirty="0" sz="1800" spc="-10" b="1">
                <a:latin typeface="Calibri"/>
                <a:cs typeface="Calibri"/>
              </a:rPr>
              <a:t>экспертов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475344" y="4859528"/>
            <a:ext cx="284480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400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Сотрудники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SBER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B2B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знают,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как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превратить</a:t>
            </a:r>
            <a:r>
              <a:rPr dirty="0" sz="12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закупки</a:t>
            </a:r>
            <a:r>
              <a:rPr dirty="0" sz="1200" spc="1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 технологичный </a:t>
            </a:r>
            <a:r>
              <a:rPr dirty="0" sz="1200" spc="-50">
                <a:solidFill>
                  <a:srgbClr val="002243"/>
                </a:solidFill>
                <a:latin typeface="Calibri"/>
                <a:cs typeface="Calibri"/>
              </a:rPr>
              <a:t>и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отлаженный</a:t>
            </a:r>
            <a:r>
              <a:rPr dirty="0" sz="1200" spc="-5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процесс.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Бесплатные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вебинары</a:t>
            </a:r>
            <a:r>
              <a:rPr dirty="0" sz="12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по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работе</a:t>
            </a:r>
            <a:r>
              <a:rPr dirty="0" sz="12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площадки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2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</a:rPr>
              <a:t>техникам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  <a:hlinkClick r:id="rId5"/>
              </a:rPr>
              <a:t>увеличения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  <a:hlinkClick r:id="rId5"/>
              </a:rPr>
              <a:t>продаж</a:t>
            </a:r>
            <a:r>
              <a:rPr dirty="0" sz="1200" spc="-25">
                <a:solidFill>
                  <a:srgbClr val="002243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  <a:hlinkClick r:id="rId5"/>
              </a:rPr>
              <a:t>на</a:t>
            </a:r>
            <a:r>
              <a:rPr dirty="0" sz="1200" spc="-20">
                <a:solidFill>
                  <a:srgbClr val="002243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sz="1200">
                <a:solidFill>
                  <a:srgbClr val="002243"/>
                </a:solidFill>
                <a:latin typeface="Calibri"/>
                <a:cs typeface="Calibri"/>
                <a:hlinkClick r:id="rId5"/>
              </a:rPr>
              <a:t>сайте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u="sng" sz="1200" spc="-10">
                <a:solidFill>
                  <a:srgbClr val="002243"/>
                </a:solidFill>
                <a:uFill>
                  <a:solidFill>
                    <a:srgbClr val="002243"/>
                  </a:solidFill>
                </a:uFill>
                <a:latin typeface="Calibri"/>
                <a:cs typeface="Calibri"/>
                <a:hlinkClick r:id="rId5"/>
              </a:rPr>
              <a:t>Электронного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u="sng" sz="1200">
                <a:solidFill>
                  <a:srgbClr val="002243"/>
                </a:solidFill>
                <a:uFill>
                  <a:solidFill>
                    <a:srgbClr val="002243"/>
                  </a:solidFill>
                </a:uFill>
                <a:latin typeface="Calibri"/>
                <a:cs typeface="Calibri"/>
                <a:hlinkClick r:id="rId5"/>
              </a:rPr>
              <a:t>университета</a:t>
            </a:r>
            <a:r>
              <a:rPr dirty="0" u="sng" sz="1200" spc="-10">
                <a:solidFill>
                  <a:srgbClr val="002243"/>
                </a:solidFill>
                <a:uFill>
                  <a:solidFill>
                    <a:srgbClr val="002243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200">
                <a:solidFill>
                  <a:srgbClr val="002243"/>
                </a:solidFill>
                <a:uFill>
                  <a:solidFill>
                    <a:srgbClr val="002243"/>
                  </a:solidFill>
                </a:uFill>
                <a:latin typeface="Calibri"/>
                <a:cs typeface="Calibri"/>
                <a:hlinkClick r:id="rId5"/>
              </a:rPr>
              <a:t>АО</a:t>
            </a:r>
            <a:r>
              <a:rPr dirty="0" u="sng" sz="1200" spc="5">
                <a:solidFill>
                  <a:srgbClr val="002243"/>
                </a:solidFill>
                <a:uFill>
                  <a:solidFill>
                    <a:srgbClr val="002243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200" spc="-10">
                <a:solidFill>
                  <a:srgbClr val="002243"/>
                </a:solidFill>
                <a:uFill>
                  <a:solidFill>
                    <a:srgbClr val="002243"/>
                  </a:solidFill>
                </a:uFill>
                <a:latin typeface="Calibri"/>
                <a:cs typeface="Calibri"/>
                <a:hlinkClick r:id="rId5"/>
              </a:rPr>
              <a:t>«Сбербанк-АСТ»</a:t>
            </a:r>
            <a:r>
              <a:rPr dirty="0" sz="1200" spc="-10">
                <a:solidFill>
                  <a:srgbClr val="002243"/>
                </a:solidFill>
                <a:latin typeface="Calibri"/>
                <a:cs typeface="Calibri"/>
                <a:hlinkClick r:id="rId5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67867" y="5628843"/>
            <a:ext cx="16916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0158FC"/>
                </a:solidFill>
                <a:latin typeface="Calibri"/>
                <a:cs typeface="Calibri"/>
              </a:rPr>
              <a:t>+7(495)539-</a:t>
            </a:r>
            <a:r>
              <a:rPr dirty="0" sz="1800" spc="-10">
                <a:solidFill>
                  <a:srgbClr val="0158FC"/>
                </a:solidFill>
                <a:latin typeface="Calibri"/>
                <a:cs typeface="Calibri"/>
              </a:rPr>
              <a:t>59-</a:t>
            </a:r>
            <a:r>
              <a:rPr dirty="0" sz="1800" spc="-25">
                <a:solidFill>
                  <a:srgbClr val="0158FC"/>
                </a:solidFill>
                <a:latin typeface="Calibri"/>
                <a:cs typeface="Calibri"/>
              </a:rPr>
              <a:t>29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666615" y="5631891"/>
            <a:ext cx="19742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0058FB"/>
                </a:solidFill>
                <a:uFill>
                  <a:solidFill>
                    <a:srgbClr val="0058FB"/>
                  </a:solidFill>
                </a:uFill>
                <a:latin typeface="Calibri"/>
                <a:cs typeface="Calibri"/>
                <a:hlinkClick r:id="rId6"/>
              </a:rPr>
              <a:t>support@sberb2b.</a:t>
            </a:r>
            <a:r>
              <a:rPr dirty="0" u="sng" sz="1800" spc="-10">
                <a:solidFill>
                  <a:srgbClr val="005AFB"/>
                </a:solidFill>
                <a:uFill>
                  <a:solidFill>
                    <a:srgbClr val="0058FB"/>
                  </a:solidFill>
                </a:uFill>
                <a:latin typeface="Calibri"/>
                <a:cs typeface="Calibri"/>
                <a:hlinkClick r:id="rId6"/>
              </a:rPr>
              <a:t>ru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40080" y="1586483"/>
            <a:ext cx="10916920" cy="2611120"/>
            <a:chOff x="640080" y="1586483"/>
            <a:chExt cx="10916920" cy="2611120"/>
          </a:xfrm>
        </p:grpSpPr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080" y="1586483"/>
              <a:ext cx="3311652" cy="261061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36364" y="1586483"/>
              <a:ext cx="3311651" cy="261061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43315" y="1586483"/>
              <a:ext cx="3313176" cy="2610612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08847" y="449580"/>
            <a:ext cx="3040379" cy="7970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8932" y="0"/>
              <a:ext cx="7783067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-1" y="0"/>
              <a:ext cx="8038465" cy="6858000"/>
            </a:xfrm>
            <a:custGeom>
              <a:avLst/>
              <a:gdLst/>
              <a:ahLst/>
              <a:cxnLst/>
              <a:rect l="l" t="t" r="r" b="b"/>
              <a:pathLst>
                <a:path w="8038465" h="6858000">
                  <a:moveTo>
                    <a:pt x="6888277" y="0"/>
                  </a:moveTo>
                  <a:lnTo>
                    <a:pt x="0" y="0"/>
                  </a:lnTo>
                  <a:lnTo>
                    <a:pt x="0" y="6857997"/>
                  </a:lnTo>
                  <a:lnTo>
                    <a:pt x="8038050" y="6857997"/>
                  </a:lnTo>
                  <a:lnTo>
                    <a:pt x="6888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897" y="1595120"/>
            <a:ext cx="406082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>
                <a:solidFill>
                  <a:srgbClr val="000000"/>
                </a:solidFill>
              </a:rPr>
              <a:t>Спасибо</a:t>
            </a:r>
            <a:endParaRPr sz="5400"/>
          </a:p>
          <a:p>
            <a:pPr marL="12700">
              <a:lnSpc>
                <a:spcPct val="100000"/>
              </a:lnSpc>
            </a:pPr>
            <a:r>
              <a:rPr dirty="0" sz="5400">
                <a:solidFill>
                  <a:srgbClr val="000000"/>
                </a:solidFill>
              </a:rPr>
              <a:t>за </a:t>
            </a:r>
            <a:r>
              <a:rPr dirty="0" sz="5400" spc="-10">
                <a:solidFill>
                  <a:srgbClr val="000000"/>
                </a:solidFill>
              </a:rPr>
              <a:t>внимание!</a:t>
            </a:r>
            <a:endParaRPr sz="5400"/>
          </a:p>
        </p:txBody>
      </p:sp>
      <p:sp>
        <p:nvSpPr>
          <p:cNvPr id="6" name="object 6" descr=""/>
          <p:cNvSpPr txBox="1"/>
          <p:nvPr/>
        </p:nvSpPr>
        <p:spPr>
          <a:xfrm>
            <a:off x="699008" y="3497960"/>
            <a:ext cx="3759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7685" algn="l"/>
              </a:tabLst>
            </a:pPr>
            <a:r>
              <a:rPr dirty="0" u="sng" sz="1800" spc="-10">
                <a:solidFill>
                  <a:srgbClr val="0058FB"/>
                </a:solidFill>
                <a:uFill>
                  <a:solidFill>
                    <a:srgbClr val="0058FB"/>
                  </a:solidFill>
                </a:uFill>
                <a:latin typeface="Calibri"/>
                <a:cs typeface="Calibri"/>
                <a:hlinkClick r:id="rId3"/>
              </a:rPr>
              <a:t>www.sberb2b</a:t>
            </a:r>
            <a:r>
              <a:rPr dirty="0" u="sng" sz="1800" spc="-10">
                <a:solidFill>
                  <a:srgbClr val="0158FC"/>
                </a:solidFill>
                <a:uFill>
                  <a:solidFill>
                    <a:srgbClr val="0058FB"/>
                  </a:solidFill>
                </a:uFill>
                <a:latin typeface="Calibri"/>
                <a:cs typeface="Calibri"/>
                <a:hlinkClick r:id="rId3"/>
              </a:rPr>
              <a:t>.ru</a:t>
            </a:r>
            <a:r>
              <a:rPr dirty="0" sz="1800">
                <a:solidFill>
                  <a:srgbClr val="0158FC"/>
                </a:solidFill>
                <a:latin typeface="Calibri"/>
                <a:cs typeface="Calibri"/>
              </a:rPr>
              <a:t>	</a:t>
            </a:r>
            <a:r>
              <a:rPr dirty="0" u="sng" sz="1800" spc="-10">
                <a:solidFill>
                  <a:srgbClr val="0058FB"/>
                </a:solidFill>
                <a:uFill>
                  <a:solidFill>
                    <a:srgbClr val="0058FB"/>
                  </a:solidFill>
                </a:uFill>
                <a:latin typeface="Calibri"/>
                <a:cs typeface="Calibri"/>
                <a:hlinkClick r:id="rId4"/>
              </a:rPr>
              <a:t>support@sberb2b.</a:t>
            </a:r>
            <a:r>
              <a:rPr dirty="0" u="sng" sz="1800" spc="-10">
                <a:solidFill>
                  <a:srgbClr val="0158FC"/>
                </a:solidFill>
                <a:uFill>
                  <a:solidFill>
                    <a:srgbClr val="0058FB"/>
                  </a:solidFill>
                </a:uFill>
                <a:latin typeface="Calibri"/>
                <a:cs typeface="Calibri"/>
                <a:hlinkClick r:id="rId4"/>
              </a:rPr>
              <a:t>ru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47116" y="562355"/>
            <a:ext cx="5415280" cy="5226050"/>
            <a:chOff x="547116" y="562355"/>
            <a:chExt cx="5415280" cy="522605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176" y="562355"/>
              <a:ext cx="3925824" cy="79552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47116" y="4421123"/>
              <a:ext cx="5415280" cy="1367155"/>
            </a:xfrm>
            <a:custGeom>
              <a:avLst/>
              <a:gdLst/>
              <a:ahLst/>
              <a:cxnLst/>
              <a:rect l="l" t="t" r="r" b="b"/>
              <a:pathLst>
                <a:path w="5415280" h="1367154">
                  <a:moveTo>
                    <a:pt x="5343779" y="0"/>
                  </a:moveTo>
                  <a:lnTo>
                    <a:pt x="71018" y="0"/>
                  </a:lnTo>
                  <a:lnTo>
                    <a:pt x="54737" y="1524"/>
                  </a:lnTo>
                  <a:lnTo>
                    <a:pt x="15595" y="21589"/>
                  </a:lnTo>
                  <a:lnTo>
                    <a:pt x="0" y="57784"/>
                  </a:lnTo>
                  <a:lnTo>
                    <a:pt x="0" y="1309255"/>
                  </a:lnTo>
                  <a:lnTo>
                    <a:pt x="15595" y="1345387"/>
                  </a:lnTo>
                  <a:lnTo>
                    <a:pt x="54737" y="1365504"/>
                  </a:lnTo>
                  <a:lnTo>
                    <a:pt x="71018" y="1367028"/>
                  </a:lnTo>
                  <a:lnTo>
                    <a:pt x="5343779" y="1367028"/>
                  </a:lnTo>
                  <a:lnTo>
                    <a:pt x="5388229" y="1354328"/>
                  </a:lnTo>
                  <a:lnTo>
                    <a:pt x="5412867" y="1322501"/>
                  </a:lnTo>
                  <a:lnTo>
                    <a:pt x="5414772" y="1309255"/>
                  </a:lnTo>
                  <a:lnTo>
                    <a:pt x="5414772" y="57784"/>
                  </a:lnTo>
                  <a:lnTo>
                    <a:pt x="5399151" y="21589"/>
                  </a:lnTo>
                  <a:lnTo>
                    <a:pt x="5360035" y="1524"/>
                  </a:lnTo>
                  <a:lnTo>
                    <a:pt x="5343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90168" y="4544186"/>
            <a:ext cx="7258050" cy="2264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" marR="5927090" indent="-14604">
              <a:lnSpc>
                <a:spcPct val="1515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Услуги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оказывает </a:t>
            </a:r>
            <a:r>
              <a:rPr dirty="0" sz="1200">
                <a:latin typeface="Calibri"/>
                <a:cs typeface="Calibri"/>
              </a:rPr>
              <a:t>АО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«Сбербанк-</a:t>
            </a:r>
            <a:r>
              <a:rPr dirty="0" sz="1200" spc="-20">
                <a:latin typeface="Calibri"/>
                <a:cs typeface="Calibri"/>
              </a:rPr>
              <a:t>АСТ»</a:t>
            </a:r>
            <a:endParaRPr sz="12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119435,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город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Москва,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Большой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Саввинский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переулок,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д.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12,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стр.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9.</a:t>
            </a:r>
            <a:endParaRPr sz="12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ОГРН: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1027707000441,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ИНН: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7707308480.</a:t>
            </a:r>
            <a:endParaRPr sz="12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Контакты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для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связи: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E-mail: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  <a:hlinkClick r:id="rId4"/>
              </a:rPr>
              <a:t>support@sberb2b.ru,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тел.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+7(495)539-59-</a:t>
            </a:r>
            <a:r>
              <a:rPr dirty="0" sz="1200" spc="-25"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200">
              <a:latin typeface="Calibri"/>
              <a:cs typeface="Calibri"/>
            </a:endParaRPr>
          </a:p>
          <a:p>
            <a:pPr marL="16510" marR="508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Настоящий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материал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носит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исключительно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информационный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характер,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не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является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предложением</a:t>
            </a:r>
            <a:r>
              <a:rPr dirty="0" sz="1100">
                <a:latin typeface="Calibri"/>
                <a:cs typeface="Calibri"/>
              </a:rPr>
              <a:t> по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покупке продукта/услуги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и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не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может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рассматриваться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как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рекомендация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к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подобного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рода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действиям.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Компания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не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утверждает, </a:t>
            </a:r>
            <a:r>
              <a:rPr dirty="0" sz="1100">
                <a:latin typeface="Calibri"/>
                <a:cs typeface="Calibri"/>
              </a:rPr>
              <a:t>что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все</a:t>
            </a:r>
            <a:r>
              <a:rPr dirty="0" sz="1100" spc="-10">
                <a:latin typeface="Calibri"/>
                <a:cs typeface="Calibri"/>
              </a:rPr>
              <a:t> приведенные </a:t>
            </a:r>
            <a:r>
              <a:rPr dirty="0" sz="1100">
                <a:latin typeface="Calibri"/>
                <a:cs typeface="Calibri"/>
              </a:rPr>
              <a:t>сведения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являются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единственно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верными и не несет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ответственности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за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использование</a:t>
            </a:r>
            <a:endParaRPr sz="1100">
              <a:latin typeface="Calibri"/>
              <a:cs typeface="Calibri"/>
            </a:endParaRPr>
          </a:p>
          <a:p>
            <a:pPr marL="16510" marR="9334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Calibri"/>
                <a:cs typeface="Calibri"/>
              </a:rPr>
              <a:t>информации,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содержащейся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в материале,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а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также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за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возможные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убытки.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Данные об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использовании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продукта/услуги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в</a:t>
            </a:r>
            <a:r>
              <a:rPr dirty="0" sz="1100">
                <a:latin typeface="Calibri"/>
                <a:cs typeface="Calibri"/>
              </a:rPr>
              <a:t> прошлом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основаны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на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информации,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которой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компания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располагала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на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дату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выхода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материала.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380947" y="0"/>
            <a:ext cx="6811645" cy="6858000"/>
          </a:xfrm>
          <a:custGeom>
            <a:avLst/>
            <a:gdLst/>
            <a:ahLst/>
            <a:cxnLst/>
            <a:rect l="l" t="t" r="r" b="b"/>
            <a:pathLst>
              <a:path w="6811645" h="6858000">
                <a:moveTo>
                  <a:pt x="6811052" y="0"/>
                </a:moveTo>
                <a:lnTo>
                  <a:pt x="3009239" y="0"/>
                </a:lnTo>
                <a:lnTo>
                  <a:pt x="0" y="6857995"/>
                </a:lnTo>
                <a:lnTo>
                  <a:pt x="6811052" y="6857995"/>
                </a:lnTo>
                <a:lnTo>
                  <a:pt x="6811052" y="0"/>
                </a:lnTo>
                <a:close/>
              </a:path>
            </a:pathLst>
          </a:custGeom>
          <a:solidFill>
            <a:srgbClr val="F7F3E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26" y="3012281"/>
            <a:ext cx="326707" cy="36404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378966" y="2944748"/>
            <a:ext cx="2851785" cy="2326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81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2243"/>
                </a:solidFill>
                <a:latin typeface="Calibri"/>
                <a:cs typeface="Calibri"/>
              </a:rPr>
              <a:t>Покупайте</a:t>
            </a:r>
            <a:r>
              <a:rPr dirty="0" sz="1800" spc="-1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243"/>
                </a:solidFill>
                <a:latin typeface="Calibri"/>
                <a:cs typeface="Calibri"/>
              </a:rPr>
              <a:t>у</a:t>
            </a:r>
            <a:r>
              <a:rPr dirty="0" sz="18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243"/>
                </a:solidFill>
                <a:latin typeface="Calibri"/>
                <a:cs typeface="Calibri"/>
              </a:rPr>
              <a:t>проверенных поставщиков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800">
              <a:latin typeface="Calibri"/>
              <a:cs typeface="Calibri"/>
            </a:endParaRPr>
          </a:p>
          <a:p>
            <a:pPr marL="12700" marR="55244">
              <a:lnSpc>
                <a:spcPct val="100000"/>
              </a:lnSpc>
            </a:pPr>
            <a:r>
              <a:rPr dirty="0" sz="1800">
                <a:solidFill>
                  <a:srgbClr val="002243"/>
                </a:solidFill>
                <a:latin typeface="Calibri"/>
                <a:cs typeface="Calibri"/>
              </a:rPr>
              <a:t>Продавайте</a:t>
            </a:r>
            <a:r>
              <a:rPr dirty="0" sz="18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243"/>
                </a:solidFill>
                <a:latin typeface="Calibri"/>
                <a:cs typeface="Calibri"/>
              </a:rPr>
              <a:t>товары</a:t>
            </a:r>
            <a:r>
              <a:rPr dirty="0" sz="18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800" spc="-5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243"/>
                </a:solidFill>
                <a:latin typeface="Calibri"/>
                <a:cs typeface="Calibri"/>
              </a:rPr>
              <a:t>услуги </a:t>
            </a:r>
            <a:r>
              <a:rPr dirty="0" sz="1800">
                <a:solidFill>
                  <a:srgbClr val="002243"/>
                </a:solidFill>
                <a:latin typeface="Calibri"/>
                <a:cs typeface="Calibri"/>
              </a:rPr>
              <a:t>по</a:t>
            </a:r>
            <a:r>
              <a:rPr dirty="0" sz="18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243"/>
                </a:solidFill>
                <a:latin typeface="Calibri"/>
                <a:cs typeface="Calibri"/>
              </a:rPr>
              <a:t>всей</a:t>
            </a:r>
            <a:r>
              <a:rPr dirty="0" sz="18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243"/>
                </a:solidFill>
                <a:latin typeface="Calibri"/>
                <a:cs typeface="Calibri"/>
              </a:rPr>
              <a:t>России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2243"/>
                </a:solidFill>
                <a:latin typeface="Calibri"/>
                <a:cs typeface="Calibri"/>
              </a:rPr>
              <a:t>Экономьте</a:t>
            </a:r>
            <a:r>
              <a:rPr dirty="0" sz="18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243"/>
                </a:solidFill>
                <a:latin typeface="Calibri"/>
                <a:cs typeface="Calibri"/>
              </a:rPr>
              <a:t>деньги</a:t>
            </a:r>
            <a:r>
              <a:rPr dirty="0" sz="18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8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243"/>
                </a:solidFill>
                <a:latin typeface="Calibri"/>
                <a:cs typeface="Calibri"/>
              </a:rPr>
              <a:t>ресурсы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002243"/>
                </a:solidFill>
                <a:latin typeface="Calibri"/>
                <a:cs typeface="Calibri"/>
              </a:rPr>
              <a:t>вашего</a:t>
            </a:r>
            <a:r>
              <a:rPr dirty="0" sz="18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243"/>
                </a:solidFill>
                <a:latin typeface="Calibri"/>
                <a:cs typeface="Calibri"/>
              </a:rPr>
              <a:t>бизнеса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26" y="3899392"/>
            <a:ext cx="326707" cy="36528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26" y="4787741"/>
            <a:ext cx="326707" cy="36404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566927" y="0"/>
            <a:ext cx="11221720" cy="6858000"/>
            <a:chOff x="566927" y="0"/>
            <a:chExt cx="11221720" cy="6858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8920" y="0"/>
              <a:ext cx="8999220" cy="68580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927" y="582168"/>
              <a:ext cx="3925824" cy="79552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97788" y="1439671"/>
            <a:ext cx="314579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Место</a:t>
            </a:r>
            <a:r>
              <a:rPr dirty="0" sz="2400" spc="-60"/>
              <a:t> </a:t>
            </a:r>
            <a:r>
              <a:rPr dirty="0" sz="2400" spc="-10"/>
              <a:t>встречи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dirty="0" sz="2400"/>
              <a:t>продавца</a:t>
            </a:r>
            <a:r>
              <a:rPr dirty="0" sz="2400" spc="-60"/>
              <a:t> </a:t>
            </a:r>
            <a:r>
              <a:rPr dirty="0" sz="2400"/>
              <a:t>и</a:t>
            </a:r>
            <a:r>
              <a:rPr dirty="0" sz="2400" spc="-60"/>
              <a:t> </a:t>
            </a:r>
            <a:r>
              <a:rPr dirty="0" sz="2400" spc="-10"/>
              <a:t>покупателя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6611" y="0"/>
              <a:ext cx="7295388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-1" y="0"/>
              <a:ext cx="7568565" cy="6858000"/>
            </a:xfrm>
            <a:custGeom>
              <a:avLst/>
              <a:gdLst/>
              <a:ahLst/>
              <a:cxnLst/>
              <a:rect l="l" t="t" r="r" b="b"/>
              <a:pathLst>
                <a:path w="7568565" h="6858000">
                  <a:moveTo>
                    <a:pt x="5984845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7568146" y="6857998"/>
                  </a:lnTo>
                  <a:lnTo>
                    <a:pt x="59848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25551" y="2230958"/>
            <a:ext cx="4872355" cy="30772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88290">
              <a:lnSpc>
                <a:spcPct val="100400"/>
              </a:lnSpc>
              <a:spcBef>
                <a:spcPts val="90"/>
              </a:spcBef>
            </a:pPr>
            <a:r>
              <a:rPr dirty="0" sz="2400">
                <a:latin typeface="Calibri"/>
                <a:cs typeface="Calibri"/>
              </a:rPr>
              <a:t>Онлайн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магазин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SBER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B2B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—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это </a:t>
            </a:r>
            <a:r>
              <a:rPr dirty="0" sz="2200">
                <a:latin typeface="Calibri"/>
                <a:cs typeface="Calibri"/>
              </a:rPr>
              <a:t>агрегатор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товаров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и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услуг для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бизнеса </a:t>
            </a:r>
            <a:r>
              <a:rPr dirty="0" sz="2200">
                <a:latin typeface="Calibri"/>
                <a:cs typeface="Calibri"/>
              </a:rPr>
              <a:t>любого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масштаба,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и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отрасли.</a:t>
            </a:r>
            <a:endParaRPr sz="2200">
              <a:latin typeface="Calibri"/>
              <a:cs typeface="Calibri"/>
            </a:endParaRPr>
          </a:p>
          <a:p>
            <a:pPr marL="12700" marR="76200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Сервис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позволяет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осуществлять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любые </a:t>
            </a:r>
            <a:r>
              <a:rPr dirty="0" sz="2200">
                <a:latin typeface="Calibri"/>
                <a:cs typeface="Calibri"/>
              </a:rPr>
              <a:t>закупочные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процедуры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малого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объема, </a:t>
            </a:r>
            <a:r>
              <a:rPr dirty="0" sz="2200">
                <a:latin typeface="Calibri"/>
                <a:cs typeface="Calibri"/>
              </a:rPr>
              <a:t>закупки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у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единственного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поставщика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в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соответствии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с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44-</a:t>
            </a:r>
            <a:r>
              <a:rPr dirty="0" sz="2200">
                <a:latin typeface="Calibri"/>
                <a:cs typeface="Calibri"/>
              </a:rPr>
              <a:t>ФЗ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и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223-</a:t>
            </a:r>
            <a:r>
              <a:rPr dirty="0" sz="2200">
                <a:latin typeface="Calibri"/>
                <a:cs typeface="Calibri"/>
              </a:rPr>
              <a:t>ФЗ,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а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также </a:t>
            </a:r>
            <a:r>
              <a:rPr dirty="0" sz="2200">
                <a:latin typeface="Calibri"/>
                <a:cs typeface="Calibri"/>
              </a:rPr>
              <a:t>коммерческие</a:t>
            </a:r>
            <a:r>
              <a:rPr dirty="0" sz="2200" spc="-11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закупки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товаров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и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услуг.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Что</a:t>
            </a:r>
            <a:r>
              <a:rPr dirty="0" spc="-20"/>
              <a:t> </a:t>
            </a:r>
            <a:r>
              <a:rPr dirty="0" spc="-10"/>
              <a:t>такое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1003" y="509016"/>
            <a:ext cx="2740152" cy="710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1" y="0"/>
                </a:moveTo>
                <a:lnTo>
                  <a:pt x="0" y="0"/>
                </a:lnTo>
                <a:lnTo>
                  <a:pt x="0" y="6857996"/>
                </a:lnTo>
                <a:lnTo>
                  <a:pt x="12192001" y="6857995"/>
                </a:lnTo>
                <a:lnTo>
                  <a:pt x="12192001" y="0"/>
                </a:lnTo>
                <a:close/>
              </a:path>
            </a:pathLst>
          </a:custGeom>
          <a:solidFill>
            <a:srgbClr val="F7F3EE">
              <a:alpha val="6666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25551" y="1928241"/>
            <a:ext cx="5143500" cy="3714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Calibri"/>
                <a:cs typeface="Calibri"/>
              </a:rPr>
              <a:t>Работать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в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SBER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B2B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могут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любые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компании: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от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индивидуальных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предпринимателей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до </a:t>
            </a:r>
            <a:r>
              <a:rPr dirty="0" sz="2200">
                <a:latin typeface="Calibri"/>
                <a:cs typeface="Calibri"/>
              </a:rPr>
              <a:t>крупнейших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корпораций,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Calibri"/>
                <a:cs typeface="Calibri"/>
              </a:rPr>
              <a:t>а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также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муниципальные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и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государственные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заказчики.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dirty="0" sz="2200">
                <a:latin typeface="Calibri"/>
                <a:cs typeface="Calibri"/>
              </a:rPr>
              <a:t>Для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регистрации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доступно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3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роли: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200" spc="-10">
                <a:latin typeface="Calibri"/>
                <a:cs typeface="Calibri"/>
              </a:rPr>
              <a:t>Покупатель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200" spc="-10">
                <a:latin typeface="Calibri"/>
                <a:cs typeface="Calibri"/>
              </a:rPr>
              <a:t>Продавец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200">
                <a:latin typeface="Calibri"/>
                <a:cs typeface="Calibri"/>
              </a:rPr>
              <a:t>Покупатель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и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продавец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2316479"/>
            <a:ext cx="5981700" cy="26990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Кто</a:t>
            </a:r>
            <a:r>
              <a:rPr dirty="0" spc="-20"/>
              <a:t> </a:t>
            </a:r>
            <a:r>
              <a:rPr dirty="0"/>
              <a:t>может</a:t>
            </a:r>
            <a:r>
              <a:rPr dirty="0" spc="-30"/>
              <a:t> </a:t>
            </a:r>
            <a:r>
              <a:rPr dirty="0"/>
              <a:t>работать</a:t>
            </a:r>
            <a:r>
              <a:rPr dirty="0" spc="-20"/>
              <a:t> </a:t>
            </a:r>
            <a:r>
              <a:rPr dirty="0" spc="-25"/>
              <a:t>на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7559" y="466344"/>
            <a:ext cx="3038855" cy="786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21379" y="0"/>
            <a:ext cx="8770620" cy="6858000"/>
            <a:chOff x="3421379" y="0"/>
            <a:chExt cx="877062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3806183" y="0"/>
              <a:ext cx="8386445" cy="6858000"/>
            </a:xfrm>
            <a:custGeom>
              <a:avLst/>
              <a:gdLst/>
              <a:ahLst/>
              <a:cxnLst/>
              <a:rect l="l" t="t" r="r" b="b"/>
              <a:pathLst>
                <a:path w="8386445" h="6858000">
                  <a:moveTo>
                    <a:pt x="8385816" y="0"/>
                  </a:moveTo>
                  <a:lnTo>
                    <a:pt x="3009231" y="0"/>
                  </a:lnTo>
                  <a:lnTo>
                    <a:pt x="0" y="6857996"/>
                  </a:lnTo>
                  <a:lnTo>
                    <a:pt x="8385816" y="6857996"/>
                  </a:lnTo>
                  <a:lnTo>
                    <a:pt x="8385816" y="0"/>
                  </a:lnTo>
                  <a:close/>
                </a:path>
              </a:pathLst>
            </a:custGeom>
            <a:solidFill>
              <a:srgbClr val="F7F3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1379" y="1920239"/>
              <a:ext cx="5289804" cy="31007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344923" y="2068067"/>
              <a:ext cx="3502660" cy="1312545"/>
            </a:xfrm>
            <a:custGeom>
              <a:avLst/>
              <a:gdLst/>
              <a:ahLst/>
              <a:cxnLst/>
              <a:rect l="l" t="t" r="r" b="b"/>
              <a:pathLst>
                <a:path w="3502659" h="1312545">
                  <a:moveTo>
                    <a:pt x="3283457" y="0"/>
                  </a:moveTo>
                  <a:lnTo>
                    <a:pt x="218693" y="0"/>
                  </a:lnTo>
                  <a:lnTo>
                    <a:pt x="168550" y="5776"/>
                  </a:lnTo>
                  <a:lnTo>
                    <a:pt x="122519" y="22229"/>
                  </a:lnTo>
                  <a:lnTo>
                    <a:pt x="81913" y="48045"/>
                  </a:lnTo>
                  <a:lnTo>
                    <a:pt x="48045" y="81913"/>
                  </a:lnTo>
                  <a:lnTo>
                    <a:pt x="22229" y="122519"/>
                  </a:lnTo>
                  <a:lnTo>
                    <a:pt x="5776" y="168550"/>
                  </a:lnTo>
                  <a:lnTo>
                    <a:pt x="0" y="218694"/>
                  </a:lnTo>
                  <a:lnTo>
                    <a:pt x="0" y="1093470"/>
                  </a:lnTo>
                  <a:lnTo>
                    <a:pt x="5776" y="1143613"/>
                  </a:lnTo>
                  <a:lnTo>
                    <a:pt x="22229" y="1189644"/>
                  </a:lnTo>
                  <a:lnTo>
                    <a:pt x="48045" y="1230250"/>
                  </a:lnTo>
                  <a:lnTo>
                    <a:pt x="81913" y="1264118"/>
                  </a:lnTo>
                  <a:lnTo>
                    <a:pt x="122519" y="1289934"/>
                  </a:lnTo>
                  <a:lnTo>
                    <a:pt x="168550" y="1306387"/>
                  </a:lnTo>
                  <a:lnTo>
                    <a:pt x="218693" y="1312164"/>
                  </a:lnTo>
                  <a:lnTo>
                    <a:pt x="3283457" y="1312164"/>
                  </a:lnTo>
                  <a:lnTo>
                    <a:pt x="3333601" y="1306387"/>
                  </a:lnTo>
                  <a:lnTo>
                    <a:pt x="3379632" y="1289934"/>
                  </a:lnTo>
                  <a:lnTo>
                    <a:pt x="3420238" y="1264118"/>
                  </a:lnTo>
                  <a:lnTo>
                    <a:pt x="3454106" y="1230250"/>
                  </a:lnTo>
                  <a:lnTo>
                    <a:pt x="3479922" y="1189644"/>
                  </a:lnTo>
                  <a:lnTo>
                    <a:pt x="3496375" y="1143613"/>
                  </a:lnTo>
                  <a:lnTo>
                    <a:pt x="3502152" y="1093470"/>
                  </a:lnTo>
                  <a:lnTo>
                    <a:pt x="3502152" y="218694"/>
                  </a:lnTo>
                  <a:lnTo>
                    <a:pt x="3496375" y="168550"/>
                  </a:lnTo>
                  <a:lnTo>
                    <a:pt x="3479922" y="122519"/>
                  </a:lnTo>
                  <a:lnTo>
                    <a:pt x="3454106" y="81913"/>
                  </a:lnTo>
                  <a:lnTo>
                    <a:pt x="3420238" y="48045"/>
                  </a:lnTo>
                  <a:lnTo>
                    <a:pt x="3379632" y="22229"/>
                  </a:lnTo>
                  <a:lnTo>
                    <a:pt x="3333601" y="5776"/>
                  </a:lnTo>
                  <a:lnTo>
                    <a:pt x="3283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561713" y="2083262"/>
            <a:ext cx="1711325" cy="111569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4400" spc="-25" b="1">
                <a:latin typeface="Calibri"/>
                <a:cs typeface="Calibri"/>
              </a:rPr>
              <a:t>82</a:t>
            </a:r>
            <a:endParaRPr sz="4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latin typeface="Calibri"/>
                <a:cs typeface="Calibri"/>
              </a:rPr>
              <a:t>Запроса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месяц </a:t>
            </a:r>
            <a:r>
              <a:rPr dirty="0" sz="1200" spc="-10">
                <a:latin typeface="Calibri"/>
                <a:cs typeface="Calibri"/>
              </a:rPr>
              <a:t>получает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среднем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поставщик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421379" y="3433610"/>
            <a:ext cx="5290185" cy="3100705"/>
            <a:chOff x="3421379" y="3433610"/>
            <a:chExt cx="5290185" cy="310070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1379" y="3433610"/>
              <a:ext cx="5289804" cy="310070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344923" y="3581400"/>
              <a:ext cx="3502660" cy="1312545"/>
            </a:xfrm>
            <a:custGeom>
              <a:avLst/>
              <a:gdLst/>
              <a:ahLst/>
              <a:cxnLst/>
              <a:rect l="l" t="t" r="r" b="b"/>
              <a:pathLst>
                <a:path w="3502659" h="1312545">
                  <a:moveTo>
                    <a:pt x="3283457" y="0"/>
                  </a:moveTo>
                  <a:lnTo>
                    <a:pt x="218693" y="0"/>
                  </a:lnTo>
                  <a:lnTo>
                    <a:pt x="168550" y="5776"/>
                  </a:lnTo>
                  <a:lnTo>
                    <a:pt x="122519" y="22229"/>
                  </a:lnTo>
                  <a:lnTo>
                    <a:pt x="81913" y="48045"/>
                  </a:lnTo>
                  <a:lnTo>
                    <a:pt x="48045" y="81913"/>
                  </a:lnTo>
                  <a:lnTo>
                    <a:pt x="22229" y="122519"/>
                  </a:lnTo>
                  <a:lnTo>
                    <a:pt x="5776" y="168550"/>
                  </a:lnTo>
                  <a:lnTo>
                    <a:pt x="0" y="218694"/>
                  </a:lnTo>
                  <a:lnTo>
                    <a:pt x="0" y="1093470"/>
                  </a:lnTo>
                  <a:lnTo>
                    <a:pt x="5776" y="1143613"/>
                  </a:lnTo>
                  <a:lnTo>
                    <a:pt x="22229" y="1189644"/>
                  </a:lnTo>
                  <a:lnTo>
                    <a:pt x="48045" y="1230250"/>
                  </a:lnTo>
                  <a:lnTo>
                    <a:pt x="81913" y="1264118"/>
                  </a:lnTo>
                  <a:lnTo>
                    <a:pt x="122519" y="1289934"/>
                  </a:lnTo>
                  <a:lnTo>
                    <a:pt x="168550" y="1306387"/>
                  </a:lnTo>
                  <a:lnTo>
                    <a:pt x="218693" y="1312164"/>
                  </a:lnTo>
                  <a:lnTo>
                    <a:pt x="3283457" y="1312164"/>
                  </a:lnTo>
                  <a:lnTo>
                    <a:pt x="3333601" y="1306387"/>
                  </a:lnTo>
                  <a:lnTo>
                    <a:pt x="3379632" y="1289934"/>
                  </a:lnTo>
                  <a:lnTo>
                    <a:pt x="3420238" y="1264118"/>
                  </a:lnTo>
                  <a:lnTo>
                    <a:pt x="3454106" y="1230250"/>
                  </a:lnTo>
                  <a:lnTo>
                    <a:pt x="3479922" y="1189644"/>
                  </a:lnTo>
                  <a:lnTo>
                    <a:pt x="3496375" y="1143613"/>
                  </a:lnTo>
                  <a:lnTo>
                    <a:pt x="3502152" y="1093470"/>
                  </a:lnTo>
                  <a:lnTo>
                    <a:pt x="3502152" y="218694"/>
                  </a:lnTo>
                  <a:lnTo>
                    <a:pt x="3496375" y="168550"/>
                  </a:lnTo>
                  <a:lnTo>
                    <a:pt x="3479922" y="122519"/>
                  </a:lnTo>
                  <a:lnTo>
                    <a:pt x="3454106" y="81913"/>
                  </a:lnTo>
                  <a:lnTo>
                    <a:pt x="3420238" y="48045"/>
                  </a:lnTo>
                  <a:lnTo>
                    <a:pt x="3379632" y="22229"/>
                  </a:lnTo>
                  <a:lnTo>
                    <a:pt x="3333601" y="5776"/>
                  </a:lnTo>
                  <a:lnTo>
                    <a:pt x="3283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561713" y="3642436"/>
            <a:ext cx="1612900" cy="1069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5" b="1">
                <a:latin typeface="Calibri"/>
                <a:cs typeface="Calibri"/>
              </a:rPr>
              <a:t>2,8</a:t>
            </a:r>
            <a:endParaRPr sz="4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5"/>
              </a:spcBef>
            </a:pPr>
            <a:r>
              <a:rPr dirty="0" sz="1200">
                <a:latin typeface="Calibri"/>
                <a:cs typeface="Calibri"/>
              </a:rPr>
              <a:t>Предложения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поступает </a:t>
            </a:r>
            <a:r>
              <a:rPr dirty="0" sz="1200">
                <a:latin typeface="Calibri"/>
                <a:cs typeface="Calibri"/>
              </a:rPr>
              <a:t>заказчику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запрос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133843" y="3433610"/>
            <a:ext cx="5058410" cy="3100705"/>
            <a:chOff x="7133843" y="3433610"/>
            <a:chExt cx="5058410" cy="3100705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3843" y="3433610"/>
              <a:ext cx="5058156" cy="310070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057387" y="3581400"/>
              <a:ext cx="3500754" cy="1312545"/>
            </a:xfrm>
            <a:custGeom>
              <a:avLst/>
              <a:gdLst/>
              <a:ahLst/>
              <a:cxnLst/>
              <a:rect l="l" t="t" r="r" b="b"/>
              <a:pathLst>
                <a:path w="3500754" h="1312545">
                  <a:moveTo>
                    <a:pt x="3281933" y="0"/>
                  </a:moveTo>
                  <a:lnTo>
                    <a:pt x="218693" y="0"/>
                  </a:lnTo>
                  <a:lnTo>
                    <a:pt x="168550" y="5776"/>
                  </a:lnTo>
                  <a:lnTo>
                    <a:pt x="122519" y="22229"/>
                  </a:lnTo>
                  <a:lnTo>
                    <a:pt x="81913" y="48045"/>
                  </a:lnTo>
                  <a:lnTo>
                    <a:pt x="48045" y="81913"/>
                  </a:lnTo>
                  <a:lnTo>
                    <a:pt x="22229" y="122519"/>
                  </a:lnTo>
                  <a:lnTo>
                    <a:pt x="5776" y="168550"/>
                  </a:lnTo>
                  <a:lnTo>
                    <a:pt x="0" y="218694"/>
                  </a:lnTo>
                  <a:lnTo>
                    <a:pt x="0" y="1093470"/>
                  </a:lnTo>
                  <a:lnTo>
                    <a:pt x="5776" y="1143613"/>
                  </a:lnTo>
                  <a:lnTo>
                    <a:pt x="22229" y="1189644"/>
                  </a:lnTo>
                  <a:lnTo>
                    <a:pt x="48045" y="1230250"/>
                  </a:lnTo>
                  <a:lnTo>
                    <a:pt x="81913" y="1264118"/>
                  </a:lnTo>
                  <a:lnTo>
                    <a:pt x="122519" y="1289934"/>
                  </a:lnTo>
                  <a:lnTo>
                    <a:pt x="168550" y="1306387"/>
                  </a:lnTo>
                  <a:lnTo>
                    <a:pt x="218693" y="1312164"/>
                  </a:lnTo>
                  <a:lnTo>
                    <a:pt x="3281933" y="1312164"/>
                  </a:lnTo>
                  <a:lnTo>
                    <a:pt x="3332077" y="1306387"/>
                  </a:lnTo>
                  <a:lnTo>
                    <a:pt x="3378108" y="1289934"/>
                  </a:lnTo>
                  <a:lnTo>
                    <a:pt x="3418714" y="1264118"/>
                  </a:lnTo>
                  <a:lnTo>
                    <a:pt x="3452582" y="1230250"/>
                  </a:lnTo>
                  <a:lnTo>
                    <a:pt x="3478398" y="1189644"/>
                  </a:lnTo>
                  <a:lnTo>
                    <a:pt x="3494851" y="1143613"/>
                  </a:lnTo>
                  <a:lnTo>
                    <a:pt x="3500628" y="1093470"/>
                  </a:lnTo>
                  <a:lnTo>
                    <a:pt x="3500628" y="218694"/>
                  </a:lnTo>
                  <a:lnTo>
                    <a:pt x="3494851" y="168550"/>
                  </a:lnTo>
                  <a:lnTo>
                    <a:pt x="3478398" y="122519"/>
                  </a:lnTo>
                  <a:lnTo>
                    <a:pt x="3452582" y="81913"/>
                  </a:lnTo>
                  <a:lnTo>
                    <a:pt x="3418714" y="48045"/>
                  </a:lnTo>
                  <a:lnTo>
                    <a:pt x="3378108" y="22229"/>
                  </a:lnTo>
                  <a:lnTo>
                    <a:pt x="3332077" y="5776"/>
                  </a:lnTo>
                  <a:lnTo>
                    <a:pt x="3281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8274177" y="3529336"/>
            <a:ext cx="1927225" cy="101790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4400" spc="-10" b="1">
                <a:latin typeface="Calibri"/>
                <a:cs typeface="Calibri"/>
              </a:rPr>
              <a:t>24,5%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200">
                <a:latin typeface="Calibri"/>
                <a:cs typeface="Calibri"/>
              </a:rPr>
              <a:t>Средняя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экономия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заказчика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61719" y="1606118"/>
            <a:ext cx="193484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>
                <a:solidFill>
                  <a:srgbClr val="000000"/>
                </a:solidFill>
              </a:rPr>
              <a:t>23,5%</a:t>
            </a:r>
            <a:endParaRPr sz="6000"/>
          </a:p>
        </p:txBody>
      </p:sp>
      <p:sp>
        <p:nvSpPr>
          <p:cNvPr id="16" name="object 16" descr=""/>
          <p:cNvSpPr txBox="1"/>
          <p:nvPr/>
        </p:nvSpPr>
        <p:spPr>
          <a:xfrm>
            <a:off x="1061719" y="2592069"/>
            <a:ext cx="2164715" cy="514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Рост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сопоставимых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600">
                <a:latin typeface="Calibri"/>
                <a:cs typeface="Calibri"/>
              </a:rPr>
              <a:t>сделок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в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2024 г.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к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2023 </a:t>
            </a:r>
            <a:r>
              <a:rPr dirty="0" sz="1600" spc="-25">
                <a:latin typeface="Calibri"/>
                <a:cs typeface="Calibri"/>
              </a:rPr>
              <a:t>г.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61719" y="3230014"/>
            <a:ext cx="2586990" cy="1980564"/>
          </a:xfrm>
          <a:prstGeom prst="rect">
            <a:avLst/>
          </a:prstGeom>
        </p:spPr>
        <p:txBody>
          <a:bodyPr wrap="square" lIns="0" tIns="257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dirty="0" sz="4400" b="1">
                <a:latin typeface="Calibri"/>
                <a:cs typeface="Calibri"/>
              </a:rPr>
              <a:t>на</a:t>
            </a:r>
            <a:r>
              <a:rPr dirty="0" sz="4400" spc="90" b="1">
                <a:latin typeface="Calibri"/>
                <a:cs typeface="Calibri"/>
              </a:rPr>
              <a:t> </a:t>
            </a:r>
            <a:r>
              <a:rPr dirty="0" sz="6000" spc="-25" b="1">
                <a:latin typeface="Calibri"/>
                <a:cs typeface="Calibri"/>
              </a:rPr>
              <a:t>29%</a:t>
            </a:r>
            <a:endParaRPr sz="6000">
              <a:latin typeface="Calibri"/>
              <a:cs typeface="Calibri"/>
            </a:endParaRPr>
          </a:p>
          <a:p>
            <a:pPr marL="12700" marR="426084">
              <a:lnSpc>
                <a:spcPct val="100000"/>
              </a:lnSpc>
              <a:spcBef>
                <a:spcPts val="505"/>
              </a:spcBef>
            </a:pPr>
            <a:r>
              <a:rPr dirty="0" sz="1600">
                <a:latin typeface="Calibri"/>
                <a:cs typeface="Calibri"/>
              </a:rPr>
              <a:t>Увеличилось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количество </a:t>
            </a:r>
            <a:r>
              <a:rPr dirty="0" sz="1600">
                <a:latin typeface="Calibri"/>
                <a:cs typeface="Calibri"/>
              </a:rPr>
              <a:t>активных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поставщиков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Calibri"/>
                <a:cs typeface="Calibri"/>
              </a:rPr>
              <a:t>2024г. по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сравнению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с</a:t>
            </a:r>
            <a:r>
              <a:rPr dirty="0" sz="1600" spc="-10">
                <a:latin typeface="Calibri"/>
                <a:cs typeface="Calibri"/>
              </a:rPr>
              <a:t> 2023г.;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11808" y="653795"/>
            <a:ext cx="11480800" cy="4367530"/>
            <a:chOff x="711808" y="653795"/>
            <a:chExt cx="11480800" cy="4367530"/>
          </a:xfrm>
        </p:grpSpPr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808" y="653795"/>
              <a:ext cx="2819179" cy="42519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0607" y="1920240"/>
              <a:ext cx="5041392" cy="310070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8074151" y="2068068"/>
              <a:ext cx="3502660" cy="1312545"/>
            </a:xfrm>
            <a:custGeom>
              <a:avLst/>
              <a:gdLst/>
              <a:ahLst/>
              <a:cxnLst/>
              <a:rect l="l" t="t" r="r" b="b"/>
              <a:pathLst>
                <a:path w="3502659" h="1312545">
                  <a:moveTo>
                    <a:pt x="3283457" y="0"/>
                  </a:moveTo>
                  <a:lnTo>
                    <a:pt x="218694" y="0"/>
                  </a:lnTo>
                  <a:lnTo>
                    <a:pt x="168550" y="5776"/>
                  </a:lnTo>
                  <a:lnTo>
                    <a:pt x="122519" y="22229"/>
                  </a:lnTo>
                  <a:lnTo>
                    <a:pt x="81913" y="48045"/>
                  </a:lnTo>
                  <a:lnTo>
                    <a:pt x="48045" y="81913"/>
                  </a:lnTo>
                  <a:lnTo>
                    <a:pt x="22229" y="122519"/>
                  </a:lnTo>
                  <a:lnTo>
                    <a:pt x="5776" y="168550"/>
                  </a:lnTo>
                  <a:lnTo>
                    <a:pt x="0" y="218694"/>
                  </a:lnTo>
                  <a:lnTo>
                    <a:pt x="0" y="1093470"/>
                  </a:lnTo>
                  <a:lnTo>
                    <a:pt x="5776" y="1143613"/>
                  </a:lnTo>
                  <a:lnTo>
                    <a:pt x="22229" y="1189644"/>
                  </a:lnTo>
                  <a:lnTo>
                    <a:pt x="48045" y="1230250"/>
                  </a:lnTo>
                  <a:lnTo>
                    <a:pt x="81913" y="1264118"/>
                  </a:lnTo>
                  <a:lnTo>
                    <a:pt x="122519" y="1289934"/>
                  </a:lnTo>
                  <a:lnTo>
                    <a:pt x="168550" y="1306387"/>
                  </a:lnTo>
                  <a:lnTo>
                    <a:pt x="218694" y="1312164"/>
                  </a:lnTo>
                  <a:lnTo>
                    <a:pt x="3283457" y="1312164"/>
                  </a:lnTo>
                  <a:lnTo>
                    <a:pt x="3333601" y="1306387"/>
                  </a:lnTo>
                  <a:lnTo>
                    <a:pt x="3379632" y="1289934"/>
                  </a:lnTo>
                  <a:lnTo>
                    <a:pt x="3420238" y="1264118"/>
                  </a:lnTo>
                  <a:lnTo>
                    <a:pt x="3454106" y="1230250"/>
                  </a:lnTo>
                  <a:lnTo>
                    <a:pt x="3479922" y="1189644"/>
                  </a:lnTo>
                  <a:lnTo>
                    <a:pt x="3496375" y="1143613"/>
                  </a:lnTo>
                  <a:lnTo>
                    <a:pt x="3502152" y="1093470"/>
                  </a:lnTo>
                  <a:lnTo>
                    <a:pt x="3502152" y="218694"/>
                  </a:lnTo>
                  <a:lnTo>
                    <a:pt x="3496375" y="168550"/>
                  </a:lnTo>
                  <a:lnTo>
                    <a:pt x="3479922" y="122519"/>
                  </a:lnTo>
                  <a:lnTo>
                    <a:pt x="3454106" y="81913"/>
                  </a:lnTo>
                  <a:lnTo>
                    <a:pt x="3420238" y="48045"/>
                  </a:lnTo>
                  <a:lnTo>
                    <a:pt x="3379632" y="22229"/>
                  </a:lnTo>
                  <a:lnTo>
                    <a:pt x="3333601" y="5776"/>
                  </a:lnTo>
                  <a:lnTo>
                    <a:pt x="3283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763136" y="462533"/>
            <a:ext cx="242062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209F38"/>
                </a:solidFill>
                <a:latin typeface="Calibri"/>
                <a:cs typeface="Calibri"/>
              </a:rPr>
              <a:t>в </a:t>
            </a:r>
            <a:r>
              <a:rPr dirty="0" sz="4400" spc="-10" b="1">
                <a:solidFill>
                  <a:srgbClr val="209F38"/>
                </a:solidFill>
                <a:latin typeface="Calibri"/>
                <a:cs typeface="Calibri"/>
              </a:rPr>
              <a:t>цифрах: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291576" y="2083262"/>
            <a:ext cx="2517775" cy="93281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4400" spc="-10" b="1">
                <a:latin typeface="Calibri"/>
                <a:cs typeface="Calibri"/>
              </a:rPr>
              <a:t>257</a:t>
            </a:r>
            <a:r>
              <a:rPr dirty="0" sz="4400" spc="-2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тыс.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руб.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>
                <a:latin typeface="Calibri"/>
                <a:cs typeface="Calibri"/>
              </a:rPr>
              <a:t>Средняя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стоимость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сделки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7"/>
                </a:lnTo>
                <a:lnTo>
                  <a:pt x="12192000" y="68579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513" y="458851"/>
            <a:ext cx="33553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Возможности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3047" y="2092451"/>
            <a:ext cx="5099050" cy="2760980"/>
            <a:chOff x="3047" y="2092451"/>
            <a:chExt cx="5099050" cy="27609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2092451"/>
              <a:ext cx="5098796" cy="27605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6" y="2232659"/>
              <a:ext cx="3654044" cy="254228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26592" y="2240279"/>
              <a:ext cx="3312160" cy="972819"/>
            </a:xfrm>
            <a:custGeom>
              <a:avLst/>
              <a:gdLst/>
              <a:ahLst/>
              <a:cxnLst/>
              <a:rect l="l" t="t" r="r" b="b"/>
              <a:pathLst>
                <a:path w="3312160" h="972819">
                  <a:moveTo>
                    <a:pt x="3149600" y="0"/>
                  </a:moveTo>
                  <a:lnTo>
                    <a:pt x="162052" y="0"/>
                  </a:lnTo>
                  <a:lnTo>
                    <a:pt x="118972" y="5786"/>
                  </a:lnTo>
                  <a:lnTo>
                    <a:pt x="80262" y="22116"/>
                  </a:lnTo>
                  <a:lnTo>
                    <a:pt x="47464" y="47450"/>
                  </a:lnTo>
                  <a:lnTo>
                    <a:pt x="22125" y="80245"/>
                  </a:lnTo>
                  <a:lnTo>
                    <a:pt x="5788" y="118959"/>
                  </a:lnTo>
                  <a:lnTo>
                    <a:pt x="0" y="162052"/>
                  </a:lnTo>
                  <a:lnTo>
                    <a:pt x="0" y="810260"/>
                  </a:lnTo>
                  <a:lnTo>
                    <a:pt x="5788" y="853352"/>
                  </a:lnTo>
                  <a:lnTo>
                    <a:pt x="22125" y="892066"/>
                  </a:lnTo>
                  <a:lnTo>
                    <a:pt x="47464" y="924861"/>
                  </a:lnTo>
                  <a:lnTo>
                    <a:pt x="80262" y="950195"/>
                  </a:lnTo>
                  <a:lnTo>
                    <a:pt x="118972" y="966525"/>
                  </a:lnTo>
                  <a:lnTo>
                    <a:pt x="162052" y="972312"/>
                  </a:lnTo>
                  <a:lnTo>
                    <a:pt x="3149600" y="972312"/>
                  </a:lnTo>
                  <a:lnTo>
                    <a:pt x="3192692" y="966525"/>
                  </a:lnTo>
                  <a:lnTo>
                    <a:pt x="3231406" y="950195"/>
                  </a:lnTo>
                  <a:lnTo>
                    <a:pt x="3264201" y="924861"/>
                  </a:lnTo>
                  <a:lnTo>
                    <a:pt x="3289535" y="892066"/>
                  </a:lnTo>
                  <a:lnTo>
                    <a:pt x="3305865" y="853352"/>
                  </a:lnTo>
                  <a:lnTo>
                    <a:pt x="3311652" y="810260"/>
                  </a:lnTo>
                  <a:lnTo>
                    <a:pt x="3311652" y="162052"/>
                  </a:lnTo>
                  <a:lnTo>
                    <a:pt x="3305865" y="118959"/>
                  </a:lnTo>
                  <a:lnTo>
                    <a:pt x="3289535" y="80245"/>
                  </a:lnTo>
                  <a:lnTo>
                    <a:pt x="3264201" y="47450"/>
                  </a:lnTo>
                  <a:lnTo>
                    <a:pt x="3231406" y="22116"/>
                  </a:lnTo>
                  <a:lnTo>
                    <a:pt x="3192692" y="5786"/>
                  </a:lnTo>
                  <a:lnTo>
                    <a:pt x="314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213510" y="2424429"/>
            <a:ext cx="15665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Формирование запросов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3166808"/>
            <a:ext cx="4812665" cy="2760980"/>
            <a:chOff x="0" y="3166808"/>
            <a:chExt cx="4812665" cy="276098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166808"/>
              <a:ext cx="4812284" cy="276072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307130"/>
              <a:ext cx="3443731" cy="254228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37031" y="3314699"/>
              <a:ext cx="3312160" cy="972819"/>
            </a:xfrm>
            <a:custGeom>
              <a:avLst/>
              <a:gdLst/>
              <a:ahLst/>
              <a:cxnLst/>
              <a:rect l="l" t="t" r="r" b="b"/>
              <a:pathLst>
                <a:path w="3312160" h="972820">
                  <a:moveTo>
                    <a:pt x="3149600" y="0"/>
                  </a:moveTo>
                  <a:lnTo>
                    <a:pt x="162052" y="0"/>
                  </a:lnTo>
                  <a:lnTo>
                    <a:pt x="118972" y="5786"/>
                  </a:lnTo>
                  <a:lnTo>
                    <a:pt x="80262" y="22116"/>
                  </a:lnTo>
                  <a:lnTo>
                    <a:pt x="47464" y="47450"/>
                  </a:lnTo>
                  <a:lnTo>
                    <a:pt x="22125" y="80245"/>
                  </a:lnTo>
                  <a:lnTo>
                    <a:pt x="5788" y="118959"/>
                  </a:lnTo>
                  <a:lnTo>
                    <a:pt x="0" y="162051"/>
                  </a:lnTo>
                  <a:lnTo>
                    <a:pt x="0" y="810260"/>
                  </a:lnTo>
                  <a:lnTo>
                    <a:pt x="5788" y="853352"/>
                  </a:lnTo>
                  <a:lnTo>
                    <a:pt x="22125" y="892066"/>
                  </a:lnTo>
                  <a:lnTo>
                    <a:pt x="47464" y="924861"/>
                  </a:lnTo>
                  <a:lnTo>
                    <a:pt x="80262" y="950195"/>
                  </a:lnTo>
                  <a:lnTo>
                    <a:pt x="118972" y="966525"/>
                  </a:lnTo>
                  <a:lnTo>
                    <a:pt x="162052" y="972312"/>
                  </a:lnTo>
                  <a:lnTo>
                    <a:pt x="3149600" y="972312"/>
                  </a:lnTo>
                  <a:lnTo>
                    <a:pt x="3192692" y="966525"/>
                  </a:lnTo>
                  <a:lnTo>
                    <a:pt x="3231406" y="950195"/>
                  </a:lnTo>
                  <a:lnTo>
                    <a:pt x="3264201" y="924861"/>
                  </a:lnTo>
                  <a:lnTo>
                    <a:pt x="3289535" y="892066"/>
                  </a:lnTo>
                  <a:lnTo>
                    <a:pt x="3305865" y="853352"/>
                  </a:lnTo>
                  <a:lnTo>
                    <a:pt x="3311652" y="810260"/>
                  </a:lnTo>
                  <a:lnTo>
                    <a:pt x="3311652" y="162051"/>
                  </a:lnTo>
                  <a:lnTo>
                    <a:pt x="3305865" y="118959"/>
                  </a:lnTo>
                  <a:lnTo>
                    <a:pt x="3289535" y="80245"/>
                  </a:lnTo>
                  <a:lnTo>
                    <a:pt x="3264201" y="47450"/>
                  </a:lnTo>
                  <a:lnTo>
                    <a:pt x="3231406" y="22116"/>
                  </a:lnTo>
                  <a:lnTo>
                    <a:pt x="3192692" y="5786"/>
                  </a:lnTo>
                  <a:lnTo>
                    <a:pt x="314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24255" y="3499230"/>
            <a:ext cx="14814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Мониторинг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статуса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 сделок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047" y="4251896"/>
            <a:ext cx="5273675" cy="2606675"/>
            <a:chOff x="3047" y="4251896"/>
            <a:chExt cx="5273675" cy="2606675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7" y="4251896"/>
              <a:ext cx="5273167" cy="26061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116" y="4392225"/>
              <a:ext cx="4731512" cy="246577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926592" y="4399788"/>
              <a:ext cx="3485515" cy="972819"/>
            </a:xfrm>
            <a:custGeom>
              <a:avLst/>
              <a:gdLst/>
              <a:ahLst/>
              <a:cxnLst/>
              <a:rect l="l" t="t" r="r" b="b"/>
              <a:pathLst>
                <a:path w="3485515" h="972820">
                  <a:moveTo>
                    <a:pt x="3323336" y="0"/>
                  </a:moveTo>
                  <a:lnTo>
                    <a:pt x="162052" y="0"/>
                  </a:lnTo>
                  <a:lnTo>
                    <a:pt x="118972" y="5786"/>
                  </a:lnTo>
                  <a:lnTo>
                    <a:pt x="80262" y="22116"/>
                  </a:lnTo>
                  <a:lnTo>
                    <a:pt x="47464" y="47450"/>
                  </a:lnTo>
                  <a:lnTo>
                    <a:pt x="22125" y="80245"/>
                  </a:lnTo>
                  <a:lnTo>
                    <a:pt x="5788" y="118959"/>
                  </a:lnTo>
                  <a:lnTo>
                    <a:pt x="0" y="162051"/>
                  </a:lnTo>
                  <a:lnTo>
                    <a:pt x="0" y="810260"/>
                  </a:lnTo>
                  <a:lnTo>
                    <a:pt x="5788" y="853352"/>
                  </a:lnTo>
                  <a:lnTo>
                    <a:pt x="22125" y="892066"/>
                  </a:lnTo>
                  <a:lnTo>
                    <a:pt x="47464" y="924861"/>
                  </a:lnTo>
                  <a:lnTo>
                    <a:pt x="80262" y="950195"/>
                  </a:lnTo>
                  <a:lnTo>
                    <a:pt x="118972" y="966525"/>
                  </a:lnTo>
                  <a:lnTo>
                    <a:pt x="162052" y="972312"/>
                  </a:lnTo>
                  <a:lnTo>
                    <a:pt x="3323336" y="972312"/>
                  </a:lnTo>
                  <a:lnTo>
                    <a:pt x="3366428" y="966525"/>
                  </a:lnTo>
                  <a:lnTo>
                    <a:pt x="3405142" y="950195"/>
                  </a:lnTo>
                  <a:lnTo>
                    <a:pt x="3437937" y="924861"/>
                  </a:lnTo>
                  <a:lnTo>
                    <a:pt x="3463271" y="892066"/>
                  </a:lnTo>
                  <a:lnTo>
                    <a:pt x="3479601" y="853352"/>
                  </a:lnTo>
                  <a:lnTo>
                    <a:pt x="3485388" y="810260"/>
                  </a:lnTo>
                  <a:lnTo>
                    <a:pt x="3485388" y="162051"/>
                  </a:lnTo>
                  <a:lnTo>
                    <a:pt x="3479601" y="118959"/>
                  </a:lnTo>
                  <a:lnTo>
                    <a:pt x="3463271" y="80245"/>
                  </a:lnTo>
                  <a:lnTo>
                    <a:pt x="3437937" y="47450"/>
                  </a:lnTo>
                  <a:lnTo>
                    <a:pt x="3405142" y="22116"/>
                  </a:lnTo>
                  <a:lnTo>
                    <a:pt x="3366428" y="5786"/>
                  </a:lnTo>
                  <a:lnTo>
                    <a:pt x="3323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213510" y="4584319"/>
            <a:ext cx="26441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Поиск</a:t>
            </a:r>
            <a:r>
              <a:rPr dirty="0" sz="1800" spc="-2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товаров</a:t>
            </a:r>
            <a:r>
              <a:rPr dirty="0" sz="18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800" spc="-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услуг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по</a:t>
            </a:r>
            <a:r>
              <a:rPr dirty="0" sz="1800" spc="-4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заданным</a:t>
            </a:r>
            <a:r>
              <a:rPr dirty="0" sz="18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параметрам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7031735" y="2099945"/>
            <a:ext cx="5099050" cy="2760980"/>
            <a:chOff x="7031735" y="2099945"/>
            <a:chExt cx="5099050" cy="2760980"/>
          </a:xfrm>
        </p:grpSpPr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1735" y="2099945"/>
              <a:ext cx="5098796" cy="276072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3279" y="2241804"/>
              <a:ext cx="3703954" cy="2542286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955279" y="2247900"/>
              <a:ext cx="3312160" cy="972819"/>
            </a:xfrm>
            <a:custGeom>
              <a:avLst/>
              <a:gdLst/>
              <a:ahLst/>
              <a:cxnLst/>
              <a:rect l="l" t="t" r="r" b="b"/>
              <a:pathLst>
                <a:path w="3312159" h="972819">
                  <a:moveTo>
                    <a:pt x="3149600" y="0"/>
                  </a:moveTo>
                  <a:lnTo>
                    <a:pt x="162051" y="0"/>
                  </a:lnTo>
                  <a:lnTo>
                    <a:pt x="118959" y="5786"/>
                  </a:lnTo>
                  <a:lnTo>
                    <a:pt x="80245" y="22116"/>
                  </a:lnTo>
                  <a:lnTo>
                    <a:pt x="47450" y="47450"/>
                  </a:lnTo>
                  <a:lnTo>
                    <a:pt x="22116" y="80245"/>
                  </a:lnTo>
                  <a:lnTo>
                    <a:pt x="5786" y="118959"/>
                  </a:lnTo>
                  <a:lnTo>
                    <a:pt x="0" y="162051"/>
                  </a:lnTo>
                  <a:lnTo>
                    <a:pt x="0" y="810260"/>
                  </a:lnTo>
                  <a:lnTo>
                    <a:pt x="5786" y="853352"/>
                  </a:lnTo>
                  <a:lnTo>
                    <a:pt x="22116" y="892066"/>
                  </a:lnTo>
                  <a:lnTo>
                    <a:pt x="47450" y="924861"/>
                  </a:lnTo>
                  <a:lnTo>
                    <a:pt x="80245" y="950195"/>
                  </a:lnTo>
                  <a:lnTo>
                    <a:pt x="118959" y="966525"/>
                  </a:lnTo>
                  <a:lnTo>
                    <a:pt x="162051" y="972312"/>
                  </a:lnTo>
                  <a:lnTo>
                    <a:pt x="3149600" y="972312"/>
                  </a:lnTo>
                  <a:lnTo>
                    <a:pt x="3192692" y="966525"/>
                  </a:lnTo>
                  <a:lnTo>
                    <a:pt x="3231406" y="950195"/>
                  </a:lnTo>
                  <a:lnTo>
                    <a:pt x="3264201" y="924861"/>
                  </a:lnTo>
                  <a:lnTo>
                    <a:pt x="3289535" y="892066"/>
                  </a:lnTo>
                  <a:lnTo>
                    <a:pt x="3305865" y="853352"/>
                  </a:lnTo>
                  <a:lnTo>
                    <a:pt x="3311652" y="810260"/>
                  </a:lnTo>
                  <a:lnTo>
                    <a:pt x="3311652" y="162051"/>
                  </a:lnTo>
                  <a:lnTo>
                    <a:pt x="3305865" y="118959"/>
                  </a:lnTo>
                  <a:lnTo>
                    <a:pt x="3289535" y="80245"/>
                  </a:lnTo>
                  <a:lnTo>
                    <a:pt x="3264201" y="47450"/>
                  </a:lnTo>
                  <a:lnTo>
                    <a:pt x="3231406" y="22116"/>
                  </a:lnTo>
                  <a:lnTo>
                    <a:pt x="3192692" y="5786"/>
                  </a:lnTo>
                  <a:lnTo>
                    <a:pt x="314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242807" y="2432430"/>
            <a:ext cx="16167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Удобная</a:t>
            </a:r>
            <a:r>
              <a:rPr dirty="0" sz="1800" spc="-8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работа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с</a:t>
            </a:r>
            <a:r>
              <a:rPr dirty="0" sz="1800" spc="-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каталогом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7321295" y="3166808"/>
            <a:ext cx="4871085" cy="2760980"/>
            <a:chOff x="7321295" y="3166808"/>
            <a:chExt cx="4871085" cy="2760980"/>
          </a:xfrm>
        </p:grpSpPr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21295" y="3166808"/>
              <a:ext cx="4870704" cy="276072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82839" y="3307130"/>
              <a:ext cx="4135628" cy="254228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244839" y="3314699"/>
              <a:ext cx="3312160" cy="972819"/>
            </a:xfrm>
            <a:custGeom>
              <a:avLst/>
              <a:gdLst/>
              <a:ahLst/>
              <a:cxnLst/>
              <a:rect l="l" t="t" r="r" b="b"/>
              <a:pathLst>
                <a:path w="3312159" h="972820">
                  <a:moveTo>
                    <a:pt x="3149600" y="0"/>
                  </a:moveTo>
                  <a:lnTo>
                    <a:pt x="162051" y="0"/>
                  </a:lnTo>
                  <a:lnTo>
                    <a:pt x="118959" y="5786"/>
                  </a:lnTo>
                  <a:lnTo>
                    <a:pt x="80245" y="22116"/>
                  </a:lnTo>
                  <a:lnTo>
                    <a:pt x="47450" y="47450"/>
                  </a:lnTo>
                  <a:lnTo>
                    <a:pt x="22116" y="80245"/>
                  </a:lnTo>
                  <a:lnTo>
                    <a:pt x="5786" y="118959"/>
                  </a:lnTo>
                  <a:lnTo>
                    <a:pt x="0" y="162051"/>
                  </a:lnTo>
                  <a:lnTo>
                    <a:pt x="0" y="810260"/>
                  </a:lnTo>
                  <a:lnTo>
                    <a:pt x="5786" y="853352"/>
                  </a:lnTo>
                  <a:lnTo>
                    <a:pt x="22116" y="892066"/>
                  </a:lnTo>
                  <a:lnTo>
                    <a:pt x="47450" y="924861"/>
                  </a:lnTo>
                  <a:lnTo>
                    <a:pt x="80245" y="950195"/>
                  </a:lnTo>
                  <a:lnTo>
                    <a:pt x="118959" y="966525"/>
                  </a:lnTo>
                  <a:lnTo>
                    <a:pt x="162051" y="972312"/>
                  </a:lnTo>
                  <a:lnTo>
                    <a:pt x="3149600" y="972312"/>
                  </a:lnTo>
                  <a:lnTo>
                    <a:pt x="3192692" y="966525"/>
                  </a:lnTo>
                  <a:lnTo>
                    <a:pt x="3231406" y="950195"/>
                  </a:lnTo>
                  <a:lnTo>
                    <a:pt x="3264201" y="924861"/>
                  </a:lnTo>
                  <a:lnTo>
                    <a:pt x="3289535" y="892066"/>
                  </a:lnTo>
                  <a:lnTo>
                    <a:pt x="3305865" y="853352"/>
                  </a:lnTo>
                  <a:lnTo>
                    <a:pt x="3311652" y="810260"/>
                  </a:lnTo>
                  <a:lnTo>
                    <a:pt x="3311652" y="162051"/>
                  </a:lnTo>
                  <a:lnTo>
                    <a:pt x="3305865" y="118959"/>
                  </a:lnTo>
                  <a:lnTo>
                    <a:pt x="3289535" y="80245"/>
                  </a:lnTo>
                  <a:lnTo>
                    <a:pt x="3264201" y="47450"/>
                  </a:lnTo>
                  <a:lnTo>
                    <a:pt x="3231406" y="22116"/>
                  </a:lnTo>
                  <a:lnTo>
                    <a:pt x="3192692" y="5786"/>
                  </a:lnTo>
                  <a:lnTo>
                    <a:pt x="314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532114" y="3499230"/>
            <a:ext cx="204723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Заключение</a:t>
            </a:r>
            <a:r>
              <a:rPr dirty="0" sz="1800" spc="-7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сделок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800" spc="-3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электронном</a:t>
            </a:r>
            <a:r>
              <a:rPr dirty="0" sz="1800" spc="-6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002243"/>
                </a:solidFill>
                <a:latin typeface="Calibri"/>
                <a:cs typeface="Calibri"/>
              </a:rPr>
              <a:t>виде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7031735" y="4251896"/>
            <a:ext cx="5099050" cy="2606675"/>
            <a:chOff x="7031735" y="4251896"/>
            <a:chExt cx="5099050" cy="2606675"/>
          </a:xfrm>
        </p:grpSpPr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31735" y="4251896"/>
              <a:ext cx="5098796" cy="260610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93279" y="4392225"/>
              <a:ext cx="4149216" cy="2465774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7955279" y="4399788"/>
              <a:ext cx="3312160" cy="972819"/>
            </a:xfrm>
            <a:custGeom>
              <a:avLst/>
              <a:gdLst/>
              <a:ahLst/>
              <a:cxnLst/>
              <a:rect l="l" t="t" r="r" b="b"/>
              <a:pathLst>
                <a:path w="3312159" h="972820">
                  <a:moveTo>
                    <a:pt x="3149600" y="0"/>
                  </a:moveTo>
                  <a:lnTo>
                    <a:pt x="162051" y="0"/>
                  </a:lnTo>
                  <a:lnTo>
                    <a:pt x="118959" y="5786"/>
                  </a:lnTo>
                  <a:lnTo>
                    <a:pt x="80245" y="22116"/>
                  </a:lnTo>
                  <a:lnTo>
                    <a:pt x="47450" y="47450"/>
                  </a:lnTo>
                  <a:lnTo>
                    <a:pt x="22116" y="80245"/>
                  </a:lnTo>
                  <a:lnTo>
                    <a:pt x="5786" y="118959"/>
                  </a:lnTo>
                  <a:lnTo>
                    <a:pt x="0" y="162051"/>
                  </a:lnTo>
                  <a:lnTo>
                    <a:pt x="0" y="810260"/>
                  </a:lnTo>
                  <a:lnTo>
                    <a:pt x="5786" y="853352"/>
                  </a:lnTo>
                  <a:lnTo>
                    <a:pt x="22116" y="892066"/>
                  </a:lnTo>
                  <a:lnTo>
                    <a:pt x="47450" y="924861"/>
                  </a:lnTo>
                  <a:lnTo>
                    <a:pt x="80245" y="950195"/>
                  </a:lnTo>
                  <a:lnTo>
                    <a:pt x="118959" y="966525"/>
                  </a:lnTo>
                  <a:lnTo>
                    <a:pt x="162051" y="972312"/>
                  </a:lnTo>
                  <a:lnTo>
                    <a:pt x="3149600" y="972312"/>
                  </a:lnTo>
                  <a:lnTo>
                    <a:pt x="3192692" y="966525"/>
                  </a:lnTo>
                  <a:lnTo>
                    <a:pt x="3231406" y="950195"/>
                  </a:lnTo>
                  <a:lnTo>
                    <a:pt x="3264201" y="924861"/>
                  </a:lnTo>
                  <a:lnTo>
                    <a:pt x="3289535" y="892066"/>
                  </a:lnTo>
                  <a:lnTo>
                    <a:pt x="3305865" y="853352"/>
                  </a:lnTo>
                  <a:lnTo>
                    <a:pt x="3311652" y="810260"/>
                  </a:lnTo>
                  <a:lnTo>
                    <a:pt x="3311652" y="162051"/>
                  </a:lnTo>
                  <a:lnTo>
                    <a:pt x="3305865" y="118959"/>
                  </a:lnTo>
                  <a:lnTo>
                    <a:pt x="3289535" y="80245"/>
                  </a:lnTo>
                  <a:lnTo>
                    <a:pt x="3264201" y="47450"/>
                  </a:lnTo>
                  <a:lnTo>
                    <a:pt x="3231406" y="22116"/>
                  </a:lnTo>
                  <a:lnTo>
                    <a:pt x="3192692" y="5786"/>
                  </a:lnTo>
                  <a:lnTo>
                    <a:pt x="314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8242807" y="4584319"/>
            <a:ext cx="2065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Сохранение</a:t>
            </a:r>
            <a:r>
              <a:rPr dirty="0" sz="1800" spc="-2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товаров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и услуг в 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избранное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1569719" y="5289816"/>
            <a:ext cx="8993505" cy="1568450"/>
            <a:chOff x="1569719" y="5289816"/>
            <a:chExt cx="8993505" cy="1568450"/>
          </a:xfrm>
        </p:grpSpPr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69719" y="5289816"/>
              <a:ext cx="8992997" cy="156818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34311" y="5707379"/>
              <a:ext cx="8663686" cy="1150620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2493263" y="5437631"/>
              <a:ext cx="7205980" cy="972819"/>
            </a:xfrm>
            <a:custGeom>
              <a:avLst/>
              <a:gdLst/>
              <a:ahLst/>
              <a:cxnLst/>
              <a:rect l="l" t="t" r="r" b="b"/>
              <a:pathLst>
                <a:path w="7205980" h="972820">
                  <a:moveTo>
                    <a:pt x="7043419" y="0"/>
                  </a:moveTo>
                  <a:lnTo>
                    <a:pt x="162052" y="0"/>
                  </a:lnTo>
                  <a:lnTo>
                    <a:pt x="118959" y="5786"/>
                  </a:lnTo>
                  <a:lnTo>
                    <a:pt x="80245" y="22116"/>
                  </a:lnTo>
                  <a:lnTo>
                    <a:pt x="47450" y="47450"/>
                  </a:lnTo>
                  <a:lnTo>
                    <a:pt x="22116" y="80245"/>
                  </a:lnTo>
                  <a:lnTo>
                    <a:pt x="5786" y="118959"/>
                  </a:lnTo>
                  <a:lnTo>
                    <a:pt x="0" y="162052"/>
                  </a:lnTo>
                  <a:lnTo>
                    <a:pt x="0" y="810260"/>
                  </a:lnTo>
                  <a:lnTo>
                    <a:pt x="5786" y="853339"/>
                  </a:lnTo>
                  <a:lnTo>
                    <a:pt x="22116" y="892049"/>
                  </a:lnTo>
                  <a:lnTo>
                    <a:pt x="47450" y="924847"/>
                  </a:lnTo>
                  <a:lnTo>
                    <a:pt x="80245" y="950186"/>
                  </a:lnTo>
                  <a:lnTo>
                    <a:pt x="118959" y="966523"/>
                  </a:lnTo>
                  <a:lnTo>
                    <a:pt x="162052" y="972312"/>
                  </a:lnTo>
                  <a:lnTo>
                    <a:pt x="7043419" y="972312"/>
                  </a:lnTo>
                  <a:lnTo>
                    <a:pt x="7086512" y="966523"/>
                  </a:lnTo>
                  <a:lnTo>
                    <a:pt x="7125226" y="950186"/>
                  </a:lnTo>
                  <a:lnTo>
                    <a:pt x="7158021" y="924847"/>
                  </a:lnTo>
                  <a:lnTo>
                    <a:pt x="7183355" y="892049"/>
                  </a:lnTo>
                  <a:lnTo>
                    <a:pt x="7199685" y="853339"/>
                  </a:lnTo>
                  <a:lnTo>
                    <a:pt x="7205471" y="810260"/>
                  </a:lnTo>
                  <a:lnTo>
                    <a:pt x="7205471" y="162052"/>
                  </a:lnTo>
                  <a:lnTo>
                    <a:pt x="7199685" y="118959"/>
                  </a:lnTo>
                  <a:lnTo>
                    <a:pt x="7183355" y="80245"/>
                  </a:lnTo>
                  <a:lnTo>
                    <a:pt x="7158021" y="47450"/>
                  </a:lnTo>
                  <a:lnTo>
                    <a:pt x="7125226" y="22116"/>
                  </a:lnTo>
                  <a:lnTo>
                    <a:pt x="7086512" y="5786"/>
                  </a:lnTo>
                  <a:lnTo>
                    <a:pt x="7043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2782951" y="5899810"/>
            <a:ext cx="66268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Осуществлять</a:t>
            </a:r>
            <a:r>
              <a:rPr dirty="0" sz="1800" spc="-1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сравнение</a:t>
            </a:r>
            <a:r>
              <a:rPr dirty="0" sz="1800" spc="-2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800" spc="-4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закупку</a:t>
            </a:r>
            <a:r>
              <a:rPr dirty="0" sz="1800" spc="-1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предлагаемых</a:t>
            </a:r>
            <a:r>
              <a:rPr dirty="0" sz="1800" spc="-2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товаров</a:t>
            </a:r>
            <a:r>
              <a:rPr dirty="0" sz="1800" spc="-3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 услуг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1353311" y="1132332"/>
            <a:ext cx="10110470" cy="4730750"/>
            <a:chOff x="1353311" y="1132332"/>
            <a:chExt cx="10110470" cy="4730750"/>
          </a:xfrm>
        </p:grpSpPr>
        <p:pic>
          <p:nvPicPr>
            <p:cNvPr id="40" name="object 4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38372" y="2330196"/>
              <a:ext cx="393191" cy="39319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51860" y="3450336"/>
              <a:ext cx="393191" cy="39319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15155" y="4533900"/>
              <a:ext cx="393191" cy="39319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67059" y="2311908"/>
              <a:ext cx="393192" cy="39319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68811" y="3439667"/>
              <a:ext cx="394716" cy="39319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70107" y="4543044"/>
              <a:ext cx="393192" cy="39319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9403" y="5469635"/>
              <a:ext cx="393191" cy="39319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11979" y="3467100"/>
              <a:ext cx="3433572" cy="697992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53311" y="1132332"/>
              <a:ext cx="9491218" cy="266115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81783" y="1363980"/>
              <a:ext cx="8085201" cy="2542286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2276855" y="1280160"/>
              <a:ext cx="7703820" cy="873760"/>
            </a:xfrm>
            <a:custGeom>
              <a:avLst/>
              <a:gdLst/>
              <a:ahLst/>
              <a:cxnLst/>
              <a:rect l="l" t="t" r="r" b="b"/>
              <a:pathLst>
                <a:path w="7703820" h="873760">
                  <a:moveTo>
                    <a:pt x="7558278" y="0"/>
                  </a:moveTo>
                  <a:lnTo>
                    <a:pt x="145542" y="0"/>
                  </a:lnTo>
                  <a:lnTo>
                    <a:pt x="99535" y="7418"/>
                  </a:lnTo>
                  <a:lnTo>
                    <a:pt x="59582" y="28078"/>
                  </a:lnTo>
                  <a:lnTo>
                    <a:pt x="28078" y="59582"/>
                  </a:lnTo>
                  <a:lnTo>
                    <a:pt x="7418" y="99535"/>
                  </a:lnTo>
                  <a:lnTo>
                    <a:pt x="0" y="145541"/>
                  </a:lnTo>
                  <a:lnTo>
                    <a:pt x="0" y="727710"/>
                  </a:lnTo>
                  <a:lnTo>
                    <a:pt x="7418" y="773716"/>
                  </a:lnTo>
                  <a:lnTo>
                    <a:pt x="28078" y="813669"/>
                  </a:lnTo>
                  <a:lnTo>
                    <a:pt x="59582" y="845173"/>
                  </a:lnTo>
                  <a:lnTo>
                    <a:pt x="99535" y="865833"/>
                  </a:lnTo>
                  <a:lnTo>
                    <a:pt x="145542" y="873251"/>
                  </a:lnTo>
                  <a:lnTo>
                    <a:pt x="7558278" y="873251"/>
                  </a:lnTo>
                  <a:lnTo>
                    <a:pt x="7604284" y="865833"/>
                  </a:lnTo>
                  <a:lnTo>
                    <a:pt x="7644237" y="845173"/>
                  </a:lnTo>
                  <a:lnTo>
                    <a:pt x="7675741" y="813669"/>
                  </a:lnTo>
                  <a:lnTo>
                    <a:pt x="7696401" y="773716"/>
                  </a:lnTo>
                  <a:lnTo>
                    <a:pt x="7703820" y="727710"/>
                  </a:lnTo>
                  <a:lnTo>
                    <a:pt x="7703820" y="145541"/>
                  </a:lnTo>
                  <a:lnTo>
                    <a:pt x="7696401" y="99535"/>
                  </a:lnTo>
                  <a:lnTo>
                    <a:pt x="7675741" y="59582"/>
                  </a:lnTo>
                  <a:lnTo>
                    <a:pt x="7644237" y="28078"/>
                  </a:lnTo>
                  <a:lnTo>
                    <a:pt x="7604284" y="7418"/>
                  </a:lnTo>
                  <a:lnTo>
                    <a:pt x="7558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3130042" y="1553921"/>
            <a:ext cx="599821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Ознакомиться</a:t>
            </a:r>
            <a:r>
              <a:rPr dirty="0" sz="1800" spc="-5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с</a:t>
            </a:r>
            <a:r>
              <a:rPr dirty="0" sz="1800" spc="-1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каталогом,</a:t>
            </a:r>
            <a:r>
              <a:rPr dirty="0" sz="1800" spc="-3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покупателями</a:t>
            </a:r>
            <a:r>
              <a:rPr dirty="0" sz="1800" spc="-2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800" spc="-20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поставщиками,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присутствующими</a:t>
            </a:r>
            <a:r>
              <a:rPr dirty="0" sz="1800" spc="-4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на</a:t>
            </a:r>
            <a:r>
              <a:rPr dirty="0" sz="1800" spc="-2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площадке</a:t>
            </a:r>
            <a:r>
              <a:rPr dirty="0" sz="1800" spc="-2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243"/>
                </a:solidFill>
                <a:latin typeface="Calibri"/>
                <a:cs typeface="Calibri"/>
              </a:rPr>
              <a:t>без</a:t>
            </a:r>
            <a:r>
              <a:rPr dirty="0" sz="1800" spc="-25" b="1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243"/>
                </a:solidFill>
                <a:latin typeface="Calibri"/>
                <a:cs typeface="Calibri"/>
              </a:rPr>
              <a:t>регистрации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99403" y="1263396"/>
            <a:ext cx="393191" cy="3931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5119" y="0"/>
              <a:ext cx="551688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8128634" cy="6858000"/>
            </a:xfrm>
            <a:custGeom>
              <a:avLst/>
              <a:gdLst/>
              <a:ahLst/>
              <a:cxnLst/>
              <a:rect l="l" t="t" r="r" b="b"/>
              <a:pathLst>
                <a:path w="8128634" h="6858000">
                  <a:moveTo>
                    <a:pt x="697835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8131" y="6858000"/>
                  </a:lnTo>
                  <a:lnTo>
                    <a:pt x="69783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260728" y="2630500"/>
            <a:ext cx="4857115" cy="3336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latin typeface="Calibri"/>
                <a:cs typeface="Calibri"/>
              </a:rPr>
              <a:t>Высокий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уровень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доверия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на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рынке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Субъекты</a:t>
            </a:r>
            <a:r>
              <a:rPr dirty="0" sz="14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44-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ФЗ</a:t>
            </a:r>
            <a:r>
              <a:rPr dirty="0" sz="14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осуществляют</a:t>
            </a:r>
            <a:r>
              <a:rPr dirty="0" sz="1400" spc="-5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закупки</a:t>
            </a:r>
            <a:r>
              <a:rPr dirty="0" sz="14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за</a:t>
            </a:r>
            <a:r>
              <a:rPr dirty="0" sz="14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счет</a:t>
            </a:r>
            <a:r>
              <a:rPr dirty="0" sz="1400" spc="-4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средств,</a:t>
            </a:r>
            <a:r>
              <a:rPr dirty="0" sz="14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заранее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заложенных</a:t>
            </a:r>
            <a:r>
              <a:rPr dirty="0" sz="1400" spc="-6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400" spc="-4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бюджетной</a:t>
            </a:r>
            <a:r>
              <a:rPr dirty="0" sz="1400" spc="-4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системе</a:t>
            </a:r>
            <a:r>
              <a:rPr dirty="0" sz="14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002243"/>
                </a:solidFill>
                <a:latin typeface="Calibri"/>
                <a:cs typeface="Calibri"/>
              </a:rPr>
              <a:t>РФ.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Не</a:t>
            </a:r>
            <a:r>
              <a:rPr dirty="0" sz="14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имеют 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задолженностей</a:t>
            </a:r>
            <a:r>
              <a:rPr dirty="0" sz="14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по</a:t>
            </a:r>
            <a:r>
              <a:rPr dirty="0" sz="14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налогам</a:t>
            </a:r>
            <a:r>
              <a:rPr dirty="0" sz="14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400" spc="-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судимости.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400">
              <a:latin typeface="Calibri"/>
              <a:cs typeface="Calibri"/>
            </a:endParaRPr>
          </a:p>
          <a:p>
            <a:pPr marL="12700" marR="1061720">
              <a:lnSpc>
                <a:spcPct val="100000"/>
              </a:lnSpc>
            </a:pPr>
            <a:r>
              <a:rPr dirty="0" sz="2200" b="1">
                <a:latin typeface="Calibri"/>
                <a:cs typeface="Calibri"/>
              </a:rPr>
              <a:t>Постоянный</a:t>
            </a:r>
            <a:r>
              <a:rPr dirty="0" sz="2200" spc="-9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стабильный</a:t>
            </a:r>
            <a:r>
              <a:rPr dirty="0" sz="2200" spc="-9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спрос </a:t>
            </a:r>
            <a:r>
              <a:rPr dirty="0" sz="2200" b="1">
                <a:latin typeface="Calibri"/>
                <a:cs typeface="Calibri"/>
              </a:rPr>
              <a:t>на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товары</a:t>
            </a:r>
            <a:r>
              <a:rPr dirty="0" sz="2200" spc="-1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и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услуги</a:t>
            </a:r>
            <a:endParaRPr sz="2200">
              <a:latin typeface="Calibri"/>
              <a:cs typeface="Calibri"/>
            </a:endParaRPr>
          </a:p>
          <a:p>
            <a:pPr marL="12700" marR="1406525">
              <a:lnSpc>
                <a:spcPct val="100000"/>
              </a:lnSpc>
              <a:spcBef>
                <a:spcPts val="1220"/>
              </a:spcBef>
            </a:pP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Государственные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и</a:t>
            </a:r>
            <a:r>
              <a:rPr dirty="0" sz="14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бюджетные</a:t>
            </a:r>
            <a:r>
              <a:rPr dirty="0" sz="1400" spc="-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предприятия ежедневно</a:t>
            </a:r>
            <a:r>
              <a:rPr dirty="0" sz="1400" spc="-2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нуждаются</a:t>
            </a:r>
            <a:r>
              <a:rPr dirty="0" sz="14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4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новых</a:t>
            </a:r>
            <a:r>
              <a:rPr dirty="0" sz="14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поставках.</a:t>
            </a:r>
            <a:endParaRPr sz="1400">
              <a:latin typeface="Calibri"/>
              <a:cs typeface="Calibri"/>
            </a:endParaRPr>
          </a:p>
          <a:p>
            <a:pPr marL="12700" marR="28575">
              <a:lnSpc>
                <a:spcPct val="100000"/>
              </a:lnSpc>
            </a:pP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На</a:t>
            </a:r>
            <a:r>
              <a:rPr dirty="0" sz="14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SBER</a:t>
            </a:r>
            <a:r>
              <a:rPr dirty="0" sz="14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B2B</a:t>
            </a:r>
            <a:r>
              <a:rPr dirty="0" sz="14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заказчики</a:t>
            </a:r>
            <a:r>
              <a:rPr dirty="0" sz="1400" spc="-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44-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ФЗ</a:t>
            </a:r>
            <a:r>
              <a:rPr dirty="0" sz="1400" spc="25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регулярно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публикуют</a:t>
            </a:r>
            <a:r>
              <a:rPr dirty="0" sz="14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публичные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запросы</a:t>
            </a:r>
            <a:r>
              <a:rPr dirty="0" sz="1400" spc="-2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на</a:t>
            </a:r>
            <a:r>
              <a:rPr dirty="0" sz="14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закупку</a:t>
            </a:r>
            <a:r>
              <a:rPr dirty="0" sz="14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1400" spc="27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2243"/>
                </a:solidFill>
                <a:latin typeface="Calibri"/>
                <a:cs typeface="Calibri"/>
              </a:rPr>
              <a:t>разделе</a:t>
            </a:r>
            <a:r>
              <a:rPr dirty="0" sz="1400" spc="-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005AFB"/>
                </a:solidFill>
                <a:uFill>
                  <a:solidFill>
                    <a:srgbClr val="005AFB"/>
                  </a:solidFill>
                </a:uFill>
                <a:latin typeface="Calibri"/>
                <a:cs typeface="Calibri"/>
                <a:hlinkClick r:id="rId3"/>
              </a:rPr>
              <a:t>«Закупки»</a:t>
            </a:r>
            <a:r>
              <a:rPr dirty="0" sz="1400" spc="-10">
                <a:solidFill>
                  <a:srgbClr val="00224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47700" y="461772"/>
            <a:ext cx="6064250" cy="4244340"/>
            <a:chOff x="647700" y="461772"/>
            <a:chExt cx="6064250" cy="42443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" y="2613660"/>
              <a:ext cx="448056" cy="44957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" y="4258056"/>
              <a:ext cx="448056" cy="44805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2839" y="461772"/>
              <a:ext cx="3038856" cy="7879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72185" y="458851"/>
            <a:ext cx="2536825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Заказчики </a:t>
            </a:r>
            <a:r>
              <a:rPr dirty="0"/>
              <a:t>по</a:t>
            </a:r>
            <a:r>
              <a:rPr dirty="0" spc="25"/>
              <a:t> </a:t>
            </a:r>
            <a:r>
              <a:rPr dirty="0" spc="-20"/>
              <a:t>44-</a:t>
            </a:r>
            <a:r>
              <a:rPr dirty="0" spc="-25"/>
              <a:t>ФЗ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6"/>
                </a:lnTo>
                <a:lnTo>
                  <a:pt x="12192000" y="685799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3E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279135" y="1824227"/>
            <a:ext cx="4369435" cy="2668905"/>
            <a:chOff x="5279135" y="1824227"/>
            <a:chExt cx="4369435" cy="26689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9135" y="1824227"/>
              <a:ext cx="4368927" cy="266865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02679" y="1972055"/>
              <a:ext cx="2581910" cy="881380"/>
            </a:xfrm>
            <a:custGeom>
              <a:avLst/>
              <a:gdLst/>
              <a:ahLst/>
              <a:cxnLst/>
              <a:rect l="l" t="t" r="r" b="b"/>
              <a:pathLst>
                <a:path w="2581909" h="881380">
                  <a:moveTo>
                    <a:pt x="2486025" y="0"/>
                  </a:moveTo>
                  <a:lnTo>
                    <a:pt x="95631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1"/>
                  </a:lnTo>
                  <a:lnTo>
                    <a:pt x="0" y="785241"/>
                  </a:lnTo>
                  <a:lnTo>
                    <a:pt x="7512" y="822471"/>
                  </a:lnTo>
                  <a:lnTo>
                    <a:pt x="28003" y="852868"/>
                  </a:lnTo>
                  <a:lnTo>
                    <a:pt x="58400" y="873359"/>
                  </a:lnTo>
                  <a:lnTo>
                    <a:pt x="95631" y="880872"/>
                  </a:lnTo>
                  <a:lnTo>
                    <a:pt x="2486025" y="880872"/>
                  </a:lnTo>
                  <a:lnTo>
                    <a:pt x="2523255" y="873359"/>
                  </a:lnTo>
                  <a:lnTo>
                    <a:pt x="2553652" y="852868"/>
                  </a:lnTo>
                  <a:lnTo>
                    <a:pt x="2574143" y="822471"/>
                  </a:lnTo>
                  <a:lnTo>
                    <a:pt x="2581655" y="785241"/>
                  </a:lnTo>
                  <a:lnTo>
                    <a:pt x="2581655" y="95631"/>
                  </a:lnTo>
                  <a:lnTo>
                    <a:pt x="2574143" y="58400"/>
                  </a:lnTo>
                  <a:lnTo>
                    <a:pt x="2553652" y="28003"/>
                  </a:lnTo>
                  <a:lnTo>
                    <a:pt x="2523255" y="7512"/>
                  </a:lnTo>
                  <a:lnTo>
                    <a:pt x="2486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918197" y="2121153"/>
            <a:ext cx="16929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Витрина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местных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закупок </a:t>
            </a:r>
            <a:r>
              <a:rPr dirty="0" sz="1200">
                <a:latin typeface="Calibri"/>
                <a:cs typeface="Calibri"/>
              </a:rPr>
              <a:t>Республики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Бурятия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275832" y="1824227"/>
            <a:ext cx="5916295" cy="2668905"/>
            <a:chOff x="6275832" y="1824227"/>
            <a:chExt cx="5916295" cy="266890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5832" y="2093975"/>
              <a:ext cx="601980" cy="62788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4339" y="1824227"/>
              <a:ext cx="4137659" cy="266865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977883" y="1972055"/>
              <a:ext cx="2583180" cy="881380"/>
            </a:xfrm>
            <a:custGeom>
              <a:avLst/>
              <a:gdLst/>
              <a:ahLst/>
              <a:cxnLst/>
              <a:rect l="l" t="t" r="r" b="b"/>
              <a:pathLst>
                <a:path w="2583179" h="881380">
                  <a:moveTo>
                    <a:pt x="2487549" y="0"/>
                  </a:moveTo>
                  <a:lnTo>
                    <a:pt x="95631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1"/>
                  </a:lnTo>
                  <a:lnTo>
                    <a:pt x="0" y="785241"/>
                  </a:lnTo>
                  <a:lnTo>
                    <a:pt x="7512" y="822471"/>
                  </a:lnTo>
                  <a:lnTo>
                    <a:pt x="28003" y="852868"/>
                  </a:lnTo>
                  <a:lnTo>
                    <a:pt x="58400" y="873359"/>
                  </a:lnTo>
                  <a:lnTo>
                    <a:pt x="95631" y="880872"/>
                  </a:lnTo>
                  <a:lnTo>
                    <a:pt x="2487549" y="880872"/>
                  </a:lnTo>
                  <a:lnTo>
                    <a:pt x="2524779" y="873359"/>
                  </a:lnTo>
                  <a:lnTo>
                    <a:pt x="2555176" y="852868"/>
                  </a:lnTo>
                  <a:lnTo>
                    <a:pt x="2575667" y="822471"/>
                  </a:lnTo>
                  <a:lnTo>
                    <a:pt x="2583180" y="785241"/>
                  </a:lnTo>
                  <a:lnTo>
                    <a:pt x="2583180" y="95631"/>
                  </a:lnTo>
                  <a:lnTo>
                    <a:pt x="2575667" y="58400"/>
                  </a:lnTo>
                  <a:lnTo>
                    <a:pt x="2555176" y="28003"/>
                  </a:lnTo>
                  <a:lnTo>
                    <a:pt x="2524779" y="7512"/>
                  </a:lnTo>
                  <a:lnTo>
                    <a:pt x="2487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694291" y="2121153"/>
            <a:ext cx="15811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Магазин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малых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закупок </a:t>
            </a:r>
            <a:r>
              <a:rPr dirty="0" sz="1200">
                <a:latin typeface="Calibri"/>
                <a:cs typeface="Calibri"/>
              </a:rPr>
              <a:t>города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Иваново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8054340" y="2093976"/>
            <a:ext cx="4137660" cy="4764405"/>
            <a:chOff x="8054340" y="2093976"/>
            <a:chExt cx="4137660" cy="4764405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2560" y="2093976"/>
              <a:ext cx="601979" cy="62788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4340" y="5001768"/>
              <a:ext cx="4137659" cy="185623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977884" y="5149596"/>
              <a:ext cx="2583180" cy="881380"/>
            </a:xfrm>
            <a:custGeom>
              <a:avLst/>
              <a:gdLst/>
              <a:ahLst/>
              <a:cxnLst/>
              <a:rect l="l" t="t" r="r" b="b"/>
              <a:pathLst>
                <a:path w="2583179" h="881379">
                  <a:moveTo>
                    <a:pt x="2487549" y="0"/>
                  </a:moveTo>
                  <a:lnTo>
                    <a:pt x="95631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0"/>
                  </a:lnTo>
                  <a:lnTo>
                    <a:pt x="0" y="785253"/>
                  </a:lnTo>
                  <a:lnTo>
                    <a:pt x="7512" y="822471"/>
                  </a:lnTo>
                  <a:lnTo>
                    <a:pt x="28003" y="852865"/>
                  </a:lnTo>
                  <a:lnTo>
                    <a:pt x="58400" y="873357"/>
                  </a:lnTo>
                  <a:lnTo>
                    <a:pt x="95631" y="880871"/>
                  </a:lnTo>
                  <a:lnTo>
                    <a:pt x="2487549" y="880871"/>
                  </a:lnTo>
                  <a:lnTo>
                    <a:pt x="2524779" y="873357"/>
                  </a:lnTo>
                  <a:lnTo>
                    <a:pt x="2555176" y="852865"/>
                  </a:lnTo>
                  <a:lnTo>
                    <a:pt x="2575667" y="822471"/>
                  </a:lnTo>
                  <a:lnTo>
                    <a:pt x="2583180" y="785253"/>
                  </a:lnTo>
                  <a:lnTo>
                    <a:pt x="2583180" y="95630"/>
                  </a:lnTo>
                  <a:lnTo>
                    <a:pt x="2575667" y="58400"/>
                  </a:lnTo>
                  <a:lnTo>
                    <a:pt x="2555176" y="28003"/>
                  </a:lnTo>
                  <a:lnTo>
                    <a:pt x="2524779" y="7512"/>
                  </a:lnTo>
                  <a:lnTo>
                    <a:pt x="2487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9694291" y="5300598"/>
            <a:ext cx="16433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Витрина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прямых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закупок Астраханской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области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279135" y="2868167"/>
            <a:ext cx="4375785" cy="3031490"/>
            <a:chOff x="5279135" y="2868167"/>
            <a:chExt cx="4375785" cy="3031490"/>
          </a:xfrm>
        </p:grpSpPr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2559" y="5273039"/>
              <a:ext cx="601979" cy="62636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9135" y="2868167"/>
              <a:ext cx="4368927" cy="266865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202679" y="3015995"/>
              <a:ext cx="2581910" cy="881380"/>
            </a:xfrm>
            <a:custGeom>
              <a:avLst/>
              <a:gdLst/>
              <a:ahLst/>
              <a:cxnLst/>
              <a:rect l="l" t="t" r="r" b="b"/>
              <a:pathLst>
                <a:path w="2581909" h="881379">
                  <a:moveTo>
                    <a:pt x="2486025" y="0"/>
                  </a:moveTo>
                  <a:lnTo>
                    <a:pt x="95631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0"/>
                  </a:lnTo>
                  <a:lnTo>
                    <a:pt x="0" y="785240"/>
                  </a:lnTo>
                  <a:lnTo>
                    <a:pt x="7512" y="822471"/>
                  </a:lnTo>
                  <a:lnTo>
                    <a:pt x="28003" y="852868"/>
                  </a:lnTo>
                  <a:lnTo>
                    <a:pt x="58400" y="873359"/>
                  </a:lnTo>
                  <a:lnTo>
                    <a:pt x="95631" y="880871"/>
                  </a:lnTo>
                  <a:lnTo>
                    <a:pt x="2486025" y="880871"/>
                  </a:lnTo>
                  <a:lnTo>
                    <a:pt x="2523255" y="873359"/>
                  </a:lnTo>
                  <a:lnTo>
                    <a:pt x="2553652" y="852868"/>
                  </a:lnTo>
                  <a:lnTo>
                    <a:pt x="2574143" y="822471"/>
                  </a:lnTo>
                  <a:lnTo>
                    <a:pt x="2581655" y="785240"/>
                  </a:lnTo>
                  <a:lnTo>
                    <a:pt x="2581655" y="95630"/>
                  </a:lnTo>
                  <a:lnTo>
                    <a:pt x="2574143" y="58400"/>
                  </a:lnTo>
                  <a:lnTo>
                    <a:pt x="2553652" y="28003"/>
                  </a:lnTo>
                  <a:lnTo>
                    <a:pt x="2523255" y="7512"/>
                  </a:lnTo>
                  <a:lnTo>
                    <a:pt x="2486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918197" y="3166364"/>
            <a:ext cx="16433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Витрина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прямых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закупок </a:t>
            </a:r>
            <a:r>
              <a:rPr dirty="0" sz="1200">
                <a:latin typeface="Calibri"/>
                <a:cs typeface="Calibri"/>
              </a:rPr>
              <a:t>Иркутской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области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275832" y="2868167"/>
            <a:ext cx="5916295" cy="2668905"/>
            <a:chOff x="6275832" y="2868167"/>
            <a:chExt cx="5916295" cy="2668905"/>
          </a:xfrm>
        </p:grpSpPr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5832" y="3139439"/>
              <a:ext cx="601980" cy="62636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4339" y="2868167"/>
              <a:ext cx="4137659" cy="266865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8977883" y="3015995"/>
              <a:ext cx="2583180" cy="881380"/>
            </a:xfrm>
            <a:custGeom>
              <a:avLst/>
              <a:gdLst/>
              <a:ahLst/>
              <a:cxnLst/>
              <a:rect l="l" t="t" r="r" b="b"/>
              <a:pathLst>
                <a:path w="2583179" h="881379">
                  <a:moveTo>
                    <a:pt x="2487549" y="0"/>
                  </a:moveTo>
                  <a:lnTo>
                    <a:pt x="95631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0"/>
                  </a:lnTo>
                  <a:lnTo>
                    <a:pt x="0" y="785240"/>
                  </a:lnTo>
                  <a:lnTo>
                    <a:pt x="7512" y="822471"/>
                  </a:lnTo>
                  <a:lnTo>
                    <a:pt x="28003" y="852868"/>
                  </a:lnTo>
                  <a:lnTo>
                    <a:pt x="58400" y="873359"/>
                  </a:lnTo>
                  <a:lnTo>
                    <a:pt x="95631" y="880871"/>
                  </a:lnTo>
                  <a:lnTo>
                    <a:pt x="2487549" y="880871"/>
                  </a:lnTo>
                  <a:lnTo>
                    <a:pt x="2524779" y="873359"/>
                  </a:lnTo>
                  <a:lnTo>
                    <a:pt x="2555176" y="852868"/>
                  </a:lnTo>
                  <a:lnTo>
                    <a:pt x="2575667" y="822471"/>
                  </a:lnTo>
                  <a:lnTo>
                    <a:pt x="2583180" y="785240"/>
                  </a:lnTo>
                  <a:lnTo>
                    <a:pt x="2583180" y="95630"/>
                  </a:lnTo>
                  <a:lnTo>
                    <a:pt x="2575667" y="58400"/>
                  </a:lnTo>
                  <a:lnTo>
                    <a:pt x="2555176" y="28003"/>
                  </a:lnTo>
                  <a:lnTo>
                    <a:pt x="2524779" y="7512"/>
                  </a:lnTo>
                  <a:lnTo>
                    <a:pt x="2487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9694291" y="3166364"/>
            <a:ext cx="16433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Витрина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прямых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закупок Пермского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края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5279135" y="3139439"/>
            <a:ext cx="4375785" cy="3453765"/>
            <a:chOff x="5279135" y="3139439"/>
            <a:chExt cx="4375785" cy="3453765"/>
          </a:xfrm>
        </p:grpSpPr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52559" y="3139439"/>
              <a:ext cx="601979" cy="62636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9135" y="3924299"/>
              <a:ext cx="4368927" cy="2668651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202679" y="4072127"/>
              <a:ext cx="2581910" cy="881380"/>
            </a:xfrm>
            <a:custGeom>
              <a:avLst/>
              <a:gdLst/>
              <a:ahLst/>
              <a:cxnLst/>
              <a:rect l="l" t="t" r="r" b="b"/>
              <a:pathLst>
                <a:path w="2581909" h="881379">
                  <a:moveTo>
                    <a:pt x="2486025" y="0"/>
                  </a:moveTo>
                  <a:lnTo>
                    <a:pt x="95631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1"/>
                  </a:lnTo>
                  <a:lnTo>
                    <a:pt x="0" y="785241"/>
                  </a:lnTo>
                  <a:lnTo>
                    <a:pt x="7512" y="822471"/>
                  </a:lnTo>
                  <a:lnTo>
                    <a:pt x="28003" y="852868"/>
                  </a:lnTo>
                  <a:lnTo>
                    <a:pt x="58400" y="873359"/>
                  </a:lnTo>
                  <a:lnTo>
                    <a:pt x="95631" y="880872"/>
                  </a:lnTo>
                  <a:lnTo>
                    <a:pt x="2486025" y="880872"/>
                  </a:lnTo>
                  <a:lnTo>
                    <a:pt x="2523255" y="873359"/>
                  </a:lnTo>
                  <a:lnTo>
                    <a:pt x="2553652" y="852868"/>
                  </a:lnTo>
                  <a:lnTo>
                    <a:pt x="2574143" y="822471"/>
                  </a:lnTo>
                  <a:lnTo>
                    <a:pt x="2581655" y="785241"/>
                  </a:lnTo>
                  <a:lnTo>
                    <a:pt x="2581655" y="95631"/>
                  </a:lnTo>
                  <a:lnTo>
                    <a:pt x="2574143" y="58400"/>
                  </a:lnTo>
                  <a:lnTo>
                    <a:pt x="2553652" y="28003"/>
                  </a:lnTo>
                  <a:lnTo>
                    <a:pt x="2523255" y="7512"/>
                  </a:lnTo>
                  <a:lnTo>
                    <a:pt x="2486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6918197" y="4222495"/>
            <a:ext cx="16433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Витрина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прямых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закупок </a:t>
            </a:r>
            <a:r>
              <a:rPr dirty="0" sz="1200">
                <a:latin typeface="Calibri"/>
                <a:cs typeface="Calibri"/>
              </a:rPr>
              <a:t>Рязанской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области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6275832" y="3924300"/>
            <a:ext cx="5916295" cy="2668905"/>
            <a:chOff x="6275832" y="3924300"/>
            <a:chExt cx="5916295" cy="2668905"/>
          </a:xfrm>
        </p:grpSpPr>
        <p:pic>
          <p:nvPicPr>
            <p:cNvPr id="33" name="object 3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5832" y="4195572"/>
              <a:ext cx="601980" cy="62636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4339" y="3924300"/>
              <a:ext cx="4137659" cy="2668651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8977883" y="4072128"/>
              <a:ext cx="2583180" cy="881380"/>
            </a:xfrm>
            <a:custGeom>
              <a:avLst/>
              <a:gdLst/>
              <a:ahLst/>
              <a:cxnLst/>
              <a:rect l="l" t="t" r="r" b="b"/>
              <a:pathLst>
                <a:path w="2583179" h="881379">
                  <a:moveTo>
                    <a:pt x="2487549" y="0"/>
                  </a:moveTo>
                  <a:lnTo>
                    <a:pt x="95631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1"/>
                  </a:lnTo>
                  <a:lnTo>
                    <a:pt x="0" y="785241"/>
                  </a:lnTo>
                  <a:lnTo>
                    <a:pt x="7512" y="822471"/>
                  </a:lnTo>
                  <a:lnTo>
                    <a:pt x="28003" y="852868"/>
                  </a:lnTo>
                  <a:lnTo>
                    <a:pt x="58400" y="873359"/>
                  </a:lnTo>
                  <a:lnTo>
                    <a:pt x="95631" y="880872"/>
                  </a:lnTo>
                  <a:lnTo>
                    <a:pt x="2487549" y="880872"/>
                  </a:lnTo>
                  <a:lnTo>
                    <a:pt x="2524779" y="873359"/>
                  </a:lnTo>
                  <a:lnTo>
                    <a:pt x="2555176" y="852868"/>
                  </a:lnTo>
                  <a:lnTo>
                    <a:pt x="2575667" y="822471"/>
                  </a:lnTo>
                  <a:lnTo>
                    <a:pt x="2583180" y="785241"/>
                  </a:lnTo>
                  <a:lnTo>
                    <a:pt x="2583180" y="95631"/>
                  </a:lnTo>
                  <a:lnTo>
                    <a:pt x="2575667" y="58400"/>
                  </a:lnTo>
                  <a:lnTo>
                    <a:pt x="2555176" y="28003"/>
                  </a:lnTo>
                  <a:lnTo>
                    <a:pt x="2524779" y="7512"/>
                  </a:lnTo>
                  <a:lnTo>
                    <a:pt x="2487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9694291" y="4222495"/>
            <a:ext cx="16433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Витрина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прямых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закупок </a:t>
            </a:r>
            <a:r>
              <a:rPr dirty="0" sz="1200">
                <a:latin typeface="Calibri"/>
                <a:cs typeface="Calibri"/>
              </a:rPr>
              <a:t>Липецкой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области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5282184" y="4195571"/>
            <a:ext cx="4372610" cy="2662555"/>
            <a:chOff x="5282184" y="4195571"/>
            <a:chExt cx="4372610" cy="2662555"/>
          </a:xfrm>
        </p:grpSpPr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52560" y="4195571"/>
              <a:ext cx="601979" cy="62636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82184" y="5001767"/>
              <a:ext cx="4370450" cy="185623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6205728" y="5149595"/>
              <a:ext cx="2583180" cy="881380"/>
            </a:xfrm>
            <a:custGeom>
              <a:avLst/>
              <a:gdLst/>
              <a:ahLst/>
              <a:cxnLst/>
              <a:rect l="l" t="t" r="r" b="b"/>
              <a:pathLst>
                <a:path w="2583179" h="881379">
                  <a:moveTo>
                    <a:pt x="2487549" y="0"/>
                  </a:moveTo>
                  <a:lnTo>
                    <a:pt x="95631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0"/>
                  </a:lnTo>
                  <a:lnTo>
                    <a:pt x="0" y="785253"/>
                  </a:lnTo>
                  <a:lnTo>
                    <a:pt x="7512" y="822471"/>
                  </a:lnTo>
                  <a:lnTo>
                    <a:pt x="28003" y="852865"/>
                  </a:lnTo>
                  <a:lnTo>
                    <a:pt x="58400" y="873357"/>
                  </a:lnTo>
                  <a:lnTo>
                    <a:pt x="95631" y="880871"/>
                  </a:lnTo>
                  <a:lnTo>
                    <a:pt x="2487549" y="880871"/>
                  </a:lnTo>
                  <a:lnTo>
                    <a:pt x="2524779" y="873357"/>
                  </a:lnTo>
                  <a:lnTo>
                    <a:pt x="2555176" y="852865"/>
                  </a:lnTo>
                  <a:lnTo>
                    <a:pt x="2575667" y="822471"/>
                  </a:lnTo>
                  <a:lnTo>
                    <a:pt x="2583179" y="785253"/>
                  </a:lnTo>
                  <a:lnTo>
                    <a:pt x="2583179" y="95630"/>
                  </a:lnTo>
                  <a:lnTo>
                    <a:pt x="2575667" y="58400"/>
                  </a:lnTo>
                  <a:lnTo>
                    <a:pt x="2555176" y="28003"/>
                  </a:lnTo>
                  <a:lnTo>
                    <a:pt x="2524779" y="7512"/>
                  </a:lnTo>
                  <a:lnTo>
                    <a:pt x="2487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6922134" y="5300598"/>
            <a:ext cx="1563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Витрина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малых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закупок Владимирской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области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68211" y="5274564"/>
            <a:ext cx="626363" cy="623316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672185" y="2659126"/>
            <a:ext cx="4236720" cy="1983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solidFill>
                  <a:srgbClr val="622894"/>
                </a:solidFill>
                <a:latin typeface="Calibri"/>
                <a:cs typeface="Calibri"/>
              </a:rPr>
              <a:t>23</a:t>
            </a:r>
            <a:r>
              <a:rPr dirty="0" sz="3200" spc="-180" b="1">
                <a:solidFill>
                  <a:srgbClr val="622894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622894"/>
                </a:solidFill>
                <a:latin typeface="Calibri"/>
                <a:cs typeface="Calibri"/>
              </a:rPr>
              <a:t>региона</a:t>
            </a:r>
            <a:r>
              <a:rPr dirty="0" sz="2800" spc="-80" b="1">
                <a:solidFill>
                  <a:srgbClr val="622894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622894"/>
                </a:solidFill>
                <a:latin typeface="Calibri"/>
                <a:cs typeface="Calibri"/>
              </a:rPr>
              <a:t>РФ</a:t>
            </a:r>
            <a:endParaRPr sz="2800">
              <a:latin typeface="Calibri"/>
              <a:cs typeface="Calibri"/>
            </a:endParaRPr>
          </a:p>
          <a:p>
            <a:pPr marL="12700" marR="1340485">
              <a:lnSpc>
                <a:spcPct val="100000"/>
              </a:lnSpc>
              <a:spcBef>
                <a:spcPts val="40"/>
              </a:spcBef>
            </a:pP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уже</a:t>
            </a:r>
            <a:r>
              <a:rPr dirty="0" sz="24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проводят</a:t>
            </a:r>
            <a:r>
              <a:rPr dirty="0" sz="2400" spc="-3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243"/>
                </a:solidFill>
                <a:latin typeface="Calibri"/>
                <a:cs typeface="Calibri"/>
              </a:rPr>
              <a:t>закупки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на</a:t>
            </a:r>
            <a:r>
              <a:rPr dirty="0" sz="2400" spc="-1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SBER</a:t>
            </a:r>
            <a:r>
              <a:rPr dirty="0" sz="24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002243"/>
                </a:solidFill>
                <a:latin typeface="Calibri"/>
                <a:cs typeface="Calibri"/>
              </a:rPr>
              <a:t>B2B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Для</a:t>
            </a:r>
            <a:r>
              <a:rPr dirty="0" sz="2400" spc="-5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них</a:t>
            </a:r>
            <a:r>
              <a:rPr dirty="0" sz="2400" spc="-5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мы</a:t>
            </a:r>
            <a:r>
              <a:rPr dirty="0" sz="2400" spc="-4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243"/>
                </a:solidFill>
                <a:latin typeface="Calibri"/>
                <a:cs typeface="Calibri"/>
              </a:rPr>
              <a:t>создаем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002243"/>
                </a:solidFill>
                <a:latin typeface="Calibri"/>
                <a:cs typeface="Calibri"/>
              </a:rPr>
              <a:t>персональные</a:t>
            </a:r>
            <a:r>
              <a:rPr dirty="0" sz="2400" spc="-40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Витрины</a:t>
            </a:r>
            <a:r>
              <a:rPr dirty="0" sz="24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243"/>
                </a:solidFill>
                <a:latin typeface="Calibri"/>
                <a:cs typeface="Calibri"/>
              </a:rPr>
              <a:t>Региона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672185" y="458851"/>
            <a:ext cx="2536825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Заказчики </a:t>
            </a:r>
            <a:r>
              <a:rPr dirty="0"/>
              <a:t>по</a:t>
            </a:r>
            <a:r>
              <a:rPr dirty="0" spc="25"/>
              <a:t> </a:t>
            </a:r>
            <a:r>
              <a:rPr dirty="0" spc="-20"/>
              <a:t>44-</a:t>
            </a:r>
            <a:r>
              <a:rPr dirty="0" spc="-25"/>
              <a:t>ФЗ</a:t>
            </a:r>
          </a:p>
        </p:txBody>
      </p:sp>
      <p:pic>
        <p:nvPicPr>
          <p:cNvPr id="45" name="object 4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72840" y="461772"/>
            <a:ext cx="3038856" cy="7879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5"/>
                </a:lnTo>
                <a:lnTo>
                  <a:pt x="12192000" y="685799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72185" y="2444241"/>
            <a:ext cx="4779645" cy="1915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4516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У</a:t>
            </a:r>
            <a:r>
              <a:rPr dirty="0" sz="2400" spc="-5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нас</a:t>
            </a:r>
            <a:r>
              <a:rPr dirty="0" sz="2400" spc="-5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размещен</a:t>
            </a:r>
            <a:r>
              <a:rPr dirty="0" sz="2400" spc="-4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магазин</a:t>
            </a:r>
            <a:r>
              <a:rPr dirty="0" sz="2400" spc="-4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243"/>
                </a:solidFill>
                <a:latin typeface="Calibri"/>
                <a:cs typeface="Calibri"/>
              </a:rPr>
              <a:t>малых закупок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329"/>
              </a:lnSpc>
            </a:pPr>
            <a:r>
              <a:rPr dirty="0" sz="2800" b="1">
                <a:solidFill>
                  <a:srgbClr val="622894"/>
                </a:solidFill>
                <a:latin typeface="Calibri"/>
                <a:cs typeface="Calibri"/>
              </a:rPr>
              <a:t>городского</a:t>
            </a:r>
            <a:r>
              <a:rPr dirty="0" sz="2800" spc="-60" b="1">
                <a:solidFill>
                  <a:srgbClr val="622894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622894"/>
                </a:solidFill>
                <a:latin typeface="Calibri"/>
                <a:cs typeface="Calibri"/>
              </a:rPr>
              <a:t>округа</a:t>
            </a:r>
            <a:r>
              <a:rPr dirty="0" sz="2800" spc="-40" b="1">
                <a:solidFill>
                  <a:srgbClr val="622894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622894"/>
                </a:solidFill>
                <a:latin typeface="Calibri"/>
                <a:cs typeface="Calibri"/>
              </a:rPr>
              <a:t>Иваново</a:t>
            </a:r>
            <a:r>
              <a:rPr dirty="0" sz="2400" spc="-10">
                <a:solidFill>
                  <a:srgbClr val="002243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в</a:t>
            </a:r>
            <a:r>
              <a:rPr dirty="0" sz="24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котором</a:t>
            </a:r>
            <a:r>
              <a:rPr dirty="0" sz="2400" spc="-4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размещаются</a:t>
            </a:r>
            <a:r>
              <a:rPr dirty="0" sz="2400" spc="-3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3"/>
                </a:solidFill>
                <a:latin typeface="Calibri"/>
                <a:cs typeface="Calibri"/>
              </a:rPr>
              <a:t>все</a:t>
            </a:r>
            <a:r>
              <a:rPr dirty="0" sz="2400" spc="-45">
                <a:solidFill>
                  <a:srgbClr val="00224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243"/>
                </a:solidFill>
                <a:latin typeface="Calibri"/>
                <a:cs typeface="Calibri"/>
              </a:rPr>
              <a:t>закупки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solidFill>
                  <a:srgbClr val="002243"/>
                </a:solidFill>
                <a:latin typeface="Calibri"/>
                <a:cs typeface="Calibri"/>
              </a:rPr>
              <a:t>округа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2185" y="458851"/>
            <a:ext cx="2536825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Заказчики </a:t>
            </a:r>
            <a:r>
              <a:rPr dirty="0"/>
              <a:t>по</a:t>
            </a:r>
            <a:r>
              <a:rPr dirty="0" spc="25"/>
              <a:t> </a:t>
            </a:r>
            <a:r>
              <a:rPr dirty="0" spc="-20"/>
              <a:t>44-</a:t>
            </a:r>
            <a:r>
              <a:rPr dirty="0" spc="-25"/>
              <a:t>ФЗ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840" y="461772"/>
            <a:ext cx="3038856" cy="787908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6010655" y="1799830"/>
            <a:ext cx="6053455" cy="3912235"/>
            <a:chOff x="6010655" y="1799830"/>
            <a:chExt cx="6053455" cy="391223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0655" y="1799830"/>
              <a:ext cx="6053328" cy="391210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2679" y="1991868"/>
              <a:ext cx="5682996" cy="3541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ayaliseenko@sberbank-ast.ru</dc:creator>
  <dc:title>Презентация PowerPoint</dc:title>
  <dcterms:created xsi:type="dcterms:W3CDTF">2025-04-10T09:14:59Z</dcterms:created>
  <dcterms:modified xsi:type="dcterms:W3CDTF">2025-04-10T09:14:59Z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2025-04-10T00:00:00Z</vt:filetime>
  </property>
  <property fmtid="{D5CDD505-2E9C-101B-9397-08002B2CF9AE}" pid="5" name="Producer">
    <vt:lpwstr>Microsoft® PowerPoint® 2019</vt:lpwstr>
  </property>
</Properties>
</file>