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42" r:id="rId2"/>
  </p:sldMasterIdLst>
  <p:notesMasterIdLst>
    <p:notesMasterId r:id="rId13"/>
  </p:notesMasterIdLst>
  <p:sldIdLst>
    <p:sldId id="7852" r:id="rId3"/>
    <p:sldId id="7853" r:id="rId4"/>
    <p:sldId id="7854" r:id="rId5"/>
    <p:sldId id="7857" r:id="rId6"/>
    <p:sldId id="7856" r:id="rId7"/>
    <p:sldId id="7858" r:id="rId8"/>
    <p:sldId id="7859" r:id="rId9"/>
    <p:sldId id="7855" r:id="rId10"/>
    <p:sldId id="7860" r:id="rId11"/>
    <p:sldId id="6420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1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01492-F3F7-459D-8135-3CEC2C92DD93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B8560-6AC5-439B-AE73-7F7032D173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704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3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896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2976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534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068" indent="0" algn="ctr">
              <a:buNone/>
              <a:defRPr/>
            </a:lvl2pPr>
            <a:lvl3pPr marL="914133" indent="0" algn="ctr">
              <a:buNone/>
              <a:defRPr/>
            </a:lvl3pPr>
            <a:lvl4pPr marL="1371200" indent="0" algn="ctr">
              <a:buNone/>
              <a:defRPr/>
            </a:lvl4pPr>
            <a:lvl5pPr marL="1828267" indent="0" algn="ctr">
              <a:buNone/>
              <a:defRPr/>
            </a:lvl5pPr>
            <a:lvl6pPr marL="2285333" indent="0" algn="ctr">
              <a:buNone/>
              <a:defRPr/>
            </a:lvl6pPr>
            <a:lvl7pPr marL="2742399" indent="0" algn="ctr">
              <a:buNone/>
              <a:defRPr/>
            </a:lvl7pPr>
            <a:lvl8pPr marL="3199466" indent="0" algn="ctr">
              <a:buNone/>
              <a:defRPr/>
            </a:lvl8pPr>
            <a:lvl9pPr marL="365653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555014D-9908-45D2-A44E-1C18C55137B4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8400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545383-626B-408D-81A2-2A6BF7BBDEBE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30743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5" y="440701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5" y="2906722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68" indent="0">
              <a:buNone/>
              <a:defRPr sz="1800"/>
            </a:lvl2pPr>
            <a:lvl3pPr marL="914133" indent="0">
              <a:buNone/>
              <a:defRPr sz="1600"/>
            </a:lvl3pPr>
            <a:lvl4pPr marL="1371200" indent="0">
              <a:buNone/>
              <a:defRPr sz="1400"/>
            </a:lvl4pPr>
            <a:lvl5pPr marL="1828267" indent="0">
              <a:buNone/>
              <a:defRPr sz="1400"/>
            </a:lvl5pPr>
            <a:lvl6pPr marL="2285333" indent="0">
              <a:buNone/>
              <a:defRPr sz="1400"/>
            </a:lvl6pPr>
            <a:lvl7pPr marL="2742399" indent="0">
              <a:buNone/>
              <a:defRPr sz="1400"/>
            </a:lvl7pPr>
            <a:lvl8pPr marL="3199466" indent="0">
              <a:buNone/>
              <a:defRPr sz="1400"/>
            </a:lvl8pPr>
            <a:lvl9pPr marL="3656532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0474641-E4EE-44C0-A17B-3246144B6C8F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43341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454D5C1-5555-4C86-9850-7BC69A16924B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5509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8" indent="0">
              <a:buNone/>
              <a:defRPr sz="2000" b="1"/>
            </a:lvl2pPr>
            <a:lvl3pPr marL="914133" indent="0">
              <a:buNone/>
              <a:defRPr sz="1800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399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43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68" indent="0">
              <a:buNone/>
              <a:defRPr sz="2000" b="1"/>
            </a:lvl2pPr>
            <a:lvl3pPr marL="914133" indent="0">
              <a:buNone/>
              <a:defRPr sz="1800" b="1"/>
            </a:lvl3pPr>
            <a:lvl4pPr marL="1371200" indent="0">
              <a:buNone/>
              <a:defRPr sz="1600" b="1"/>
            </a:lvl4pPr>
            <a:lvl5pPr marL="1828267" indent="0">
              <a:buNone/>
              <a:defRPr sz="1600" b="1"/>
            </a:lvl5pPr>
            <a:lvl6pPr marL="2285333" indent="0">
              <a:buNone/>
              <a:defRPr sz="1600" b="1"/>
            </a:lvl6pPr>
            <a:lvl7pPr marL="2742399" indent="0">
              <a:buNone/>
              <a:defRPr sz="1600" b="1"/>
            </a:lvl7pPr>
            <a:lvl8pPr marL="3199466" indent="0">
              <a:buNone/>
              <a:defRPr sz="1600" b="1"/>
            </a:lvl8pPr>
            <a:lvl9pPr marL="3656532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43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6554E73-E7A7-4F76-B4FB-7AD7BD832602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8100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A25CD-45E1-4D23-8424-89E5C12151E9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1796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626602C-5480-4899-8600-18797E5EA602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77685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7" y="273053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154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7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68" indent="0">
              <a:buNone/>
              <a:defRPr sz="1200"/>
            </a:lvl2pPr>
            <a:lvl3pPr marL="914133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399" indent="0">
              <a:buNone/>
              <a:defRPr sz="900"/>
            </a:lvl7pPr>
            <a:lvl8pPr marL="3199466" indent="0">
              <a:buNone/>
              <a:defRPr sz="900"/>
            </a:lvl8pPr>
            <a:lvl9pPr marL="365653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E4604FE-005D-47B4-B21B-1EF80F8F47B8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3395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3230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68" indent="0">
              <a:buNone/>
              <a:defRPr sz="2800"/>
            </a:lvl2pPr>
            <a:lvl3pPr marL="914133" indent="0">
              <a:buNone/>
              <a:defRPr sz="2400"/>
            </a:lvl3pPr>
            <a:lvl4pPr marL="1371200" indent="0">
              <a:buNone/>
              <a:defRPr sz="2000"/>
            </a:lvl4pPr>
            <a:lvl5pPr marL="1828267" indent="0">
              <a:buNone/>
              <a:defRPr sz="2000"/>
            </a:lvl5pPr>
            <a:lvl6pPr marL="2285333" indent="0">
              <a:buNone/>
              <a:defRPr sz="2000"/>
            </a:lvl6pPr>
            <a:lvl7pPr marL="2742399" indent="0">
              <a:buNone/>
              <a:defRPr sz="2000"/>
            </a:lvl7pPr>
            <a:lvl8pPr marL="3199466" indent="0">
              <a:buNone/>
              <a:defRPr sz="2000"/>
            </a:lvl8pPr>
            <a:lvl9pPr marL="3656532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68" indent="0">
              <a:buNone/>
              <a:defRPr sz="1200"/>
            </a:lvl2pPr>
            <a:lvl3pPr marL="914133" indent="0">
              <a:buNone/>
              <a:defRPr sz="1000"/>
            </a:lvl3pPr>
            <a:lvl4pPr marL="1371200" indent="0">
              <a:buNone/>
              <a:defRPr sz="900"/>
            </a:lvl4pPr>
            <a:lvl5pPr marL="1828267" indent="0">
              <a:buNone/>
              <a:defRPr sz="900"/>
            </a:lvl5pPr>
            <a:lvl6pPr marL="2285333" indent="0">
              <a:buNone/>
              <a:defRPr sz="900"/>
            </a:lvl6pPr>
            <a:lvl7pPr marL="2742399" indent="0">
              <a:buNone/>
              <a:defRPr sz="900"/>
            </a:lvl7pPr>
            <a:lvl8pPr marL="3199466" indent="0">
              <a:buNone/>
              <a:defRPr sz="900"/>
            </a:lvl8pPr>
            <a:lvl9pPr marL="3656532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A9D0DBD-237F-43E8-AF84-70188AA218E3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22971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4A02ED3-EC22-42BB-BA93-C52F815566AE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4803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744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1" y="274744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C94B5F8-3237-4CAB-894F-E824C77A29C8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30457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6"/>
            <a:ext cx="109728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0C8B149-103F-46B0-AF20-06BC32CADD9F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93652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09601" y="1600206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F492E6-52E1-4325-9180-CF70567FD6A0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23207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609600" y="274744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8B84D7-0CD6-4C0A-AA0C-2E5EADE7FAD1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03694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32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923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427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2882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802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693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662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2FFD1-FA6F-42C3-BA12-DC2C2C1F2EEE}" type="datetimeFigureOut">
              <a:rPr lang="ru-RU" smtClean="0"/>
              <a:t>10.04.2025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DA608-35A8-44E0-9F82-581EAE50B9B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6073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defTabSz="914133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marL="0" marR="0" lvl="0" indent="0" algn="l" defTabSz="91413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ctr" defTabSz="914133" eaLnBrk="1" hangingPunct="1">
              <a:defRPr sz="1400">
                <a:solidFill>
                  <a:srgbClr val="000000"/>
                </a:solidFill>
                <a:latin typeface="Arial" charset="0"/>
              </a:defRPr>
            </a:lvl1pPr>
          </a:lstStyle>
          <a:p>
            <a:pPr marL="0" marR="0" lvl="0" indent="0" algn="ctr" defTabSz="91413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13" tIns="45706" rIns="91413" bIns="45706" numCol="1" anchor="t" anchorCtr="0" compatLnSpc="1">
            <a:prstTxWarp prst="textNoShape">
              <a:avLst/>
            </a:prstTxWarp>
          </a:bodyPr>
          <a:lstStyle>
            <a:lvl1pPr algn="r" defTabSz="914133" eaLnBrk="1" hangingPunct="1">
              <a:defRPr sz="1400">
                <a:solidFill>
                  <a:srgbClr val="000000"/>
                </a:solidFill>
                <a:latin typeface="Arial"/>
              </a:defRPr>
            </a:lvl1pPr>
          </a:lstStyle>
          <a:p>
            <a:pPr marL="0" marR="0" lvl="0" indent="0" algn="r" defTabSz="91413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61C1B9C-5BF3-4FAB-B502-36DCD41294A0}" type="slidenum">
              <a:rPr kumimoji="0" lang="ru-RU" altLang="ru-RU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13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altLang="ru-RU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6694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068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133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267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1313" indent="-341313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1363" indent="-284163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1413" indent="-227013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598613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5813" indent="-227013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3867" indent="-22853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0933" indent="-22853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000" indent="-22853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5066" indent="-228533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68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33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00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67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33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99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466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532" algn="l" defTabSz="91413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gzgos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igzgos@gmail.com" TargetMode="Externa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live/pQMK9OzfzXQ" TargetMode="External"/><Relationship Id="rId2" Type="http://schemas.openxmlformats.org/officeDocument/2006/relationships/hyperlink" Target="https://vk.com/video-36257984_456239807?list=14cb637aa9a5c6897b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D44FAF11-3DAE-4654-BE44-0AAB501278CD}"/>
              </a:ext>
            </a:extLst>
          </p:cNvPr>
          <p:cNvSpPr/>
          <p:nvPr/>
        </p:nvSpPr>
        <p:spPr>
          <a:xfrm>
            <a:off x="0" y="6425859"/>
            <a:ext cx="12192000" cy="432141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4828B6-D43D-4675-934F-57B580BB9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42054" y="2186888"/>
            <a:ext cx="9144000" cy="984877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70C0"/>
                </a:solidFill>
              </a:rPr>
              <a:t>Ответы на вопросы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D19F247-60B9-4D51-8755-B5D860344421}"/>
              </a:ext>
            </a:extLst>
          </p:cNvPr>
          <p:cNvSpPr txBox="1"/>
          <p:nvPr/>
        </p:nvSpPr>
        <p:spPr>
          <a:xfrm>
            <a:off x="278934" y="6425859"/>
            <a:ext cx="1182638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Трефилова Татьяна Николаевна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e-mail: igzgos@gmail.com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                                                   </a:t>
            </a: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		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23546B-B89F-9A74-BFED-16706D77C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4493470"/>
            <a:ext cx="6102625" cy="1597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9596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06413" y="375000"/>
            <a:ext cx="10972800" cy="1143000"/>
          </a:xfrm>
        </p:spPr>
        <p:txBody>
          <a:bodyPr/>
          <a:lstStyle/>
          <a:p>
            <a:pPr eaLnBrk="1" hangingPunct="1"/>
            <a:r>
              <a:rPr lang="ru-RU" altLang="ru-RU" dirty="0">
                <a:solidFill>
                  <a:schemeClr val="accent2"/>
                </a:solidFill>
              </a:rPr>
              <a:t>Благодарю за внимание!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06413" y="1613016"/>
            <a:ext cx="109728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endParaRPr lang="ru-RU" altLang="ru-RU" dirty="0">
              <a:solidFill>
                <a:srgbClr val="A5002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 dirty="0">
                <a:solidFill>
                  <a:srgbClr val="A50021"/>
                </a:solidFill>
              </a:rPr>
              <a:t>Трефилова Татьяна Николаевна  - </a:t>
            </a:r>
          </a:p>
          <a:p>
            <a:pPr algn="ctr" eaLnBrk="1" hangingPunct="1">
              <a:buFontTx/>
              <a:buNone/>
            </a:pPr>
            <a:endParaRPr lang="ru-RU" altLang="ru-RU" dirty="0">
              <a:solidFill>
                <a:srgbClr val="A50021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altLang="ru-RU" dirty="0">
                <a:solidFill>
                  <a:srgbClr val="A50021"/>
                </a:solidFill>
                <a:hlinkClick r:id="rId2"/>
              </a:rPr>
              <a:t>igzgos@gmail.com</a:t>
            </a:r>
            <a:endParaRPr lang="ru-RU" altLang="ru-RU" dirty="0">
              <a:solidFill>
                <a:srgbClr val="A50021"/>
              </a:solidFill>
            </a:endParaRPr>
          </a:p>
          <a:p>
            <a:pPr algn="ctr" eaLnBrk="1" hangingPunct="1">
              <a:buFontTx/>
              <a:buNone/>
            </a:pPr>
            <a:r>
              <a:rPr lang="ru-RU" altLang="ru-RU">
                <a:solidFill>
                  <a:srgbClr val="A50021"/>
                </a:solidFill>
              </a:rPr>
              <a:t> </a:t>
            </a:r>
            <a:endParaRPr lang="ru-RU" altLang="ru-RU" dirty="0">
              <a:solidFill>
                <a:srgbClr val="A5002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4463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F56C93-4D87-DC7D-151F-DEC633E30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14883"/>
          </a:xfrm>
        </p:spPr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1.  Как правильно указывать в проекте контракта размер обеспечения исполнения контракта с учетом ст. 37 Закона № 44-ФЗ, не зная какое ОИК  выберет победитель?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E45F14-7049-9D39-431B-44C90BAC4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557"/>
            <a:ext cx="10515600" cy="4574406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В извещении прописываем % обеспечения и размер, а также порядок предоставления.</a:t>
            </a:r>
          </a:p>
          <a:p>
            <a:r>
              <a:rPr lang="ru-RU" dirty="0"/>
              <a:t>Например, УЗ одновременно с размещением на электронной площадке подписанного проекта контракта, размещает документ, подтверждающий предоставление обеспечения исполнения контракта в соответствии со статьей 96, с учетом положений статьи 37 ФЗ № 44. </a:t>
            </a:r>
          </a:p>
          <a:p>
            <a:r>
              <a:rPr lang="ru-RU" dirty="0"/>
              <a:t>Исполнение контракта может обеспечиваться предоставлением НГ, соответствующей требованиям статьи 45 ФЗ № 44, постановления Правительства Российской Федерации от 8 ноября 2013 года № 1005, или внесением денежных средств на указанный заказчиком счет, на котором в соответствии с законодательством Российской Федерации учитываются операции со средствами, поступающими заказчику. Способ обеспечения исполнения контракта, срок действия НГ определяются в соответствии с требованиями ФЗ № 44 УЗ, с которым заключается контракт, самостоятельно. </a:t>
            </a:r>
          </a:p>
          <a:p>
            <a:r>
              <a:rPr lang="ru-RU" dirty="0"/>
              <a:t>При этом срок действия НГ должен превышать предусмотренный контрактом срок исполнения обязательств, которые должны быть обеспечены такой НГ, не менее чем на один месяц, в том числе в случае его изменения в соответствии со статьей 95 ФЗ № 44.</a:t>
            </a:r>
          </a:p>
          <a:p>
            <a:r>
              <a:rPr lang="ru-RU" dirty="0"/>
              <a:t>Требования обеспечения исполнения контракта не применяются в случае:- заключения контракта с УЗ, который является казенным учреждением;- УЗ, с которым заключается контракт в соответствии с пунктом 1 части 1 статьи 30 ФЗ № 44, до заключения контракта предоставил информацию, содержащуюся в реестре контрактов, заключенных заказчиками, и подтверждающую исполнение таким УЗ (без учета правопреемства) в течение 3 лет до даты подачи заявки на участие в закупке 3 контрактов, исполненных без применения к такому УЗ неустоек (штрафов, пеней), сумма цен которых составляет не менее НМЦК, указанной в извещении об осуществлении закупки.</a:t>
            </a:r>
          </a:p>
        </p:txBody>
      </p:sp>
    </p:spTree>
    <p:extLst>
      <p:ext uri="{BB962C8B-B14F-4D97-AF65-F5344CB8AC3E}">
        <p14:creationId xmlns:p14="http://schemas.microsoft.com/office/powerpoint/2010/main" val="4262796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52B2EC04-30DD-A2E0-B600-0DED98067EB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90194"/>
            <a:ext cx="10832184" cy="5165711"/>
          </a:xfrm>
        </p:spPr>
      </p:pic>
    </p:spTree>
    <p:extLst>
      <p:ext uri="{BB962C8B-B14F-4D97-AF65-F5344CB8AC3E}">
        <p14:creationId xmlns:p14="http://schemas.microsoft.com/office/powerpoint/2010/main" val="811668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58A7F2-948A-47CB-B0B3-B9E86E9683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F2B71C2-C7B7-1F9D-FCE8-C500BB4692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48"/>
            <a:ext cx="10515600" cy="642908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ru-RU" dirty="0"/>
              <a:t>8.	</a:t>
            </a:r>
            <a:r>
              <a:rPr lang="ru-RU" sz="3500" dirty="0"/>
              <a:t>ОБЕСПЕЧЕНИЕ ИСПОЛНЕНИЯ КОНТРАКТА </a:t>
            </a:r>
          </a:p>
          <a:p>
            <a:pPr marL="0" indent="0">
              <a:buNone/>
            </a:pPr>
            <a:r>
              <a:rPr lang="ru-RU" sz="3500" dirty="0"/>
              <a:t>8.1.	Размер обеспечения исполнения контракта — 10 % максимального значения цены контракта, что составляет 40 000,00 рублей.</a:t>
            </a:r>
          </a:p>
          <a:p>
            <a:pPr marL="0" indent="0">
              <a:buNone/>
            </a:pPr>
            <a:r>
              <a:rPr lang="ru-RU" sz="3500" dirty="0"/>
              <a:t>8.2.	В случае, если предложенная Поставщиком цена, сумма цен единиц Товара  снижена на  двадцать пять и более процентов по отношению к  начальной сумме цен единиц Товара, размер обеспечения исполнения контракта устанавливается с учетом статей 96 и 37 Закона № 44-ФЗ.</a:t>
            </a:r>
          </a:p>
          <a:p>
            <a:pPr marL="0" indent="0">
              <a:buNone/>
            </a:pPr>
            <a:r>
              <a:rPr lang="ru-RU" sz="3500" dirty="0"/>
              <a:t>8.3.	Обеспечение исполнения настоящего Контракта обеспечивает все обязательства Поставщика, предусмотренные настоящим Контрактом, включая:</a:t>
            </a:r>
          </a:p>
          <a:p>
            <a:pPr marL="0" indent="0">
              <a:buNone/>
            </a:pPr>
            <a:r>
              <a:rPr lang="ru-RU" sz="3500" dirty="0"/>
              <a:t>- исполнение основного обязательства по поставке Товара;</a:t>
            </a:r>
          </a:p>
          <a:p>
            <a:pPr marL="0" indent="0">
              <a:buNone/>
            </a:pPr>
            <a:r>
              <a:rPr lang="ru-RU" sz="3500" dirty="0"/>
              <a:t>- предоставление Поставщиком Заказчику предусмотренных настоящим Контрактом и приложениями к нему результатов, включая отчетные документы;</a:t>
            </a:r>
          </a:p>
          <a:p>
            <a:pPr marL="0" indent="0">
              <a:buNone/>
            </a:pPr>
            <a:r>
              <a:rPr lang="ru-RU" sz="3500" dirty="0"/>
              <a:t>- соблюдение срока поставки;</a:t>
            </a:r>
          </a:p>
          <a:p>
            <a:pPr marL="0" indent="0">
              <a:buNone/>
            </a:pPr>
            <a:r>
              <a:rPr lang="ru-RU" sz="3500" dirty="0"/>
              <a:t>- возмещение убытков, причиненных Заказчику Поставщиком в результате ненадлежащего исполнения, неисполнения предусмотренного настоящим Контрактом и приложениями к нему обязательства последнего, а также обязанность выплаты неустойки (пени, штрафа), предусмотренной настоящим Контрактом.</a:t>
            </a:r>
          </a:p>
          <a:p>
            <a:pPr marL="0" indent="0">
              <a:buNone/>
            </a:pPr>
            <a:r>
              <a:rPr lang="ru-RU" sz="3500" dirty="0"/>
              <a:t>8.4.	Исполнение настоящего Контракта может обеспечиваться предоставлением независимой гарантии, соответствующей требованиям статьи 45 Закона № 44-ФЗ, или внесением денежных средств на указанный в настоящем Контракте счет Заказчика, на котором в соответствии с законодательством Российской Федерации учитываются операции со средствами, поступающими Заказчику. Способ и срок действия обеспечения исполнения настоящего Контракта определяется Поставщиком самостоятельно.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96697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C230DAD-4E65-BC16-02EC-8DCA2B40A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2548"/>
            <a:ext cx="10515600" cy="642908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ru-RU" dirty="0"/>
              <a:t>8.	</a:t>
            </a:r>
            <a:r>
              <a:rPr lang="ru-RU" sz="3500" dirty="0"/>
              <a:t>ОБЕСПЕЧЕНИЕ ИСПОЛНЕНИЯ КОНТРАКТА </a:t>
            </a:r>
          </a:p>
          <a:p>
            <a:pPr marL="0" indent="0">
              <a:buNone/>
            </a:pPr>
            <a:r>
              <a:rPr lang="ru-RU" sz="3500" dirty="0"/>
              <a:t>8.5.	В случае если обеспечение исполнения настоящего Контракта представлено в форме независимой гарантии, срок действия такой независимой гарантии должен превышать предусмотренный настоящим Контрактом срок исполнения обязательств, которые должны быть обеспечены такой независимой гарантией, не менее чем на один месяц, в том числе в случае его изменения в соответствии со статьей 95 Закона № 44-ФЗ.</a:t>
            </a:r>
          </a:p>
          <a:p>
            <a:pPr marL="0" indent="0">
              <a:buNone/>
            </a:pPr>
            <a:r>
              <a:rPr lang="ru-RU" sz="3500" dirty="0"/>
              <a:t>8.6.	В ходе исполнения настоящего Контракта Поставщик вправе изменить способ обеспечения исполнения Контракта и (или) предоставить Заказчику взамен ранее предоставленного обеспечения исполнения настоящего Контракта новое обеспечение исполнения настоящего Контракта, размер которого может быть уменьшен в порядке и случаях, которые предусмотрены частями 7.2 и 7.3 статьи 96 Закона № 44-ФЗ. В случае если настоящим Контрактом предусмотрены отдельные этапы его исполнения и установлено требование обеспечения исполнения настоящего Контракта, в ходе исполнения данного Контракта размер этого обеспечения подлежит уменьшению в порядке и случаях, которые предусмотрены частями 7.2 и 7.3 статьи 96 Закона № 44-ФЗ. </a:t>
            </a:r>
          </a:p>
          <a:p>
            <a:pPr marL="0" indent="0">
              <a:buNone/>
            </a:pPr>
            <a:r>
              <a:rPr lang="ru-RU" sz="3500" dirty="0"/>
              <a:t>8.7.	Денежные средства, внесенные Поставщиком в качестве обеспечения исполнения настоящего Контракта (если такая форма обеспечения исполнения настоящего Контракта применяется), в том числе части этих денежных средств, в случае уменьшения размера обеспечения исполнения настоящего Контракта в соответствии с частями 7, 7.1 и 7.2 статьи 96 Закона № 44-ФЗ возвращаются Поставщику в течение 30 дней с даты исполнения Поставщиком своих обязательств по настоящему Контракту.</a:t>
            </a:r>
          </a:p>
          <a:p>
            <a:pPr marL="0" indent="0">
              <a:buNone/>
            </a:pPr>
            <a:r>
              <a:rPr lang="ru-RU" sz="3500" dirty="0"/>
              <a:t>8.8.	В случае отзыва в соответствии с законодательством Российской Федерации у банка, предоставившего независимую гарантию в качестве обеспечения исполнения настоящего Контракта (если такая форма обеспечения исполнения настоящего Контракта применяется поставщиком), лицензии на осуществление банковских операций Поставщик обязан предоставить новое обеспечение исполнения настоящего Контракта в срок не позднее одного месяца со дня надлежащего уведомления Заказчиком Поставщика о необходимости предоставить соответствующее обеспечение. Размер такого обеспечения может быть уменьшен в порядке и случаях, которые предусмотрены частями 7, 7.1, 7.2 и 7.3 статьи 96 Закона № 44-ФЗ.</a:t>
            </a:r>
          </a:p>
          <a:p>
            <a:r>
              <a:rPr lang="ru-RU" sz="3400" dirty="0">
                <a:solidFill>
                  <a:srgbClr val="FF0000"/>
                </a:solidFill>
              </a:rPr>
              <a:t>№ 2550602086824000389</a:t>
            </a:r>
          </a:p>
          <a:p>
            <a:r>
              <a:rPr lang="ru-RU" sz="3400" dirty="0">
                <a:solidFill>
                  <a:srgbClr val="FF0000"/>
                </a:solidFill>
              </a:rPr>
              <a:t>Масло подсолнечное рафинированное</a:t>
            </a:r>
          </a:p>
        </p:txBody>
      </p:sp>
    </p:spTree>
    <p:extLst>
      <p:ext uri="{BB962C8B-B14F-4D97-AF65-F5344CB8AC3E}">
        <p14:creationId xmlns:p14="http://schemas.microsoft.com/office/powerpoint/2010/main" val="3719173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406154A-F518-3F8E-7C84-A59F8FEE4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2.  Доп требование по  постановлению 2571, запрос котировок размещается на 4(четыре рабочих дня , а регламентированный срок проверки доп требование оператором площадки 5 (пять рабочих дней), ?????поставщики не успевают подать заявку на площадку поскольку оператором еще не проверены доп требования??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54FAE5F-51A2-30AF-8C24-9EA78218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24726"/>
            <a:ext cx="10515600" cy="1743960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Участник не лишен возможности направить документы оператору в любой момент.</a:t>
            </a:r>
          </a:p>
          <a:p>
            <a:r>
              <a:rPr lang="ru-RU" dirty="0"/>
              <a:t>Если участник ранее не направлял документы, а решил направить после того, как увидел извещение, оператор ЭП может осуществить ускоренную проверку документов, т.к. 5 </a:t>
            </a:r>
            <a:r>
              <a:rPr lang="ru-RU" dirty="0" err="1"/>
              <a:t>раб.дней</a:t>
            </a:r>
            <a:r>
              <a:rPr lang="ru-RU" dirty="0"/>
              <a:t> – это максимальный срок проверки</a:t>
            </a:r>
          </a:p>
        </p:txBody>
      </p:sp>
    </p:spTree>
    <p:extLst>
      <p:ext uri="{BB962C8B-B14F-4D97-AF65-F5344CB8AC3E}">
        <p14:creationId xmlns:p14="http://schemas.microsoft.com/office/powerpoint/2010/main" val="3517169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E8F763B-8F71-875D-FC80-4914AE11F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3.  Формирование документа о приемке при использовании электронного актирования в ЕИС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47F161E-CF45-EC2D-1C32-BA175F771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https://vk.com/video-36257984_456239807?list=14cb637aa9a5c6897b</a:t>
            </a:r>
            <a:endParaRPr lang="ru-RU" dirty="0"/>
          </a:p>
          <a:p>
            <a:r>
              <a:rPr lang="ru-RU" dirty="0"/>
              <a:t>Электронное актирование в ЕИС в сфере закупок. Обязательность применения с 01.01.2022</a:t>
            </a:r>
          </a:p>
          <a:p>
            <a:endParaRPr lang="ru-RU" dirty="0"/>
          </a:p>
          <a:p>
            <a:r>
              <a:rPr lang="en-US" dirty="0">
                <a:hlinkClick r:id="rId3"/>
              </a:rPr>
              <a:t>https://www.youtube.com/live/pQMK9OzfzXQ</a:t>
            </a:r>
            <a:endParaRPr lang="ru-RU" dirty="0"/>
          </a:p>
          <a:p>
            <a:r>
              <a:rPr lang="ru-RU" dirty="0"/>
              <a:t>Электронное актирование в ГИС ЕИС с 01 01 2022 в строительной сфере</a:t>
            </a:r>
          </a:p>
        </p:txBody>
      </p:sp>
    </p:spTree>
    <p:extLst>
      <p:ext uri="{BB962C8B-B14F-4D97-AF65-F5344CB8AC3E}">
        <p14:creationId xmlns:p14="http://schemas.microsoft.com/office/powerpoint/2010/main" val="146218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6DAC31E-DFC5-2F61-DC70-E3EF9DC1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53281"/>
            <a:ext cx="10515600" cy="1325563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4.  если участник закупки на приобретение жилого помещения собственник требование в составе заявки копии выписки из ЕГРН об основных характеристиках и зарегистрированных правах на объект недвижимости (по форме, утвержденной приказом Росреестра от 04.09.2020 № П/0329) или копия свидетельства о государственной регистрации права собственности;  - в случае подачи заявки на участие в закупке представителем собственника наличие заверенной  копии доверенности на право представления интересов собственника  жилого помещения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882900-9542-F036-3A8F-1FF96A6FB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428999"/>
            <a:ext cx="10515600" cy="2747963"/>
          </a:xfrm>
        </p:spPr>
        <p:txBody>
          <a:bodyPr/>
          <a:lstStyle/>
          <a:p>
            <a:r>
              <a:rPr lang="ru-RU" dirty="0"/>
              <a:t>Не понятно, в чем суть вопроса. Но в целом – Да.</a:t>
            </a:r>
          </a:p>
        </p:txBody>
      </p:sp>
    </p:spTree>
    <p:extLst>
      <p:ext uri="{BB962C8B-B14F-4D97-AF65-F5344CB8AC3E}">
        <p14:creationId xmlns:p14="http://schemas.microsoft.com/office/powerpoint/2010/main" val="23926184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47EA86-BF40-6697-9AA2-11FE64E61C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4505" y="2297620"/>
            <a:ext cx="10515600" cy="2255526"/>
          </a:xfrm>
        </p:spPr>
        <p:txBody>
          <a:bodyPr>
            <a:normAutofit fontScale="90000"/>
          </a:bodyPr>
          <a:lstStyle/>
          <a:p>
            <a:r>
              <a:rPr lang="ru-RU" sz="1800" dirty="0"/>
              <a:t>Заказчик планирует осуществить закупку картриджей. </a:t>
            </a:r>
            <a:br>
              <a:rPr lang="ru-RU" sz="1800" dirty="0"/>
            </a:br>
            <a:r>
              <a:rPr lang="ru-RU" sz="1800" dirty="0"/>
              <a:t>При описании закупаемых товаров Заказчик применяет позицию КТРУ 26.20.40.120-00000001 «Картридж для струйных печатающих устройств», обязательную к применению с 03.03.2025 г. В указанной позиции КТРУ полностью отсутствуют характеристики товара, поэтому Заказчик </a:t>
            </a:r>
            <a:r>
              <a:rPr lang="ru-RU" sz="1800" b="1" dirty="0"/>
              <a:t>применяет дополнительные характеристики,</a:t>
            </a:r>
            <a:r>
              <a:rPr lang="ru-RU" sz="1800" dirty="0"/>
              <a:t> в соответствии с положениями ст.33 Закона № 44-ФЗ.</a:t>
            </a:r>
            <a:br>
              <a:rPr lang="ru-RU" sz="1800" dirty="0"/>
            </a:br>
            <a:r>
              <a:rPr lang="ru-RU" sz="1800" dirty="0"/>
              <a:t>Кроме этого, закупаемые товары включены в позицию 205 Приложения № 2 к постановлению Правительства № 1875, в связи с чем в отношении таких товаров Заказчиком установлены ограничения. Основания для не применения ограничения у Заказчика отсутствуют.</a:t>
            </a:r>
            <a:br>
              <a:rPr lang="ru-RU" sz="1800" dirty="0"/>
            </a:br>
            <a:r>
              <a:rPr lang="ru-RU" sz="1800" dirty="0"/>
              <a:t>Однако, согласно </a:t>
            </a:r>
            <a:r>
              <a:rPr lang="ru-RU" sz="1800" dirty="0" err="1"/>
              <a:t>пп</a:t>
            </a:r>
            <a:r>
              <a:rPr lang="ru-RU" sz="1800" dirty="0"/>
              <a:t>. «а» п. 5 Правил использования каталога товаров, работ, услуг для обеспечения государственных и муниципальных нужд утвержденных постановлением Правительства РФ от 8 февраля 2017 г. № 145, Заказчик вправе указать в извещении об осуществлении закупки дополнительные характеристики товара, которые не предусмотрены в позиции каталога, за исключением случая, если при осуществлении закупки товара (в том числе поставляемого при выполнении закупаемых работ, оказании закупаемых услуг), указанного в позициях 25, 26 и 32 приложения № 1 к Постановлению № 1875, позициях 191 - 361 приложения № 2 к указанному постановлению, применяются предусмотренные пунктом 1 указанного постановления запрет, ограничение соответственно.</a:t>
            </a:r>
            <a:br>
              <a:rPr lang="ru-RU" sz="1800" dirty="0"/>
            </a:br>
            <a:r>
              <a:rPr lang="ru-RU" sz="1800" dirty="0"/>
              <a:t>В связи с вышеизложенным просим пояснить, как правильно поступить Заказчику? Получается, что в соответствии с Правилами  использования КТРУ Заказчик не имеет права не применять обязательную позицию КТРУ и  не имеет права указывать дополнительные характеристики на закупаемый товар (т.к. установлено ограничение), в то время как в КТРУ характеристики полностью </a:t>
            </a:r>
            <a:r>
              <a:rPr lang="ru-RU" sz="1800"/>
              <a:t>отсутствуют.</a:t>
            </a:r>
            <a:br>
              <a:rPr lang="ru-RU" sz="1800"/>
            </a:br>
            <a:br>
              <a:rPr lang="ru-RU" sz="1800" dirty="0"/>
            </a:br>
            <a:r>
              <a:rPr lang="ru-RU" sz="2200" dirty="0">
                <a:solidFill>
                  <a:srgbClr val="FF0000"/>
                </a:solidFill>
              </a:rPr>
              <a:t>Если в карточке КТРУ отсутствует описание ТРУ (содержащее характеристики), то заказчик, используя данную позицию КТРУ, составляет описание объекта закупки самостоятельно в соответствии с положениями ст. 33 Закона № 44-ФЗ (самостоятельно устанавливает в извещении все характеристики закупаемого товара, работы, услуги). Предусмотренные п. 5 Правил использования КТРУ запреты на указание дополнительных характеристик не применяются. Данные разъяснения содержатся в письме Минфина России от 24.01.2022 N 24-03-08/4090.</a:t>
            </a:r>
            <a:br>
              <a:rPr lang="ru-RU" sz="2200" dirty="0">
                <a:solidFill>
                  <a:srgbClr val="FF0000"/>
                </a:solidFill>
              </a:rPr>
            </a:br>
            <a:endParaRPr lang="ru-RU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2098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3777</TotalTime>
  <Words>1477</Words>
  <Application>Microsoft Office PowerPoint</Application>
  <PresentationFormat>Широкоэкранный</PresentationFormat>
  <Paragraphs>42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8_Оформление по умолчанию</vt:lpstr>
      <vt:lpstr>Ответы на вопросы</vt:lpstr>
      <vt:lpstr>1.  Как правильно указывать в проекте контракта размер обеспечения исполнения контракта с учетом ст. 37 Закона № 44-ФЗ, не зная какое ОИК  выберет победитель?</vt:lpstr>
      <vt:lpstr>Презентация PowerPoint</vt:lpstr>
      <vt:lpstr>Презентация PowerPoint</vt:lpstr>
      <vt:lpstr>Презентация PowerPoint</vt:lpstr>
      <vt:lpstr>2.  Доп требование по  постановлению 2571, запрос котировок размещается на 4(четыре рабочих дня , а регламентированный срок проверки доп требование оператором площадки 5 (пять рабочих дней), ?????поставщики не успевают подать заявку на площадку поскольку оператором еще не проверены доп требования??</vt:lpstr>
      <vt:lpstr>3.  Формирование документа о приемке при использовании электронного актирования в ЕИС</vt:lpstr>
      <vt:lpstr>4.  если участник закупки на приобретение жилого помещения собственник требование в составе заявки копии выписки из ЕГРН об основных характеристиках и зарегистрированных правах на объект недвижимости (по форме, утвержденной приказом Росреестра от 04.09.2020 № П/0329) или копия свидетельства о государственной регистрации права собственности;  - в случае подачи заявки на участие в закупке представителем собственника наличие заверенной  копии доверенности на право представления интересов собственника  жилого помещения</vt:lpstr>
      <vt:lpstr>Заказчик планирует осуществить закупку картриджей.  При описании закупаемых товаров Заказчик применяет позицию КТРУ 26.20.40.120-00000001 «Картридж для струйных печатающих устройств», обязательную к применению с 03.03.2025 г. В указанной позиции КТРУ полностью отсутствуют характеристики товара, поэтому Заказчик применяет дополнительные характеристики, в соответствии с положениями ст.33 Закона № 44-ФЗ. Кроме этого, закупаемые товары включены в позицию 205 Приложения № 2 к постановлению Правительства № 1875, в связи с чем в отношении таких товаров Заказчиком установлены ограничения. Основания для не применения ограничения у Заказчика отсутствуют. Однако, согласно пп. «а» п. 5 Правил использования каталога товаров, работ, услуг для обеспечения государственных и муниципальных нужд утвержденных постановлением Правительства РФ от 8 февраля 2017 г. № 145, Заказчик вправе указать в извещении об осуществлении закупки дополнительные характеристики товара, которые не предусмотрены в позиции каталога, за исключением случая, если при осуществлении закупки товара (в том числе поставляемого при выполнении закупаемых работ, оказании закупаемых услуг), указанного в позициях 25, 26 и 32 приложения № 1 к Постановлению № 1875, позициях 191 - 361 приложения № 2 к указанному постановлению, применяются предусмотренные пунктом 1 указанного постановления запрет, ограничение соответственно. В связи с вышеизложенным просим пояснить, как правильно поступить Заказчику? Получается, что в соответствии с Правилами  использования КТРУ Заказчик не имеет права не применять обязательную позицию КТРУ и  не имеет права указывать дополнительные характеристики на закупаемый товар (т.к. установлено ограничение), в то время как в КТРУ характеристики полностью отсутствуют.  Если в карточке КТРУ отсутствует описание ТРУ (содержащее характеристики), то заказчик, используя данную позицию КТРУ, составляет описание объекта закупки самостоятельно в соответствии с положениями ст. 33 Закона № 44-ФЗ (самостоятельно устанавливает в извещении все характеристики закупаемого товара, работы, услуги). Предусмотренные п. 5 Правил использования КТРУ запреты на указание дополнительных характеристик не применяются. Данные разъяснения содержатся в письме Минфина России от 24.01.2022 N 24-03-08/4090. </vt:lpstr>
      <vt:lpstr>Благодарю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Татьяна</dc:creator>
  <cp:lastModifiedBy>Даниил Еленцов</cp:lastModifiedBy>
  <cp:revision>636</cp:revision>
  <dcterms:created xsi:type="dcterms:W3CDTF">2024-10-19T13:05:20Z</dcterms:created>
  <dcterms:modified xsi:type="dcterms:W3CDTF">2025-04-10T04:18:13Z</dcterms:modified>
</cp:coreProperties>
</file>